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theme/theme16.xml" ContentType="application/vnd.openxmlformats-officedocument.theme+xml"/>
  <Override PartName="/ppt/slideLayouts/slideLayout29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18.xml" ContentType="application/vnd.openxmlformats-officedocument.theme+xml"/>
  <Override PartName="/ppt/slideLayouts/slideLayout31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20.xml" ContentType="application/vnd.openxmlformats-officedocument.theme+xml"/>
  <Override PartName="/ppt/slideLayouts/slideLayout33.xml" ContentType="application/vnd.openxmlformats-officedocument.presentationml.slideLayout+xml"/>
  <Override PartName="/ppt/theme/theme21.xml" ContentType="application/vnd.openxmlformats-officedocument.theme+xml"/>
  <Override PartName="/ppt/slideLayouts/slideLayout34.xml" ContentType="application/vnd.openxmlformats-officedocument.presentationml.slideLayout+xml"/>
  <Override PartName="/ppt/theme/theme22.xml" ContentType="application/vnd.openxmlformats-officedocument.theme+xml"/>
  <Override PartName="/ppt/slideLayouts/slideLayout35.xml" ContentType="application/vnd.openxmlformats-officedocument.presentationml.slideLayout+xml"/>
  <Override PartName="/ppt/theme/theme23.xml" ContentType="application/vnd.openxmlformats-officedocument.theme+xml"/>
  <Override PartName="/ppt/slideLayouts/slideLayout36.xml" ContentType="application/vnd.openxmlformats-officedocument.presentationml.slideLayout+xml"/>
  <Override PartName="/ppt/theme/theme24.xml" ContentType="application/vnd.openxmlformats-officedocument.theme+xml"/>
  <Override PartName="/ppt/slideLayouts/slideLayout37.xml" ContentType="application/vnd.openxmlformats-officedocument.presentationml.slideLayout+xml"/>
  <Override PartName="/ppt/theme/theme25.xml" ContentType="application/vnd.openxmlformats-officedocument.theme+xml"/>
  <Override PartName="/ppt/slideLayouts/slideLayout38.xml" ContentType="application/vnd.openxmlformats-officedocument.presentationml.slideLayout+xml"/>
  <Override PartName="/ppt/theme/theme26.xml" ContentType="application/vnd.openxmlformats-officedocument.theme+xml"/>
  <Override PartName="/ppt/slideLayouts/slideLayout39.xml" ContentType="application/vnd.openxmlformats-officedocument.presentationml.slideLayout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theme/theme29.xml" ContentType="application/vnd.openxmlformats-officedocument.theme+xml"/>
  <Override PartName="/ppt/slideLayouts/slideLayout42.xml" ContentType="application/vnd.openxmlformats-officedocument.presentationml.slideLayout+xml"/>
  <Override PartName="/ppt/theme/theme30.xml" ContentType="application/vnd.openxmlformats-officedocument.theme+xml"/>
  <Override PartName="/ppt/slideLayouts/slideLayout43.xml" ContentType="application/vnd.openxmlformats-officedocument.presentationml.slideLayout+xml"/>
  <Override PartName="/ppt/theme/theme31.xml" ContentType="application/vnd.openxmlformats-officedocument.theme+xml"/>
  <Override PartName="/ppt/slideLayouts/slideLayout44.xml" ContentType="application/vnd.openxmlformats-officedocument.presentationml.slideLayout+xml"/>
  <Override PartName="/ppt/theme/theme32.xml" ContentType="application/vnd.openxmlformats-officedocument.theme+xml"/>
  <Override PartName="/ppt/slideLayouts/slideLayout45.xml" ContentType="application/vnd.openxmlformats-officedocument.presentationml.slideLayout+xml"/>
  <Override PartName="/ppt/theme/theme33.xml" ContentType="application/vnd.openxmlformats-officedocument.theme+xml"/>
  <Override PartName="/ppt/slideLayouts/slideLayout46.xml" ContentType="application/vnd.openxmlformats-officedocument.presentationml.slideLayout+xml"/>
  <Override PartName="/ppt/theme/theme34.xml" ContentType="application/vnd.openxmlformats-officedocument.theme+xml"/>
  <Override PartName="/ppt/slideLayouts/slideLayout47.xml" ContentType="application/vnd.openxmlformats-officedocument.presentationml.slideLayout+xml"/>
  <Override PartName="/ppt/theme/theme35.xml" ContentType="application/vnd.openxmlformats-officedocument.theme+xml"/>
  <Override PartName="/ppt/slideLayouts/slideLayout48.xml" ContentType="application/vnd.openxmlformats-officedocument.presentationml.slideLayout+xml"/>
  <Override PartName="/ppt/theme/theme36.xml" ContentType="application/vnd.openxmlformats-officedocument.theme+xml"/>
  <Override PartName="/ppt/slideLayouts/slideLayout49.xml" ContentType="application/vnd.openxmlformats-officedocument.presentationml.slideLayout+xml"/>
  <Override PartName="/ppt/theme/theme37.xml" ContentType="application/vnd.openxmlformats-officedocument.theme+xml"/>
  <Override PartName="/ppt/slideLayouts/slideLayout50.xml" ContentType="application/vnd.openxmlformats-officedocument.presentationml.slideLayout+xml"/>
  <Override PartName="/ppt/theme/theme38.xml" ContentType="application/vnd.openxmlformats-officedocument.theme+xml"/>
  <Override PartName="/ppt/slideLayouts/slideLayout51.xml" ContentType="application/vnd.openxmlformats-officedocument.presentationml.slideLayout+xml"/>
  <Override PartName="/ppt/theme/theme39.xml" ContentType="application/vnd.openxmlformats-officedocument.theme+xml"/>
  <Override PartName="/ppt/slideLayouts/slideLayout52.xml" ContentType="application/vnd.openxmlformats-officedocument.presentationml.slideLayout+xml"/>
  <Override PartName="/ppt/theme/theme40.xml" ContentType="application/vnd.openxmlformats-officedocument.theme+xml"/>
  <Override PartName="/ppt/slideLayouts/slideLayout53.xml" ContentType="application/vnd.openxmlformats-officedocument.presentationml.slideLayout+xml"/>
  <Override PartName="/ppt/theme/theme41.xml" ContentType="application/vnd.openxmlformats-officedocument.theme+xml"/>
  <Override PartName="/ppt/slideLayouts/slideLayout54.xml" ContentType="application/vnd.openxmlformats-officedocument.presentationml.slideLayout+xml"/>
  <Override PartName="/ppt/theme/theme42.xml" ContentType="application/vnd.openxmlformats-officedocument.theme+xml"/>
  <Override PartName="/ppt/slideLayouts/slideLayout55.xml" ContentType="application/vnd.openxmlformats-officedocument.presentationml.slideLayout+xml"/>
  <Override PartName="/ppt/theme/theme43.xml" ContentType="application/vnd.openxmlformats-officedocument.theme+xml"/>
  <Override PartName="/ppt/slideLayouts/slideLayout56.xml" ContentType="application/vnd.openxmlformats-officedocument.presentationml.slideLayout+xml"/>
  <Override PartName="/ppt/theme/theme44.xml" ContentType="application/vnd.openxmlformats-officedocument.theme+xml"/>
  <Override PartName="/ppt/slideLayouts/slideLayout57.xml" ContentType="application/vnd.openxmlformats-officedocument.presentationml.slideLayout+xml"/>
  <Override PartName="/ppt/theme/theme45.xml" ContentType="application/vnd.openxmlformats-officedocument.theme+xml"/>
  <Override PartName="/ppt/slideLayouts/slideLayout58.xml" ContentType="application/vnd.openxmlformats-officedocument.presentationml.slideLayout+xml"/>
  <Override PartName="/ppt/theme/theme46.xml" ContentType="application/vnd.openxmlformats-officedocument.theme+xml"/>
  <Override PartName="/ppt/slideLayouts/slideLayout59.xml" ContentType="application/vnd.openxmlformats-officedocument.presentationml.slideLayout+xml"/>
  <Override PartName="/ppt/theme/theme47.xml" ContentType="application/vnd.openxmlformats-officedocument.theme+xml"/>
  <Override PartName="/ppt/slideLayouts/slideLayout60.xml" ContentType="application/vnd.openxmlformats-officedocument.presentationml.slideLayout+xml"/>
  <Override PartName="/ppt/theme/theme48.xml" ContentType="application/vnd.openxmlformats-officedocument.theme+xml"/>
  <Override PartName="/ppt/slideLayouts/slideLayout61.xml" ContentType="application/vnd.openxmlformats-officedocument.presentationml.slideLayout+xml"/>
  <Override PartName="/ppt/theme/theme49.xml" ContentType="application/vnd.openxmlformats-officedocument.theme+xml"/>
  <Override PartName="/ppt/slideLayouts/slideLayout62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38" r:id="rId2"/>
    <p:sldMasterId id="2147483840" r:id="rId3"/>
    <p:sldMasterId id="2147483842" r:id="rId4"/>
    <p:sldMasterId id="2147483844" r:id="rId5"/>
    <p:sldMasterId id="2147483846" r:id="rId6"/>
    <p:sldMasterId id="2147483848" r:id="rId7"/>
    <p:sldMasterId id="2147483850" r:id="rId8"/>
    <p:sldMasterId id="2147483852" r:id="rId9"/>
    <p:sldMasterId id="2147483854" r:id="rId10"/>
    <p:sldMasterId id="2147483856" r:id="rId11"/>
    <p:sldMasterId id="2147483858" r:id="rId12"/>
    <p:sldMasterId id="2147483860" r:id="rId13"/>
    <p:sldMasterId id="2147483862" r:id="rId14"/>
    <p:sldMasterId id="2147483864" r:id="rId15"/>
    <p:sldMasterId id="2147483866" r:id="rId16"/>
    <p:sldMasterId id="2147483868" r:id="rId17"/>
    <p:sldMasterId id="2147483870" r:id="rId18"/>
    <p:sldMasterId id="2147483872" r:id="rId19"/>
    <p:sldMasterId id="2147483874" r:id="rId20"/>
    <p:sldMasterId id="2147483876" r:id="rId21"/>
    <p:sldMasterId id="2147483878" r:id="rId22"/>
    <p:sldMasterId id="2147483880" r:id="rId23"/>
    <p:sldMasterId id="2147483882" r:id="rId24"/>
    <p:sldMasterId id="2147483884" r:id="rId25"/>
    <p:sldMasterId id="2147483886" r:id="rId26"/>
    <p:sldMasterId id="2147483888" r:id="rId27"/>
    <p:sldMasterId id="2147483890" r:id="rId28"/>
    <p:sldMasterId id="2147483892" r:id="rId29"/>
    <p:sldMasterId id="2147483894" r:id="rId30"/>
    <p:sldMasterId id="2147483896" r:id="rId31"/>
    <p:sldMasterId id="2147483898" r:id="rId32"/>
    <p:sldMasterId id="2147483900" r:id="rId33"/>
    <p:sldMasterId id="2147483902" r:id="rId34"/>
    <p:sldMasterId id="2147483904" r:id="rId35"/>
    <p:sldMasterId id="2147483906" r:id="rId36"/>
    <p:sldMasterId id="2147483908" r:id="rId37"/>
    <p:sldMasterId id="2147483910" r:id="rId38"/>
    <p:sldMasterId id="2147483912" r:id="rId39"/>
    <p:sldMasterId id="2147483914" r:id="rId40"/>
    <p:sldMasterId id="2147483916" r:id="rId41"/>
    <p:sldMasterId id="2147483918" r:id="rId42"/>
    <p:sldMasterId id="2147483920" r:id="rId43"/>
    <p:sldMasterId id="2147483922" r:id="rId44"/>
    <p:sldMasterId id="2147483924" r:id="rId45"/>
    <p:sldMasterId id="2147483926" r:id="rId46"/>
    <p:sldMasterId id="2147483928" r:id="rId47"/>
    <p:sldMasterId id="2147483930" r:id="rId48"/>
    <p:sldMasterId id="2147483932" r:id="rId49"/>
    <p:sldMasterId id="2147483934" r:id="rId50"/>
  </p:sldMasterIdLst>
  <p:notesMasterIdLst>
    <p:notesMasterId r:id="rId111"/>
  </p:notesMasterIdLst>
  <p:sldIdLst>
    <p:sldId id="451" r:id="rId51"/>
    <p:sldId id="332" r:id="rId52"/>
    <p:sldId id="336" r:id="rId53"/>
    <p:sldId id="458" r:id="rId54"/>
    <p:sldId id="456" r:id="rId55"/>
    <p:sldId id="454" r:id="rId56"/>
    <p:sldId id="452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4" r:id="rId71"/>
    <p:sldId id="475" r:id="rId72"/>
    <p:sldId id="476" r:id="rId73"/>
    <p:sldId id="477" r:id="rId74"/>
    <p:sldId id="478" r:id="rId75"/>
    <p:sldId id="479" r:id="rId76"/>
    <p:sldId id="480" r:id="rId77"/>
    <p:sldId id="481" r:id="rId78"/>
    <p:sldId id="482" r:id="rId79"/>
    <p:sldId id="483" r:id="rId80"/>
    <p:sldId id="484" r:id="rId81"/>
    <p:sldId id="485" r:id="rId82"/>
    <p:sldId id="486" r:id="rId83"/>
    <p:sldId id="487" r:id="rId84"/>
    <p:sldId id="488" r:id="rId85"/>
    <p:sldId id="489" r:id="rId86"/>
    <p:sldId id="490" r:id="rId87"/>
    <p:sldId id="491" r:id="rId88"/>
    <p:sldId id="492" r:id="rId89"/>
    <p:sldId id="493" r:id="rId90"/>
    <p:sldId id="494" r:id="rId91"/>
    <p:sldId id="495" r:id="rId92"/>
    <p:sldId id="496" r:id="rId93"/>
    <p:sldId id="497" r:id="rId94"/>
    <p:sldId id="498" r:id="rId95"/>
    <p:sldId id="499" r:id="rId96"/>
    <p:sldId id="500" r:id="rId97"/>
    <p:sldId id="501" r:id="rId98"/>
    <p:sldId id="502" r:id="rId99"/>
    <p:sldId id="503" r:id="rId100"/>
    <p:sldId id="504" r:id="rId101"/>
    <p:sldId id="505" r:id="rId102"/>
    <p:sldId id="506" r:id="rId103"/>
    <p:sldId id="507" r:id="rId104"/>
    <p:sldId id="508" r:id="rId105"/>
    <p:sldId id="509" r:id="rId106"/>
    <p:sldId id="460" r:id="rId107"/>
    <p:sldId id="371" r:id="rId108"/>
    <p:sldId id="459" r:id="rId109"/>
    <p:sldId id="457" r:id="rId110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EA300"/>
    <a:srgbClr val="0033CC"/>
    <a:srgbClr val="0099FF"/>
    <a:srgbClr val="3399FF"/>
    <a:srgbClr val="3366CC"/>
    <a:srgbClr val="66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6394" autoAdjust="0"/>
  </p:normalViewPr>
  <p:slideViewPr>
    <p:cSldViewPr>
      <p:cViewPr varScale="1">
        <p:scale>
          <a:sx n="67" d="100"/>
          <a:sy n="67" d="100"/>
        </p:scale>
        <p:origin x="17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84" Type="http://schemas.openxmlformats.org/officeDocument/2006/relationships/slide" Target="slides/slide34.xml"/><Relationship Id="rId89" Type="http://schemas.openxmlformats.org/officeDocument/2006/relationships/slide" Target="slides/slide39.xml"/><Relationship Id="rId112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7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66" Type="http://schemas.openxmlformats.org/officeDocument/2006/relationships/slide" Target="slides/slide16.xml"/><Relationship Id="rId74" Type="http://schemas.openxmlformats.org/officeDocument/2006/relationships/slide" Target="slides/slide24.xml"/><Relationship Id="rId79" Type="http://schemas.openxmlformats.org/officeDocument/2006/relationships/slide" Target="slides/slide29.xml"/><Relationship Id="rId87" Type="http://schemas.openxmlformats.org/officeDocument/2006/relationships/slide" Target="slides/slide37.xml"/><Relationship Id="rId102" Type="http://schemas.openxmlformats.org/officeDocument/2006/relationships/slide" Target="slides/slide52.xml"/><Relationship Id="rId110" Type="http://schemas.openxmlformats.org/officeDocument/2006/relationships/slide" Target="slides/slide60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1.xml"/><Relationship Id="rId82" Type="http://schemas.openxmlformats.org/officeDocument/2006/relationships/slide" Target="slides/slide32.xml"/><Relationship Id="rId90" Type="http://schemas.openxmlformats.org/officeDocument/2006/relationships/slide" Target="slides/slide40.xml"/><Relationship Id="rId95" Type="http://schemas.openxmlformats.org/officeDocument/2006/relationships/slide" Target="slides/slide4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6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77" Type="http://schemas.openxmlformats.org/officeDocument/2006/relationships/slide" Target="slides/slide27.xml"/><Relationship Id="rId100" Type="http://schemas.openxmlformats.org/officeDocument/2006/relationships/slide" Target="slides/slide50.xml"/><Relationship Id="rId105" Type="http://schemas.openxmlformats.org/officeDocument/2006/relationships/slide" Target="slides/slide55.xml"/><Relationship Id="rId11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72" Type="http://schemas.openxmlformats.org/officeDocument/2006/relationships/slide" Target="slides/slide22.xml"/><Relationship Id="rId80" Type="http://schemas.openxmlformats.org/officeDocument/2006/relationships/slide" Target="slides/slide30.xml"/><Relationship Id="rId85" Type="http://schemas.openxmlformats.org/officeDocument/2006/relationships/slide" Target="slides/slide35.xml"/><Relationship Id="rId93" Type="http://schemas.openxmlformats.org/officeDocument/2006/relationships/slide" Target="slides/slide43.xml"/><Relationship Id="rId98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9.xml"/><Relationship Id="rId67" Type="http://schemas.openxmlformats.org/officeDocument/2006/relationships/slide" Target="slides/slide17.xml"/><Relationship Id="rId103" Type="http://schemas.openxmlformats.org/officeDocument/2006/relationships/slide" Target="slides/slide53.xml"/><Relationship Id="rId108" Type="http://schemas.openxmlformats.org/officeDocument/2006/relationships/slide" Target="slides/slide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4.xml"/><Relationship Id="rId62" Type="http://schemas.openxmlformats.org/officeDocument/2006/relationships/slide" Target="slides/slide12.xml"/><Relationship Id="rId70" Type="http://schemas.openxmlformats.org/officeDocument/2006/relationships/slide" Target="slides/slide20.xml"/><Relationship Id="rId75" Type="http://schemas.openxmlformats.org/officeDocument/2006/relationships/slide" Target="slides/slide25.xml"/><Relationship Id="rId83" Type="http://schemas.openxmlformats.org/officeDocument/2006/relationships/slide" Target="slides/slide33.xml"/><Relationship Id="rId88" Type="http://schemas.openxmlformats.org/officeDocument/2006/relationships/slide" Target="slides/slide38.xml"/><Relationship Id="rId91" Type="http://schemas.openxmlformats.org/officeDocument/2006/relationships/slide" Target="slides/slide41.xml"/><Relationship Id="rId96" Type="http://schemas.openxmlformats.org/officeDocument/2006/relationships/slide" Target="slides/slide46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7.xml"/><Relationship Id="rId106" Type="http://schemas.openxmlformats.org/officeDocument/2006/relationships/slide" Target="slides/slide56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73" Type="http://schemas.openxmlformats.org/officeDocument/2006/relationships/slide" Target="slides/slide23.xml"/><Relationship Id="rId78" Type="http://schemas.openxmlformats.org/officeDocument/2006/relationships/slide" Target="slides/slide28.xml"/><Relationship Id="rId81" Type="http://schemas.openxmlformats.org/officeDocument/2006/relationships/slide" Target="slides/slide31.xml"/><Relationship Id="rId86" Type="http://schemas.openxmlformats.org/officeDocument/2006/relationships/slide" Target="slides/slide36.xml"/><Relationship Id="rId94" Type="http://schemas.openxmlformats.org/officeDocument/2006/relationships/slide" Target="slides/slide44.xml"/><Relationship Id="rId99" Type="http://schemas.openxmlformats.org/officeDocument/2006/relationships/slide" Target="slides/slide49.xml"/><Relationship Id="rId101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76" Type="http://schemas.openxmlformats.org/officeDocument/2006/relationships/slide" Target="slides/slide26.xml"/><Relationship Id="rId97" Type="http://schemas.openxmlformats.org/officeDocument/2006/relationships/slide" Target="slides/slide47.xml"/><Relationship Id="rId104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1.xml"/><Relationship Id="rId92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1211114-FA4F-4350-9D5A-D027720CA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7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E15AB1-B475-42F5-ACDE-36BEBFAB62F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34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en-US"/>
              <a:t>Matrix with fibre re-inforcement</a:t>
            </a:r>
          </a:p>
          <a:p>
            <a:endParaRPr lang="fr-FR" altLang="en-US"/>
          </a:p>
          <a:p>
            <a:r>
              <a:rPr lang="fr-FR" altLang="en-US"/>
              <a:t>Orthotropic – strength dependent on the direction of the load (metals – isotropic)</a:t>
            </a:r>
          </a:p>
          <a:p>
            <a:endParaRPr lang="fr-FR" altLang="en-US"/>
          </a:p>
          <a:p>
            <a:r>
              <a:rPr lang="fr-FR" altLang="en-US"/>
              <a:t>Easy to manufacture (cold molding)</a:t>
            </a:r>
          </a:p>
          <a:p>
            <a:endParaRPr lang="fr-FR" altLang="en-US"/>
          </a:p>
          <a:p>
            <a:r>
              <a:rPr lang="fr-FR" altLang="en-US"/>
              <a:t>Strength tailored by the size, number, and direction of fibres</a:t>
            </a:r>
          </a:p>
        </p:txBody>
      </p:sp>
    </p:spTree>
    <p:extLst>
      <p:ext uri="{BB962C8B-B14F-4D97-AF65-F5344CB8AC3E}">
        <p14:creationId xmlns:p14="http://schemas.microsoft.com/office/powerpoint/2010/main" val="1197582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25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3514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11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60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089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3175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670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646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0989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FE9D3-67AA-47BD-9074-17E55BAF968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6921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92637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94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65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338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99906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3939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en-US"/>
              <a:t>Antonov 70 first flight – December 1994</a:t>
            </a:r>
          </a:p>
          <a:p>
            <a:r>
              <a:rPr lang="fr-FR" altLang="en-US"/>
              <a:t>4 x Ivchenko Progress D27 direct drive Open Rotor engines.</a:t>
            </a:r>
          </a:p>
        </p:txBody>
      </p:sp>
    </p:spTree>
    <p:extLst>
      <p:ext uri="{BB962C8B-B14F-4D97-AF65-F5344CB8AC3E}">
        <p14:creationId xmlns:p14="http://schemas.microsoft.com/office/powerpoint/2010/main" val="3920511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59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9377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3E11-B1FC-4011-BC8F-46A65871129B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749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3C787-FDEC-4849-AFEC-FDFACC400BD7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2701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0C6B0-F78C-4373-A63A-16DD8409DBFA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0458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3E11-B1FC-4011-BC8F-46A65871129B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3996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3E11-B1FC-4011-BC8F-46A65871129B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001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3E11-B1FC-4011-BC8F-46A65871129B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759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3E11-B1FC-4011-BC8F-46A65871129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239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3E11-B1FC-4011-BC8F-46A65871129B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64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63E11-B1FC-4011-BC8F-46A65871129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312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4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4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John Green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28650" y="971550"/>
            <a:ext cx="7886700" cy="548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5000" y="1268414"/>
            <a:ext cx="3811588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99000" y="1268414"/>
            <a:ext cx="3816350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631826" y="3703638"/>
            <a:ext cx="7885113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pic>
        <p:nvPicPr>
          <p:cNvPr id="6" name="Picture 2" descr="John Green Contrails - 23oct09 crop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1588"/>
            <a:ext cx="915828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397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EC1DF-9725-4B7C-B942-4B183BA1EDED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397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EC1DF-9725-4B7C-B942-4B183BA1EDED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397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EC1DF-9725-4B7C-B942-4B183BA1EDED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397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04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EC1DF-9725-4B7C-B942-4B183BA1EDED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24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2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41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0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9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50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4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6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0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4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8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79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31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80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2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1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65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89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42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72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4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81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7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39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8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99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66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80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89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4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5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64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78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77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06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47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4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51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78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D80C-0482-4EB0-AD1B-BD48E37C636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78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5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79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131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19C-CADA-40B2-90B0-DEB941E31E2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2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3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4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5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6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7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8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9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0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2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3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4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5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6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7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8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9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50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2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3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4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5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6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7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8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9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60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Green Contrails - 23oct09 crop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4288" y="-1588"/>
            <a:ext cx="915828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628650" y="971550"/>
            <a:ext cx="7886700" cy="548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635000" y="1268414"/>
            <a:ext cx="3811588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445893" name="Rectangle 5"/>
          <p:cNvSpPr>
            <a:spLocks noChangeArrowheads="1"/>
          </p:cNvSpPr>
          <p:nvPr/>
        </p:nvSpPr>
        <p:spPr bwMode="auto">
          <a:xfrm>
            <a:off x="4699000" y="1268414"/>
            <a:ext cx="3816350" cy="517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445894" name="Line 6"/>
          <p:cNvSpPr>
            <a:spLocks noChangeShapeType="1"/>
          </p:cNvSpPr>
          <p:nvPr/>
        </p:nvSpPr>
        <p:spPr bwMode="auto">
          <a:xfrm flipH="1">
            <a:off x="631826" y="3703638"/>
            <a:ext cx="7885113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714256" y="642941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ransition/>
  <p:timing>
    <p:tnLst>
      <p:par>
        <p:cTn id="1" dur="indefinite" restart="never" nodeType="tmRoot"/>
      </p:par>
    </p:tnLst>
  </p:timing>
  <p:txStyles>
    <p:titleStyle>
      <a:lvl1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2pPr>
      <a:lvl3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3pPr>
      <a:lvl4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4pPr>
      <a:lvl5pPr algn="l" defTabSz="795338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5pPr>
      <a:lvl6pPr marL="457200" algn="l" defTabSz="795338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6pPr>
      <a:lvl7pPr marL="914400" algn="l" defTabSz="795338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7pPr>
      <a:lvl8pPr marL="1371600" algn="l" defTabSz="795338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8pPr>
      <a:lvl9pPr marL="1828800" algn="l" defTabSz="795338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opperplate Gothic Bold" pitchFamily="34" charset="0"/>
        </a:defRPr>
      </a:lvl9pPr>
    </p:titleStyle>
    <p:bodyStyle>
      <a:lvl1pPr marL="330200" indent="-330200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695325" indent="-198438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Char char="•"/>
        <a:defRPr>
          <a:solidFill>
            <a:schemeClr val="bg1"/>
          </a:solidFill>
          <a:latin typeface="+mn-lt"/>
        </a:defRPr>
      </a:lvl2pPr>
      <a:lvl3pPr marL="1060450" indent="-198438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Char char="–"/>
        <a:defRPr sz="1700">
          <a:solidFill>
            <a:schemeClr val="bg1"/>
          </a:solidFill>
          <a:latin typeface="+mn-lt"/>
        </a:defRPr>
      </a:lvl3pPr>
      <a:lvl4pPr marL="1374775" indent="-149225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Char char="."/>
        <a:defRPr sz="1600">
          <a:solidFill>
            <a:schemeClr val="bg1"/>
          </a:solidFill>
          <a:latin typeface="+mn-lt"/>
        </a:defRPr>
      </a:lvl4pPr>
      <a:lvl5pPr marL="1738313" indent="-149225" algn="l" defTabSz="79533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5pPr>
      <a:lvl6pPr marL="2195513" indent="-149225" algn="l" defTabSz="795338" rtl="0" fontAlgn="base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6pPr>
      <a:lvl7pPr marL="2652713" indent="-149225" algn="l" defTabSz="795338" rtl="0" fontAlgn="base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7pPr>
      <a:lvl8pPr marL="3109913" indent="-149225" algn="l" defTabSz="795338" rtl="0" fontAlgn="base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8pPr>
      <a:lvl9pPr marL="3567113" indent="-149225" algn="l" defTabSz="795338" rtl="0" fontAlgn="base">
        <a:spcBef>
          <a:spcPct val="20000"/>
        </a:spcBef>
        <a:spcAft>
          <a:spcPct val="0"/>
        </a:spcAft>
        <a:buClr>
          <a:schemeClr val="bg1"/>
        </a:buClr>
        <a:buSzPct val="100000"/>
        <a:buChar char="-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101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97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4449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4399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9263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17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54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32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494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071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45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3409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65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1470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728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134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713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4015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490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270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53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28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176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997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943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218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09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386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050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1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41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96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978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7106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890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695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1728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42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12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14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997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29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574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68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10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049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243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6" y="0"/>
            <a:ext cx="9148396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3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90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7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3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GB" sz="1662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GB" sz="1662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GB" sz="1477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23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23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CC7DF0A8-8EC8-4BEE-A915-B384D49F5EB4}" type="slidenum">
              <a:rPr lang="fr-FR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fr-FR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374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Kohlenstofffasermatte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ositesworld.com/uploadedimages/Publications/CW/Articles/Internal/0908hpc-farn5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w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2.jpeg"/><Relationship Id="rId5" Type="http://schemas.openxmlformats.org/officeDocument/2006/relationships/image" Target="../media/image49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hyperlink" Target="http://www.polyworx.com/apz/umoe/umblade.avi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0EOTK6C/ref=dp_image_0?ie=UTF8&amp;n=130&amp;s=dvd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trickledown.files.wordpress.com/2008/05/nanotubes.jpg" TargetMode="External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692781" y="2203873"/>
            <a:ext cx="5511378" cy="40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6" tIns="44572" rIns="89146" bIns="44572"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36" b="1" dirty="0" smtClean="0">
                <a:solidFill>
                  <a:srgbClr val="000099"/>
                </a:solidFill>
              </a:rPr>
              <a:t>17</a:t>
            </a:r>
            <a:r>
              <a:rPr lang="en-US" altLang="en-US" sz="2736" b="1" baseline="30000" dirty="0" smtClean="0">
                <a:solidFill>
                  <a:srgbClr val="000099"/>
                </a:solidFill>
              </a:rPr>
              <a:t>th</a:t>
            </a:r>
            <a:r>
              <a:rPr lang="en-US" altLang="en-US" sz="2736" b="1" dirty="0" smtClean="0">
                <a:solidFill>
                  <a:srgbClr val="000099"/>
                </a:solidFill>
              </a:rPr>
              <a:t> December </a:t>
            </a:r>
            <a:r>
              <a:rPr lang="en-US" altLang="en-US" sz="2736" b="1" dirty="0">
                <a:solidFill>
                  <a:srgbClr val="000099"/>
                </a:solidFill>
              </a:rPr>
              <a:t>2014</a:t>
            </a:r>
          </a:p>
          <a:p>
            <a:pPr algn="ctr">
              <a:spcBef>
                <a:spcPct val="50000"/>
              </a:spcBef>
            </a:pPr>
            <a:endParaRPr lang="en-US" altLang="en-US" sz="2736" b="1" dirty="0">
              <a:solidFill>
                <a:srgbClr val="000099"/>
              </a:solidFill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2068803" y="441861"/>
            <a:ext cx="4896439" cy="1018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3366"/>
            </a:solidFill>
            <a:round/>
            <a:headEnd/>
            <a:tailEnd/>
          </a:ln>
        </p:spPr>
        <p:txBody>
          <a:bodyPr lIns="89146" tIns="44572" rIns="89146" bIns="44572"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289"/>
              </a:spcBef>
            </a:pPr>
            <a:r>
              <a:rPr lang="fr-FR" altLang="en-US" sz="2736" b="1" dirty="0">
                <a:solidFill>
                  <a:srgbClr val="003399"/>
                </a:solidFill>
              </a:rPr>
              <a:t>Royal </a:t>
            </a:r>
            <a:r>
              <a:rPr lang="fr-FR" altLang="en-US" sz="2736" b="1" dirty="0" err="1">
                <a:solidFill>
                  <a:srgbClr val="003399"/>
                </a:solidFill>
              </a:rPr>
              <a:t>Aeronautical</a:t>
            </a:r>
            <a:r>
              <a:rPr lang="fr-FR" altLang="en-US" sz="2736" b="1" dirty="0">
                <a:solidFill>
                  <a:srgbClr val="003399"/>
                </a:solidFill>
              </a:rPr>
              <a:t> Society </a:t>
            </a:r>
          </a:p>
          <a:p>
            <a:pPr algn="ctr"/>
            <a:r>
              <a:rPr lang="fr-FR" altLang="en-US" sz="3164" b="1" dirty="0">
                <a:solidFill>
                  <a:srgbClr val="003399"/>
                </a:solidFill>
              </a:rPr>
              <a:t>T</a:t>
            </a:r>
            <a:r>
              <a:rPr lang="fr-FR" altLang="en-US" sz="2736" b="1" dirty="0">
                <a:solidFill>
                  <a:srgbClr val="003399"/>
                </a:solidFill>
              </a:rPr>
              <a:t>OULOUSE </a:t>
            </a:r>
            <a:r>
              <a:rPr lang="fr-FR" altLang="en-US" sz="3164" b="1" dirty="0">
                <a:solidFill>
                  <a:srgbClr val="003399"/>
                </a:solidFill>
              </a:rPr>
              <a:t>B</a:t>
            </a:r>
            <a:r>
              <a:rPr lang="fr-FR" altLang="en-US" sz="2736" b="1" dirty="0">
                <a:solidFill>
                  <a:srgbClr val="003399"/>
                </a:solidFill>
              </a:rPr>
              <a:t>RANCH</a:t>
            </a:r>
            <a:endParaRPr lang="en-GB" altLang="en-US" sz="3506" dirty="0">
              <a:solidFill>
                <a:srgbClr val="003399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21273" y="4081285"/>
            <a:ext cx="8353129" cy="943965"/>
          </a:xfrm>
          <a:prstGeom prst="rect">
            <a:avLst/>
          </a:prstGeom>
          <a:solidFill>
            <a:srgbClr val="3366FF">
              <a:alpha val="43921"/>
            </a:srgb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square" lIns="89146" tIns="44572" rIns="89146" bIns="115818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endParaRPr lang="en-GB" sz="599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50000"/>
              </a:lnSpc>
              <a:spcBef>
                <a:spcPts val="1171"/>
              </a:spcBef>
              <a:defRPr/>
            </a:pPr>
            <a:r>
              <a:rPr lang="en-GB" sz="599" b="1" dirty="0">
                <a:solidFill>
                  <a:schemeClr val="bg1"/>
                </a:solidFill>
              </a:rPr>
              <a:t> </a:t>
            </a:r>
            <a:r>
              <a:rPr lang="en-GB" sz="3164" b="1" dirty="0">
                <a:solidFill>
                  <a:schemeClr val="bg1"/>
                </a:solidFill>
              </a:rPr>
              <a:t>David COOK, I.Eng, FRAeS</a:t>
            </a:r>
            <a:endParaRPr lang="en-GB" sz="3164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50000"/>
              </a:lnSpc>
              <a:spcBef>
                <a:spcPts val="1171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+mn-lt"/>
              </a:rPr>
              <a:t>Independent Consultant, President RAeS Paris Branch</a:t>
            </a:r>
            <a:endParaRPr lang="en-GB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073536" y="5912514"/>
            <a:ext cx="5005073" cy="537445"/>
          </a:xfrm>
          <a:prstGeom prst="rect">
            <a:avLst/>
          </a:prstGeom>
          <a:solidFill>
            <a:srgbClr val="689798">
              <a:alpha val="76862"/>
            </a:srgbClr>
          </a:solidFill>
          <a:ln w="28575">
            <a:solidFill>
              <a:srgbClr val="808080"/>
            </a:solidFill>
            <a:miter lim="800000"/>
            <a:headEnd/>
            <a:tailEnd/>
          </a:ln>
        </p:spPr>
        <p:txBody>
          <a:bodyPr wrap="none" lIns="89146" tIns="44572" rIns="89146" bIns="44572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39" b="1" i="1">
                <a:solidFill>
                  <a:srgbClr val="FCE118"/>
                </a:solidFill>
              </a:rPr>
              <a:t>Please sign the Attendance Sheet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altLang="en-US" sz="1368" b="1">
                <a:solidFill>
                  <a:srgbClr val="FCE118"/>
                </a:solidFill>
              </a:rPr>
              <a:t>&amp; include your email address</a:t>
            </a:r>
            <a:r>
              <a:rPr lang="en-GB" altLang="en-US" sz="1368" b="1" i="1">
                <a:solidFill>
                  <a:srgbClr val="FCE118"/>
                </a:solidFill>
              </a:rPr>
              <a:t> if changed from our records</a:t>
            </a:r>
            <a:endParaRPr lang="en-US" altLang="en-US" sz="1368" b="1" i="1">
              <a:solidFill>
                <a:srgbClr val="FCE118"/>
              </a:solidFill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-35295" y="2924944"/>
            <a:ext cx="9144000" cy="8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6" tIns="44572" rIns="89146" bIns="44572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2800" b="1" dirty="0">
                <a:solidFill>
                  <a:srgbClr val="000099"/>
                </a:solidFill>
              </a:rPr>
              <a:t>“The </a:t>
            </a:r>
            <a:r>
              <a:rPr lang="en-GB" altLang="en-US" sz="2800" b="1" dirty="0" smtClean="0">
                <a:solidFill>
                  <a:srgbClr val="000099"/>
                </a:solidFill>
              </a:rPr>
              <a:t>Development </a:t>
            </a:r>
            <a:r>
              <a:rPr lang="en-GB" altLang="en-US" sz="2800" b="1" dirty="0">
                <a:solidFill>
                  <a:srgbClr val="000099"/>
                </a:solidFill>
              </a:rPr>
              <a:t>of </a:t>
            </a:r>
            <a:r>
              <a:rPr lang="en-GB" altLang="en-US" sz="2800" b="1" dirty="0" smtClean="0">
                <a:solidFill>
                  <a:srgbClr val="000099"/>
                </a:solidFill>
              </a:rPr>
              <a:t>Composite Applications 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2800" b="1" dirty="0" smtClean="0">
                <a:solidFill>
                  <a:srgbClr val="000099"/>
                </a:solidFill>
              </a:rPr>
              <a:t>in Commercial Aircraft Engines</a:t>
            </a:r>
            <a:r>
              <a:rPr lang="en-GB" altLang="en-US" sz="2800" b="1" dirty="0">
                <a:solidFill>
                  <a:srgbClr val="000099"/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7" y="441861"/>
            <a:ext cx="1018945" cy="10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583223" y="1368669"/>
            <a:ext cx="7977554" cy="3987312"/>
            <a:chOff x="398" y="709"/>
            <a:chExt cx="5444" cy="2721"/>
          </a:xfrm>
        </p:grpSpPr>
        <p:sp>
          <p:nvSpPr>
            <p:cNvPr id="342021" name="Rectangle 5"/>
            <p:cNvSpPr>
              <a:spLocks noChangeArrowheads="1"/>
            </p:cNvSpPr>
            <p:nvPr/>
          </p:nvSpPr>
          <p:spPr bwMode="auto">
            <a:xfrm>
              <a:off x="398" y="709"/>
              <a:ext cx="5444" cy="27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62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022" name="Text Box 6"/>
            <p:cNvSpPr txBox="1">
              <a:spLocks noChangeArrowheads="1"/>
            </p:cNvSpPr>
            <p:nvPr/>
          </p:nvSpPr>
          <p:spPr bwMode="auto">
            <a:xfrm>
              <a:off x="807" y="845"/>
              <a:ext cx="4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</a:t>
              </a:r>
            </a:p>
          </p:txBody>
        </p:sp>
        <p:sp>
          <p:nvSpPr>
            <p:cNvPr id="342023" name="Text Box 7"/>
            <p:cNvSpPr txBox="1">
              <a:spLocks noChangeArrowheads="1"/>
            </p:cNvSpPr>
            <p:nvPr/>
          </p:nvSpPr>
          <p:spPr bwMode="auto">
            <a:xfrm>
              <a:off x="3574" y="1661"/>
              <a:ext cx="5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Military</a:t>
              </a:r>
            </a:p>
          </p:txBody>
        </p:sp>
        <p:sp>
          <p:nvSpPr>
            <p:cNvPr id="342024" name="Text Box 8"/>
            <p:cNvSpPr txBox="1">
              <a:spLocks noChangeArrowheads="1"/>
            </p:cNvSpPr>
            <p:nvPr/>
          </p:nvSpPr>
          <p:spPr bwMode="auto">
            <a:xfrm>
              <a:off x="852" y="1752"/>
              <a:ext cx="9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- wing</a:t>
              </a:r>
            </a:p>
          </p:txBody>
        </p:sp>
        <p:sp>
          <p:nvSpPr>
            <p:cNvPr id="342025" name="Text Box 9"/>
            <p:cNvSpPr txBox="1">
              <a:spLocks noChangeArrowheads="1"/>
            </p:cNvSpPr>
            <p:nvPr/>
          </p:nvSpPr>
          <p:spPr bwMode="auto">
            <a:xfrm>
              <a:off x="2284" y="1933"/>
              <a:ext cx="8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Helicopters</a:t>
              </a:r>
            </a:p>
          </p:txBody>
        </p:sp>
        <p:sp>
          <p:nvSpPr>
            <p:cNvPr id="342026" name="Text Box 10"/>
            <p:cNvSpPr txBox="1">
              <a:spLocks noChangeArrowheads="1"/>
            </p:cNvSpPr>
            <p:nvPr/>
          </p:nvSpPr>
          <p:spPr bwMode="auto">
            <a:xfrm>
              <a:off x="3619" y="2296"/>
              <a:ext cx="13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Support</a:t>
              </a:r>
            </a:p>
          </p:txBody>
        </p:sp>
        <p:sp>
          <p:nvSpPr>
            <p:cNvPr id="342027" name="Text Box 11"/>
            <p:cNvSpPr txBox="1">
              <a:spLocks noChangeArrowheads="1"/>
            </p:cNvSpPr>
            <p:nvPr/>
          </p:nvSpPr>
          <p:spPr bwMode="auto">
            <a:xfrm>
              <a:off x="625" y="2251"/>
              <a:ext cx="22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Logistics Support (ILS)</a:t>
              </a:r>
            </a:p>
          </p:txBody>
        </p:sp>
        <p:sp>
          <p:nvSpPr>
            <p:cNvPr id="342028" name="Text Box 12"/>
            <p:cNvSpPr txBox="1">
              <a:spLocks noChangeArrowheads="1"/>
            </p:cNvSpPr>
            <p:nvPr/>
          </p:nvSpPr>
          <p:spPr bwMode="auto">
            <a:xfrm>
              <a:off x="2939" y="2614"/>
              <a:ext cx="23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 Logistics Support (CLS)</a:t>
              </a:r>
            </a:p>
          </p:txBody>
        </p:sp>
        <p:sp>
          <p:nvSpPr>
            <p:cNvPr id="342029" name="Text Box 13"/>
            <p:cNvSpPr txBox="1">
              <a:spLocks noChangeArrowheads="1"/>
            </p:cNvSpPr>
            <p:nvPr/>
          </p:nvSpPr>
          <p:spPr bwMode="auto">
            <a:xfrm>
              <a:off x="1850" y="1570"/>
              <a:ext cx="99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Aircraft Sales</a:t>
              </a:r>
            </a:p>
          </p:txBody>
        </p:sp>
        <p:sp>
          <p:nvSpPr>
            <p:cNvPr id="342030" name="Text Box 14"/>
            <p:cNvSpPr txBox="1">
              <a:spLocks noChangeArrowheads="1"/>
            </p:cNvSpPr>
            <p:nvPr/>
          </p:nvSpPr>
          <p:spPr bwMode="auto">
            <a:xfrm>
              <a:off x="4254" y="2976"/>
              <a:ext cx="109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Piston Engines</a:t>
              </a:r>
            </a:p>
          </p:txBody>
        </p:sp>
        <p:sp>
          <p:nvSpPr>
            <p:cNvPr id="342031" name="Text Box 15"/>
            <p:cNvSpPr txBox="1">
              <a:spLocks noChangeArrowheads="1"/>
            </p:cNvSpPr>
            <p:nvPr/>
          </p:nvSpPr>
          <p:spPr bwMode="auto">
            <a:xfrm>
              <a:off x="3301" y="935"/>
              <a:ext cx="88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Jet Engines</a:t>
              </a:r>
            </a:p>
          </p:txBody>
        </p:sp>
        <p:sp>
          <p:nvSpPr>
            <p:cNvPr id="342032" name="Text Box 16"/>
            <p:cNvSpPr txBox="1">
              <a:spLocks noChangeArrowheads="1"/>
            </p:cNvSpPr>
            <p:nvPr/>
          </p:nvSpPr>
          <p:spPr bwMode="auto">
            <a:xfrm>
              <a:off x="4662" y="1797"/>
              <a:ext cx="96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342033" name="Text Box 17"/>
            <p:cNvSpPr txBox="1">
              <a:spLocks noChangeArrowheads="1"/>
            </p:cNvSpPr>
            <p:nvPr/>
          </p:nvSpPr>
          <p:spPr bwMode="auto">
            <a:xfrm>
              <a:off x="4889" y="890"/>
              <a:ext cx="65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Airliners</a:t>
              </a:r>
            </a:p>
          </p:txBody>
        </p:sp>
        <p:sp>
          <p:nvSpPr>
            <p:cNvPr id="342034" name="Text Box 18"/>
            <p:cNvSpPr txBox="1">
              <a:spLocks noChangeArrowheads="1"/>
            </p:cNvSpPr>
            <p:nvPr/>
          </p:nvSpPr>
          <p:spPr bwMode="auto">
            <a:xfrm>
              <a:off x="1714" y="890"/>
              <a:ext cx="9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jets</a:t>
              </a:r>
            </a:p>
          </p:txBody>
        </p:sp>
        <p:sp>
          <p:nvSpPr>
            <p:cNvPr id="342035" name="Text Box 19"/>
            <p:cNvSpPr txBox="1">
              <a:spLocks noChangeArrowheads="1"/>
            </p:cNvSpPr>
            <p:nvPr/>
          </p:nvSpPr>
          <p:spPr bwMode="auto">
            <a:xfrm>
              <a:off x="2893" y="1344"/>
              <a:ext cx="19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Military / Government RFPs</a:t>
              </a:r>
            </a:p>
          </p:txBody>
        </p:sp>
        <p:sp>
          <p:nvSpPr>
            <p:cNvPr id="342036" name="Text Box 20"/>
            <p:cNvSpPr txBox="1">
              <a:spLocks noChangeArrowheads="1"/>
            </p:cNvSpPr>
            <p:nvPr/>
          </p:nvSpPr>
          <p:spPr bwMode="auto">
            <a:xfrm>
              <a:off x="988" y="2976"/>
              <a:ext cx="70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Warranty</a:t>
              </a:r>
            </a:p>
          </p:txBody>
        </p:sp>
        <p:sp>
          <p:nvSpPr>
            <p:cNvPr id="342037" name="Text Box 21"/>
            <p:cNvSpPr txBox="1">
              <a:spLocks noChangeArrowheads="1"/>
            </p:cNvSpPr>
            <p:nvPr/>
          </p:nvSpPr>
          <p:spPr bwMode="auto">
            <a:xfrm>
              <a:off x="852" y="2568"/>
              <a:ext cx="13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Spares and Tooling</a:t>
              </a:r>
            </a:p>
          </p:txBody>
        </p:sp>
        <p:sp>
          <p:nvSpPr>
            <p:cNvPr id="342038" name="Text Box 22"/>
            <p:cNvSpPr txBox="1">
              <a:spLocks noChangeArrowheads="1"/>
            </p:cNvSpPr>
            <p:nvPr/>
          </p:nvSpPr>
          <p:spPr bwMode="auto">
            <a:xfrm>
              <a:off x="761" y="1253"/>
              <a:ext cx="137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Maintenance Costs</a:t>
              </a:r>
            </a:p>
          </p:txBody>
        </p:sp>
        <p:sp>
          <p:nvSpPr>
            <p:cNvPr id="342039" name="Text Box 23"/>
            <p:cNvSpPr txBox="1">
              <a:spLocks noChangeArrowheads="1"/>
            </p:cNvSpPr>
            <p:nvPr/>
          </p:nvSpPr>
          <p:spPr bwMode="auto">
            <a:xfrm>
              <a:off x="2258" y="2931"/>
              <a:ext cx="64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9897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</p:txBody>
        </p:sp>
      </p:grpSp>
      <p:grpSp>
        <p:nvGrpSpPr>
          <p:cNvPr id="342049" name="Group 33"/>
          <p:cNvGrpSpPr>
            <a:grpSpLocks/>
          </p:cNvGrpSpPr>
          <p:nvPr/>
        </p:nvGrpSpPr>
        <p:grpSpPr bwMode="auto">
          <a:xfrm>
            <a:off x="4572001" y="1633905"/>
            <a:ext cx="3855427" cy="3588726"/>
            <a:chOff x="3120" y="935"/>
            <a:chExt cx="2631" cy="2449"/>
          </a:xfrm>
        </p:grpSpPr>
        <p:sp>
          <p:nvSpPr>
            <p:cNvPr id="342050" name="Oval 34"/>
            <p:cNvSpPr>
              <a:spLocks noChangeArrowheads="1"/>
            </p:cNvSpPr>
            <p:nvPr/>
          </p:nvSpPr>
          <p:spPr bwMode="auto">
            <a:xfrm>
              <a:off x="3120" y="935"/>
              <a:ext cx="2631" cy="2449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051" name="Text Box 35"/>
            <p:cNvSpPr txBox="1">
              <a:spLocks noChangeArrowheads="1"/>
            </p:cNvSpPr>
            <p:nvPr/>
          </p:nvSpPr>
          <p:spPr bwMode="auto">
            <a:xfrm>
              <a:off x="3605" y="1117"/>
              <a:ext cx="17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Aerospace composites</a:t>
              </a:r>
            </a:p>
          </p:txBody>
        </p:sp>
        <p:sp>
          <p:nvSpPr>
            <p:cNvPr id="342052" name="Text Box 36"/>
            <p:cNvSpPr txBox="1">
              <a:spLocks noChangeArrowheads="1"/>
            </p:cNvSpPr>
            <p:nvPr/>
          </p:nvSpPr>
          <p:spPr bwMode="auto">
            <a:xfrm>
              <a:off x="4753" y="1433"/>
              <a:ext cx="4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</a:p>
          </p:txBody>
        </p:sp>
        <p:sp>
          <p:nvSpPr>
            <p:cNvPr id="342053" name="Text Box 37"/>
            <p:cNvSpPr txBox="1">
              <a:spLocks noChangeArrowheads="1"/>
            </p:cNvSpPr>
            <p:nvPr/>
          </p:nvSpPr>
          <p:spPr bwMode="auto">
            <a:xfrm>
              <a:off x="4934" y="1751"/>
              <a:ext cx="5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Repair</a:t>
              </a:r>
            </a:p>
          </p:txBody>
        </p:sp>
        <p:sp>
          <p:nvSpPr>
            <p:cNvPr id="342054" name="Text Box 38"/>
            <p:cNvSpPr txBox="1">
              <a:spLocks noChangeArrowheads="1"/>
            </p:cNvSpPr>
            <p:nvPr/>
          </p:nvSpPr>
          <p:spPr bwMode="auto">
            <a:xfrm>
              <a:off x="4526" y="2386"/>
              <a:ext cx="95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Components</a:t>
              </a:r>
            </a:p>
          </p:txBody>
        </p:sp>
        <p:sp>
          <p:nvSpPr>
            <p:cNvPr id="342055" name="Text Box 39"/>
            <p:cNvSpPr txBox="1">
              <a:spLocks noChangeArrowheads="1"/>
            </p:cNvSpPr>
            <p:nvPr/>
          </p:nvSpPr>
          <p:spPr bwMode="auto">
            <a:xfrm>
              <a:off x="4390" y="2749"/>
              <a:ext cx="104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</a:p>
          </p:txBody>
        </p:sp>
        <p:sp>
          <p:nvSpPr>
            <p:cNvPr id="342056" name="Text Box 40"/>
            <p:cNvSpPr txBox="1">
              <a:spLocks noChangeArrowheads="1"/>
            </p:cNvSpPr>
            <p:nvPr/>
          </p:nvSpPr>
          <p:spPr bwMode="auto">
            <a:xfrm>
              <a:off x="4571" y="2023"/>
              <a:ext cx="104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OEM relations</a:t>
              </a:r>
            </a:p>
          </p:txBody>
        </p:sp>
      </p:grpSp>
      <p:grpSp>
        <p:nvGrpSpPr>
          <p:cNvPr id="342057" name="Group 41"/>
          <p:cNvGrpSpPr>
            <a:grpSpLocks/>
          </p:cNvGrpSpPr>
          <p:nvPr/>
        </p:nvGrpSpPr>
        <p:grpSpPr bwMode="auto">
          <a:xfrm>
            <a:off x="716574" y="1633905"/>
            <a:ext cx="3855426" cy="3588726"/>
            <a:chOff x="398" y="754"/>
            <a:chExt cx="2631" cy="2449"/>
          </a:xfrm>
        </p:grpSpPr>
        <p:sp>
          <p:nvSpPr>
            <p:cNvPr id="342058" name="Oval 42"/>
            <p:cNvSpPr>
              <a:spLocks noChangeArrowheads="1"/>
            </p:cNvSpPr>
            <p:nvPr/>
          </p:nvSpPr>
          <p:spPr bwMode="auto">
            <a:xfrm>
              <a:off x="398" y="754"/>
              <a:ext cx="2631" cy="244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059" name="Text Box 43"/>
            <p:cNvSpPr txBox="1">
              <a:spLocks noChangeArrowheads="1"/>
            </p:cNvSpPr>
            <p:nvPr/>
          </p:nvSpPr>
          <p:spPr bwMode="auto">
            <a:xfrm>
              <a:off x="988" y="890"/>
              <a:ext cx="15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 Aircraft Engines</a:t>
              </a:r>
            </a:p>
          </p:txBody>
        </p:sp>
        <p:sp>
          <p:nvSpPr>
            <p:cNvPr id="342060" name="Text Box 44"/>
            <p:cNvSpPr txBox="1">
              <a:spLocks noChangeArrowheads="1"/>
            </p:cNvSpPr>
            <p:nvPr/>
          </p:nvSpPr>
          <p:spPr bwMode="auto">
            <a:xfrm>
              <a:off x="943" y="1207"/>
              <a:ext cx="127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engine sales</a:t>
              </a:r>
            </a:p>
          </p:txBody>
        </p:sp>
        <p:sp>
          <p:nvSpPr>
            <p:cNvPr id="342061" name="Text Box 45"/>
            <p:cNvSpPr txBox="1">
              <a:spLocks noChangeArrowheads="1"/>
            </p:cNvSpPr>
            <p:nvPr/>
          </p:nvSpPr>
          <p:spPr bwMode="auto">
            <a:xfrm>
              <a:off x="671" y="2387"/>
              <a:ext cx="96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342062" name="Text Box 46"/>
            <p:cNvSpPr txBox="1">
              <a:spLocks noChangeArrowheads="1"/>
            </p:cNvSpPr>
            <p:nvPr/>
          </p:nvSpPr>
          <p:spPr bwMode="auto">
            <a:xfrm>
              <a:off x="671" y="1434"/>
              <a:ext cx="74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Contracts</a:t>
              </a:r>
            </a:p>
          </p:txBody>
        </p:sp>
        <p:sp>
          <p:nvSpPr>
            <p:cNvPr id="342063" name="Text Box 47"/>
            <p:cNvSpPr txBox="1">
              <a:spLocks noChangeArrowheads="1"/>
            </p:cNvSpPr>
            <p:nvPr/>
          </p:nvSpPr>
          <p:spPr bwMode="auto">
            <a:xfrm>
              <a:off x="671" y="2160"/>
              <a:ext cx="4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MRO</a:t>
              </a:r>
            </a:p>
          </p:txBody>
        </p:sp>
        <p:sp>
          <p:nvSpPr>
            <p:cNvPr id="342064" name="Text Box 48"/>
            <p:cNvSpPr txBox="1">
              <a:spLocks noChangeArrowheads="1"/>
            </p:cNvSpPr>
            <p:nvPr/>
          </p:nvSpPr>
          <p:spPr bwMode="auto">
            <a:xfrm>
              <a:off x="988" y="2659"/>
              <a:ext cx="106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 trading</a:t>
              </a:r>
            </a:p>
          </p:txBody>
        </p:sp>
        <p:sp>
          <p:nvSpPr>
            <p:cNvPr id="342065" name="Text Box 49"/>
            <p:cNvSpPr txBox="1">
              <a:spLocks noChangeArrowheads="1"/>
            </p:cNvSpPr>
            <p:nvPr/>
          </p:nvSpPr>
          <p:spPr bwMode="auto">
            <a:xfrm>
              <a:off x="580" y="1888"/>
              <a:ext cx="12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 / leasing</a:t>
              </a:r>
            </a:p>
          </p:txBody>
        </p:sp>
        <p:sp>
          <p:nvSpPr>
            <p:cNvPr id="342066" name="Text Box 50"/>
            <p:cNvSpPr txBox="1">
              <a:spLocks noChangeArrowheads="1"/>
            </p:cNvSpPr>
            <p:nvPr/>
          </p:nvSpPr>
          <p:spPr bwMode="auto">
            <a:xfrm>
              <a:off x="489" y="1661"/>
              <a:ext cx="13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Airframer relations</a:t>
              </a:r>
            </a:p>
          </p:txBody>
        </p:sp>
      </p:grp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 with a particular interest in composite applications,</a:t>
            </a:r>
          </a:p>
        </p:txBody>
      </p:sp>
      <p:grpSp>
        <p:nvGrpSpPr>
          <p:cNvPr id="342040" name="Group 24"/>
          <p:cNvGrpSpPr>
            <a:grpSpLocks/>
          </p:cNvGrpSpPr>
          <p:nvPr/>
        </p:nvGrpSpPr>
        <p:grpSpPr bwMode="auto">
          <a:xfrm>
            <a:off x="3376247" y="1833197"/>
            <a:ext cx="2458915" cy="3191608"/>
            <a:chOff x="2281" y="1071"/>
            <a:chExt cx="1678" cy="2178"/>
          </a:xfrm>
        </p:grpSpPr>
        <p:sp>
          <p:nvSpPr>
            <p:cNvPr id="342041" name="Oval 25"/>
            <p:cNvSpPr>
              <a:spLocks noChangeArrowheads="1"/>
            </p:cNvSpPr>
            <p:nvPr/>
          </p:nvSpPr>
          <p:spPr bwMode="auto">
            <a:xfrm>
              <a:off x="2281" y="1071"/>
              <a:ext cx="1678" cy="217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042" name="Text Box 26"/>
            <p:cNvSpPr txBox="1">
              <a:spLocks noChangeArrowheads="1"/>
            </p:cNvSpPr>
            <p:nvPr/>
          </p:nvSpPr>
          <p:spPr bwMode="auto">
            <a:xfrm>
              <a:off x="2427" y="1348"/>
              <a:ext cx="141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62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of composites</a:t>
              </a:r>
            </a:p>
            <a:p>
              <a:pPr algn="ctr"/>
              <a:r>
                <a:rPr lang="en-US" altLang="en-US" sz="1662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aircraft engines</a:t>
              </a:r>
            </a:p>
          </p:txBody>
        </p:sp>
        <p:sp>
          <p:nvSpPr>
            <p:cNvPr id="342043" name="Text Box 27"/>
            <p:cNvSpPr txBox="1">
              <a:spLocks noChangeArrowheads="1"/>
            </p:cNvSpPr>
            <p:nvPr/>
          </p:nvSpPr>
          <p:spPr bwMode="auto">
            <a:xfrm>
              <a:off x="2389" y="2387"/>
              <a:ext cx="7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Ceramics</a:t>
              </a:r>
            </a:p>
          </p:txBody>
        </p:sp>
        <p:sp>
          <p:nvSpPr>
            <p:cNvPr id="342044" name="Text Box 28"/>
            <p:cNvSpPr txBox="1">
              <a:spLocks noChangeArrowheads="1"/>
            </p:cNvSpPr>
            <p:nvPr/>
          </p:nvSpPr>
          <p:spPr bwMode="auto">
            <a:xfrm>
              <a:off x="2341" y="2115"/>
              <a:ext cx="65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Casings</a:t>
              </a:r>
            </a:p>
          </p:txBody>
        </p:sp>
        <p:sp>
          <p:nvSpPr>
            <p:cNvPr id="342045" name="Text Box 29"/>
            <p:cNvSpPr txBox="1">
              <a:spLocks noChangeArrowheads="1"/>
            </p:cNvSpPr>
            <p:nvPr/>
          </p:nvSpPr>
          <p:spPr bwMode="auto">
            <a:xfrm>
              <a:off x="3106" y="2069"/>
              <a:ext cx="84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Fan blades</a:t>
              </a:r>
            </a:p>
          </p:txBody>
        </p:sp>
        <p:sp>
          <p:nvSpPr>
            <p:cNvPr id="342046" name="Text Box 30"/>
            <p:cNvSpPr txBox="1">
              <a:spLocks noChangeArrowheads="1"/>
            </p:cNvSpPr>
            <p:nvPr/>
          </p:nvSpPr>
          <p:spPr bwMode="auto">
            <a:xfrm>
              <a:off x="2339" y="1842"/>
              <a:ext cx="92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Carbon fibre</a:t>
              </a:r>
            </a:p>
          </p:txBody>
        </p:sp>
        <p:sp>
          <p:nvSpPr>
            <p:cNvPr id="342047" name="Text Box 31"/>
            <p:cNvSpPr txBox="1">
              <a:spLocks noChangeArrowheads="1"/>
            </p:cNvSpPr>
            <p:nvPr/>
          </p:nvSpPr>
          <p:spPr bwMode="auto">
            <a:xfrm>
              <a:off x="3322" y="2387"/>
              <a:ext cx="41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Ti/Al</a:t>
              </a:r>
            </a:p>
          </p:txBody>
        </p:sp>
        <p:sp>
          <p:nvSpPr>
            <p:cNvPr id="342048" name="Text Box 32"/>
            <p:cNvSpPr txBox="1">
              <a:spLocks noChangeArrowheads="1"/>
            </p:cNvSpPr>
            <p:nvPr/>
          </p:nvSpPr>
          <p:spPr bwMode="auto">
            <a:xfrm>
              <a:off x="2640" y="2704"/>
              <a:ext cx="96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Metal / metal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84 0.00023 L -0.13077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 0.00023 L 0.13093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How to earn a living as a Consultant,</a:t>
            </a:r>
          </a:p>
        </p:txBody>
      </p:sp>
      <p:grpSp>
        <p:nvGrpSpPr>
          <p:cNvPr id="350228" name="Group 20"/>
          <p:cNvGrpSpPr>
            <a:grpSpLocks/>
          </p:cNvGrpSpPr>
          <p:nvPr/>
        </p:nvGrpSpPr>
        <p:grpSpPr bwMode="auto">
          <a:xfrm>
            <a:off x="1861039" y="4075238"/>
            <a:ext cx="1257300" cy="1008185"/>
            <a:chOff x="1270" y="2601"/>
            <a:chExt cx="858" cy="688"/>
          </a:xfrm>
        </p:grpSpPr>
        <p:sp>
          <p:nvSpPr>
            <p:cNvPr id="350213" name="Text Box 5"/>
            <p:cNvSpPr txBox="1">
              <a:spLocks noChangeArrowheads="1"/>
            </p:cNvSpPr>
            <p:nvPr/>
          </p:nvSpPr>
          <p:spPr bwMode="auto">
            <a:xfrm>
              <a:off x="1270" y="2791"/>
              <a:ext cx="3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62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 =</a:t>
              </a:r>
            </a:p>
          </p:txBody>
        </p:sp>
        <p:sp>
          <p:nvSpPr>
            <p:cNvPr id="350220" name="Text Box 12"/>
            <p:cNvSpPr txBox="1">
              <a:spLocks noChangeArrowheads="1"/>
            </p:cNvSpPr>
            <p:nvPr/>
          </p:nvSpPr>
          <p:spPr bwMode="auto">
            <a:xfrm>
              <a:off x="1782" y="2601"/>
              <a:ext cx="30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350221" name="Line 13"/>
            <p:cNvSpPr>
              <a:spLocks noChangeShapeType="1"/>
            </p:cNvSpPr>
            <p:nvPr/>
          </p:nvSpPr>
          <p:spPr bwMode="auto">
            <a:xfrm>
              <a:off x="1744" y="2920"/>
              <a:ext cx="384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222" name="Text Box 14"/>
            <p:cNvSpPr txBox="1">
              <a:spLocks noChangeArrowheads="1"/>
            </p:cNvSpPr>
            <p:nvPr/>
          </p:nvSpPr>
          <p:spPr bwMode="auto">
            <a:xfrm>
              <a:off x="1782" y="2993"/>
              <a:ext cx="288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350235" name="Group 27"/>
          <p:cNvGrpSpPr>
            <a:grpSpLocks/>
          </p:cNvGrpSpPr>
          <p:nvPr/>
        </p:nvGrpSpPr>
        <p:grpSpPr bwMode="auto">
          <a:xfrm>
            <a:off x="3516923" y="1437543"/>
            <a:ext cx="4632081" cy="1512278"/>
            <a:chOff x="2400" y="801"/>
            <a:chExt cx="3161" cy="1032"/>
          </a:xfrm>
        </p:grpSpPr>
        <p:sp>
          <p:nvSpPr>
            <p:cNvPr id="350217" name="Text Box 9"/>
            <p:cNvSpPr txBox="1">
              <a:spLocks noChangeArrowheads="1"/>
            </p:cNvSpPr>
            <p:nvPr/>
          </p:nvSpPr>
          <p:spPr bwMode="auto">
            <a:xfrm>
              <a:off x="3486" y="801"/>
              <a:ext cx="2075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 is Power!</a:t>
              </a:r>
            </a:p>
          </p:txBody>
        </p:sp>
        <p:sp>
          <p:nvSpPr>
            <p:cNvPr id="350218" name="Text Box 10"/>
            <p:cNvSpPr txBox="1">
              <a:spLocks noChangeArrowheads="1"/>
            </p:cNvSpPr>
            <p:nvPr/>
          </p:nvSpPr>
          <p:spPr bwMode="auto">
            <a:xfrm>
              <a:off x="3638" y="1537"/>
              <a:ext cx="152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is Money!</a:t>
              </a:r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4176" y="1168"/>
              <a:ext cx="471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2400" y="1080"/>
              <a:ext cx="42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</a:t>
              </a:r>
            </a:p>
          </p:txBody>
        </p:sp>
      </p:grpSp>
      <p:sp>
        <p:nvSpPr>
          <p:cNvPr id="350225" name="Rectangle 17"/>
          <p:cNvSpPr>
            <a:spLocks noChangeArrowheads="1"/>
          </p:cNvSpPr>
          <p:nvPr/>
        </p:nvSpPr>
        <p:spPr bwMode="auto">
          <a:xfrm>
            <a:off x="4009293" y="4343400"/>
            <a:ext cx="1007007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21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</a:p>
        </p:txBody>
      </p:sp>
      <p:grpSp>
        <p:nvGrpSpPr>
          <p:cNvPr id="350227" name="Group 19"/>
          <p:cNvGrpSpPr>
            <a:grpSpLocks/>
          </p:cNvGrpSpPr>
          <p:nvPr/>
        </p:nvGrpSpPr>
        <p:grpSpPr bwMode="auto">
          <a:xfrm>
            <a:off x="1403839" y="1226527"/>
            <a:ext cx="1151792" cy="1078524"/>
            <a:chOff x="958" y="657"/>
            <a:chExt cx="786" cy="736"/>
          </a:xfrm>
        </p:grpSpPr>
        <p:sp>
          <p:nvSpPr>
            <p:cNvPr id="350214" name="Text Box 6"/>
            <p:cNvSpPr txBox="1">
              <a:spLocks noChangeArrowheads="1"/>
            </p:cNvSpPr>
            <p:nvPr/>
          </p:nvSpPr>
          <p:spPr bwMode="auto">
            <a:xfrm>
              <a:off x="1414" y="657"/>
              <a:ext cx="30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350215" name="Text Box 7"/>
            <p:cNvSpPr txBox="1">
              <a:spLocks noChangeArrowheads="1"/>
            </p:cNvSpPr>
            <p:nvPr/>
          </p:nvSpPr>
          <p:spPr bwMode="auto">
            <a:xfrm>
              <a:off x="1422" y="1097"/>
              <a:ext cx="24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50216" name="Line 8"/>
            <p:cNvSpPr>
              <a:spLocks noChangeShapeType="1"/>
            </p:cNvSpPr>
            <p:nvPr/>
          </p:nvSpPr>
          <p:spPr bwMode="auto">
            <a:xfrm>
              <a:off x="1360" y="1016"/>
              <a:ext cx="384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226" name="Text Box 18"/>
            <p:cNvSpPr txBox="1">
              <a:spLocks noChangeArrowheads="1"/>
            </p:cNvSpPr>
            <p:nvPr/>
          </p:nvSpPr>
          <p:spPr bwMode="auto">
            <a:xfrm>
              <a:off x="958" y="879"/>
              <a:ext cx="34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62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=</a:t>
              </a:r>
            </a:p>
          </p:txBody>
        </p:sp>
      </p:grpSp>
      <p:grpSp>
        <p:nvGrpSpPr>
          <p:cNvPr id="350229" name="Group 21"/>
          <p:cNvGrpSpPr>
            <a:grpSpLocks/>
          </p:cNvGrpSpPr>
          <p:nvPr/>
        </p:nvGrpSpPr>
        <p:grpSpPr bwMode="auto">
          <a:xfrm>
            <a:off x="6397870" y="4086961"/>
            <a:ext cx="1257300" cy="1008185"/>
            <a:chOff x="1270" y="2601"/>
            <a:chExt cx="858" cy="688"/>
          </a:xfrm>
        </p:grpSpPr>
        <p:sp>
          <p:nvSpPr>
            <p:cNvPr id="350230" name="Text Box 22"/>
            <p:cNvSpPr txBox="1">
              <a:spLocks noChangeArrowheads="1"/>
            </p:cNvSpPr>
            <p:nvPr/>
          </p:nvSpPr>
          <p:spPr bwMode="auto">
            <a:xfrm>
              <a:off x="1270" y="2791"/>
              <a:ext cx="3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62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=</a:t>
              </a:r>
            </a:p>
          </p:txBody>
        </p:sp>
        <p:sp>
          <p:nvSpPr>
            <p:cNvPr id="350231" name="Text Box 23"/>
            <p:cNvSpPr txBox="1">
              <a:spLocks noChangeArrowheads="1"/>
            </p:cNvSpPr>
            <p:nvPr/>
          </p:nvSpPr>
          <p:spPr bwMode="auto">
            <a:xfrm>
              <a:off x="1782" y="2601"/>
              <a:ext cx="30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350232" name="Line 24"/>
            <p:cNvSpPr>
              <a:spLocks noChangeShapeType="1"/>
            </p:cNvSpPr>
            <p:nvPr/>
          </p:nvSpPr>
          <p:spPr bwMode="auto">
            <a:xfrm>
              <a:off x="1744" y="2920"/>
              <a:ext cx="384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233" name="Text Box 25"/>
            <p:cNvSpPr txBox="1">
              <a:spLocks noChangeArrowheads="1"/>
            </p:cNvSpPr>
            <p:nvPr/>
          </p:nvSpPr>
          <p:spPr bwMode="auto">
            <a:xfrm>
              <a:off x="1782" y="2993"/>
              <a:ext cx="266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215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350234" name="Text Box 26"/>
          <p:cNvSpPr txBox="1">
            <a:spLocks noChangeArrowheads="1"/>
          </p:cNvSpPr>
          <p:nvPr/>
        </p:nvSpPr>
        <p:spPr bwMode="auto">
          <a:xfrm>
            <a:off x="474784" y="5627077"/>
            <a:ext cx="8083062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knowledge (K) tends towards zero money (M) tends towards infinity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0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0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5" grpId="0"/>
      <p:bldP spid="350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Contents: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63062" y="1399443"/>
            <a:ext cx="6626469" cy="340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</a:rPr>
              <a:t> A historical review of the use of composites in aerospace,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endParaRPr lang="en-US" altLang="en-US" sz="1477">
              <a:solidFill>
                <a:srgbClr val="000000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</a:rPr>
              <a:t> The use of composites in commercial aircraft engines,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endParaRPr lang="en-US" altLang="en-US" sz="1477">
              <a:solidFill>
                <a:srgbClr val="000000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</a:rPr>
              <a:t> MRO issues,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endParaRPr lang="en-US" altLang="en-US" sz="1477">
              <a:solidFill>
                <a:srgbClr val="000000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</a:rPr>
              <a:t> The future of composites in aircraft engine design,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endParaRPr lang="en-US" altLang="en-US" sz="1477">
              <a:solidFill>
                <a:srgbClr val="000000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</a:rPr>
              <a:t> Future aircraft concepts</a:t>
            </a:r>
          </a:p>
          <a:p>
            <a:pPr eaLnBrk="0" hangingPunct="0">
              <a:buFontTx/>
              <a:buChar char="•"/>
            </a:pPr>
            <a:endParaRPr lang="en-US" altLang="en-US" sz="1846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593482" y="1493228"/>
            <a:ext cx="8156331" cy="111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62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materials</a:t>
            </a:r>
            <a:r>
              <a:rPr lang="en-US" altLang="en-US" sz="1662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en-US" altLang="en-US" sz="1662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composites</a:t>
            </a:r>
            <a:r>
              <a:rPr lang="en-US" altLang="en-US" sz="1662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short) are engineered materials </a:t>
            </a:r>
          </a:p>
          <a:p>
            <a:r>
              <a:rPr lang="en-US" altLang="en-US" sz="1662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from two or more constituent materials with significantly different physical or chemical properties and which remain separate and distinct on a macroscopic level within the finished structure.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594946" y="3210659"/>
            <a:ext cx="2367956" cy="124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>
              <a:lnSpc>
                <a:spcPct val="80000"/>
              </a:lnSpc>
            </a:pPr>
            <a:endParaRPr lang="en-US" altLang="en-US" sz="166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Straw and mud bricks</a:t>
            </a:r>
          </a:p>
          <a:p>
            <a:pPr>
              <a:lnSpc>
                <a:spcPct val="210000"/>
              </a:lnSpc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Re-enforced concrete</a:t>
            </a:r>
          </a:p>
        </p:txBody>
      </p:sp>
      <p:pic>
        <p:nvPicPr>
          <p:cNvPr id="302085" name="Picture 5" descr="A cloth of woven carbon fiber filaments, a common element in composite materials">
            <a:hlinkClick r:id="rId3" tooltip="A cloth of woven carbon fiber filaments, a common element in composite material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15" y="4551485"/>
            <a:ext cx="2057400" cy="14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7323993" y="2395904"/>
            <a:ext cx="949299" cy="20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73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Wikipedia</a:t>
            </a: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606670" y="4804997"/>
            <a:ext cx="4120039" cy="116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10000"/>
              </a:lnSpc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 glass</a:t>
            </a:r>
          </a:p>
          <a:p>
            <a:pPr>
              <a:lnSpc>
                <a:spcPct val="210000"/>
              </a:lnSpc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fibre re-inforced plastics (CFRP)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 ‘composite’?</a:t>
            </a:r>
          </a:p>
        </p:txBody>
      </p:sp>
      <p:pic>
        <p:nvPicPr>
          <p:cNvPr id="302091" name="Picture 11" descr="th?id=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77" y="2831123"/>
            <a:ext cx="2127738" cy="14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  <p:bldP spid="302083" grpId="0"/>
      <p:bldP spid="302086" grpId="0"/>
      <p:bldP spid="3020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2"/>
          <p:cNvSpPr>
            <a:spLocks noChangeArrowheads="1"/>
          </p:cNvSpPr>
          <p:nvPr/>
        </p:nvSpPr>
        <p:spPr bwMode="auto">
          <a:xfrm>
            <a:off x="600808" y="655028"/>
            <a:ext cx="8109438" cy="4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en-US" sz="2585">
                <a:solidFill>
                  <a:srgbClr val="000000"/>
                </a:solidFill>
              </a:rPr>
              <a:t>The advantages and disadvantages of organic composites,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48054" y="1633904"/>
            <a:ext cx="4624754" cy="20358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en-US" sz="1662">
                <a:solidFill>
                  <a:srgbClr val="339933"/>
                </a:solidFill>
              </a:rPr>
              <a:t>Advantages: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477">
                <a:solidFill>
                  <a:srgbClr val="339933"/>
                </a:solidFill>
              </a:rPr>
              <a:t> Weight savings vs equivalent metal part,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477">
                <a:solidFill>
                  <a:srgbClr val="339933"/>
                </a:solidFill>
              </a:rPr>
              <a:t> Ease of production?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477">
                <a:solidFill>
                  <a:srgbClr val="339933"/>
                </a:solidFill>
              </a:rPr>
              <a:t> Corrosion resistance,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477">
                <a:solidFill>
                  <a:srgbClr val="339933"/>
                </a:solidFill>
              </a:rPr>
              <a:t> Damage tolerance,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477">
                <a:solidFill>
                  <a:srgbClr val="339933"/>
                </a:solidFill>
              </a:rPr>
              <a:t> Limited consequential damage,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fr-FR" altLang="en-US" sz="1477">
                <a:solidFill>
                  <a:srgbClr val="339933"/>
                </a:solidFill>
              </a:rPr>
              <a:t> Repairability,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80185" y="4488474"/>
            <a:ext cx="3012363" cy="15302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62">
                <a:solidFill>
                  <a:srgbClr val="FF0000"/>
                </a:solidFill>
              </a:rPr>
              <a:t>Disadvantages: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fr-FR" altLang="en-US" sz="1477">
                <a:solidFill>
                  <a:srgbClr val="FF0000"/>
                </a:solidFill>
              </a:rPr>
              <a:t> Cost (per equivalent metal part),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fr-FR" altLang="en-US" sz="1477">
                <a:solidFill>
                  <a:srgbClr val="FF0000"/>
                </a:solidFill>
              </a:rPr>
              <a:t> Temperature resistance,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fr-FR" altLang="en-US" sz="1477">
                <a:solidFill>
                  <a:srgbClr val="FF0000"/>
                </a:solidFill>
              </a:rPr>
              <a:t> Electrical insulation,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fr-FR" altLang="en-US" sz="1477">
                <a:solidFill>
                  <a:srgbClr val="FF0000"/>
                </a:solidFill>
              </a:rPr>
              <a:t> Inspectability,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19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Major aircraft components (1),</a:t>
            </a:r>
          </a:p>
        </p:txBody>
      </p:sp>
      <p:grpSp>
        <p:nvGrpSpPr>
          <p:cNvPr id="304131" name="Group 3"/>
          <p:cNvGrpSpPr>
            <a:grpSpLocks/>
          </p:cNvGrpSpPr>
          <p:nvPr/>
        </p:nvGrpSpPr>
        <p:grpSpPr bwMode="auto">
          <a:xfrm>
            <a:off x="580293" y="1408236"/>
            <a:ext cx="6900497" cy="835269"/>
            <a:chOff x="556" y="885"/>
            <a:chExt cx="4709" cy="570"/>
          </a:xfrm>
        </p:grpSpPr>
        <p:pic>
          <p:nvPicPr>
            <p:cNvPr id="304132" name="Picture 4" descr="B36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885"/>
              <a:ext cx="1043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33" name="Text Box 5" descr="cr2"/>
            <p:cNvSpPr txBox="1">
              <a:spLocks noChangeArrowheads="1"/>
            </p:cNvSpPr>
            <p:nvPr/>
          </p:nvSpPr>
          <p:spPr bwMode="auto">
            <a:xfrm>
              <a:off x="2007" y="885"/>
              <a:ext cx="325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1948: Boeing B-36 used fuel cell support panels </a:t>
              </a:r>
            </a:p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made from ‘reinforced plastics’</a:t>
              </a:r>
            </a:p>
          </p:txBody>
        </p:sp>
      </p:grpSp>
      <p:grpSp>
        <p:nvGrpSpPr>
          <p:cNvPr id="304134" name="Group 6"/>
          <p:cNvGrpSpPr>
            <a:grpSpLocks/>
          </p:cNvGrpSpPr>
          <p:nvPr/>
        </p:nvGrpSpPr>
        <p:grpSpPr bwMode="auto">
          <a:xfrm>
            <a:off x="1255835" y="2708031"/>
            <a:ext cx="7042639" cy="861646"/>
            <a:chOff x="1508" y="1792"/>
            <a:chExt cx="4806" cy="588"/>
          </a:xfrm>
        </p:grpSpPr>
        <p:pic>
          <p:nvPicPr>
            <p:cNvPr id="304135" name="Picture 7" descr="Vautour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" y="1792"/>
              <a:ext cx="822" cy="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36" name="Text Box 8" descr="cr2"/>
            <p:cNvSpPr txBox="1">
              <a:spLocks noChangeArrowheads="1"/>
            </p:cNvSpPr>
            <p:nvPr/>
          </p:nvSpPr>
          <p:spPr bwMode="auto">
            <a:xfrm>
              <a:off x="2506" y="1837"/>
              <a:ext cx="380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1953: Sud Aviation Vautour used ‘significant quantities’ of</a:t>
              </a:r>
            </a:p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fibreglass and composite sandwich panels . . .</a:t>
              </a:r>
            </a:p>
          </p:txBody>
        </p:sp>
      </p:grpSp>
      <p:grpSp>
        <p:nvGrpSpPr>
          <p:cNvPr id="304137" name="Group 9"/>
          <p:cNvGrpSpPr>
            <a:grpSpLocks/>
          </p:cNvGrpSpPr>
          <p:nvPr/>
        </p:nvGrpSpPr>
        <p:grpSpPr bwMode="auto">
          <a:xfrm>
            <a:off x="1787770" y="3886198"/>
            <a:ext cx="6031523" cy="860181"/>
            <a:chOff x="2325" y="2984"/>
            <a:chExt cx="4116" cy="587"/>
          </a:xfrm>
        </p:grpSpPr>
        <p:pic>
          <p:nvPicPr>
            <p:cNvPr id="304138" name="Picture 10" descr="F15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" y="3017"/>
              <a:ext cx="771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39" name="Text Box 11" descr="cr2"/>
            <p:cNvSpPr txBox="1">
              <a:spLocks noChangeArrowheads="1"/>
            </p:cNvSpPr>
            <p:nvPr/>
          </p:nvSpPr>
          <p:spPr bwMode="auto">
            <a:xfrm>
              <a:off x="3459" y="2984"/>
              <a:ext cx="2982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1974: Boeing F-15 speedbrake made </a:t>
              </a:r>
            </a:p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entirely from carbon composite and tailplane</a:t>
              </a:r>
            </a:p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boron/epoxy composite</a:t>
              </a:r>
            </a:p>
          </p:txBody>
        </p:sp>
      </p:grpSp>
      <p:grpSp>
        <p:nvGrpSpPr>
          <p:cNvPr id="304140" name="Group 12"/>
          <p:cNvGrpSpPr>
            <a:grpSpLocks/>
          </p:cNvGrpSpPr>
          <p:nvPr/>
        </p:nvGrpSpPr>
        <p:grpSpPr bwMode="auto">
          <a:xfrm>
            <a:off x="2293328" y="5103936"/>
            <a:ext cx="6216161" cy="860181"/>
            <a:chOff x="2189" y="3334"/>
            <a:chExt cx="4242" cy="587"/>
          </a:xfrm>
        </p:grpSpPr>
        <p:pic>
          <p:nvPicPr>
            <p:cNvPr id="304141" name="Picture 13" descr="737-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3334"/>
              <a:ext cx="1043" cy="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42" name="Text Box 14" descr="cr2"/>
            <p:cNvSpPr txBox="1">
              <a:spLocks noChangeArrowheads="1"/>
            </p:cNvSpPr>
            <p:nvPr/>
          </p:nvSpPr>
          <p:spPr bwMode="auto">
            <a:xfrm>
              <a:off x="3403" y="3334"/>
              <a:ext cx="3028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1975: Boeing tests a solid carbon composite </a:t>
              </a:r>
            </a:p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laminate 737-200 stabilator. The programme </a:t>
              </a:r>
            </a:p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 certified in August 1982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Major aircraft components (2),</a:t>
            </a:r>
          </a:p>
        </p:txBody>
      </p:sp>
      <p:pic>
        <p:nvPicPr>
          <p:cNvPr id="305155" name="Picture 3" descr="New-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4" y="1418493"/>
            <a:ext cx="3766038" cy="21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6" name="Picture 4" descr="BE5145AIRBUS%20Image%20a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28" y="3345474"/>
            <a:ext cx="2775438" cy="1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4709746" y="1726224"/>
            <a:ext cx="2990850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CFRP applications for aircraft flight control surfaces and other components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474784" y="5627077"/>
            <a:ext cx="8083062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commercial aircraft now using composites for non-critical structural components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1579685" y="4258408"/>
            <a:ext cx="3255186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applications on the A33O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/>
      <p:bldP spid="305158" grpId="0"/>
      <p:bldP spid="3051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181" name="Group 5"/>
          <p:cNvGrpSpPr>
            <a:grpSpLocks/>
          </p:cNvGrpSpPr>
          <p:nvPr/>
        </p:nvGrpSpPr>
        <p:grpSpPr bwMode="auto">
          <a:xfrm>
            <a:off x="1192823" y="3182816"/>
            <a:ext cx="7394331" cy="997927"/>
            <a:chOff x="1191" y="2155"/>
            <a:chExt cx="5046" cy="681"/>
          </a:xfrm>
        </p:grpSpPr>
        <p:pic>
          <p:nvPicPr>
            <p:cNvPr id="306182" name="Picture 6" descr="beechstarship_11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" y="2155"/>
              <a:ext cx="907" cy="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6183" name="Text Box 7" descr="cr2"/>
            <p:cNvSpPr txBox="1">
              <a:spLocks noChangeArrowheads="1"/>
            </p:cNvSpPr>
            <p:nvPr/>
          </p:nvSpPr>
          <p:spPr bwMode="auto">
            <a:xfrm>
              <a:off x="2163" y="2291"/>
              <a:ext cx="407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Beech Starship: first all carbon composite fuselage. EIS 1989</a:t>
              </a:r>
            </a:p>
          </p:txBody>
        </p:sp>
      </p:grpSp>
      <p:grpSp>
        <p:nvGrpSpPr>
          <p:cNvPr id="306184" name="Group 8"/>
          <p:cNvGrpSpPr>
            <a:grpSpLocks/>
          </p:cNvGrpSpPr>
          <p:nvPr/>
        </p:nvGrpSpPr>
        <p:grpSpPr bwMode="auto">
          <a:xfrm>
            <a:off x="584689" y="1408235"/>
            <a:ext cx="7776796" cy="989134"/>
            <a:chOff x="783" y="1384"/>
            <a:chExt cx="5307" cy="675"/>
          </a:xfrm>
        </p:grpSpPr>
        <p:pic>
          <p:nvPicPr>
            <p:cNvPr id="306185" name="Picture 9" descr="cr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1384"/>
              <a:ext cx="1089" cy="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6186" name="Text Box 10" descr="cr2"/>
            <p:cNvSpPr txBox="1">
              <a:spLocks noChangeArrowheads="1"/>
            </p:cNvSpPr>
            <p:nvPr/>
          </p:nvSpPr>
          <p:spPr bwMode="auto">
            <a:xfrm>
              <a:off x="1917" y="1474"/>
              <a:ext cx="417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Boeing F18: Carbon composite wing centre box, tail fins and elevators. EIS 1983</a:t>
              </a:r>
            </a:p>
          </p:txBody>
        </p:sp>
      </p:grpSp>
      <p:grpSp>
        <p:nvGrpSpPr>
          <p:cNvPr id="306187" name="Group 11"/>
          <p:cNvGrpSpPr>
            <a:grpSpLocks/>
          </p:cNvGrpSpPr>
          <p:nvPr/>
        </p:nvGrpSpPr>
        <p:grpSpPr bwMode="auto">
          <a:xfrm>
            <a:off x="1589943" y="4917831"/>
            <a:ext cx="7178919" cy="1025769"/>
            <a:chOff x="1690" y="2926"/>
            <a:chExt cx="4899" cy="700"/>
          </a:xfrm>
        </p:grpSpPr>
        <p:pic>
          <p:nvPicPr>
            <p:cNvPr id="306188" name="Picture 12" descr="CAWX2Z8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" y="2926"/>
              <a:ext cx="862" cy="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6189" name="Text Box 13" descr="cr2"/>
            <p:cNvSpPr txBox="1">
              <a:spLocks noChangeArrowheads="1"/>
            </p:cNvSpPr>
            <p:nvPr/>
          </p:nvSpPr>
          <p:spPr bwMode="auto">
            <a:xfrm>
              <a:off x="2688" y="3062"/>
              <a:ext cx="3901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6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Beech Premier 1: first Business Jet with an all composite fuselage, certified in October 2005</a:t>
              </a:r>
            </a:p>
          </p:txBody>
        </p:sp>
      </p:grp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01162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Major aircraft structures,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Major aircraft structures – Boeing 787,</a:t>
            </a:r>
          </a:p>
        </p:txBody>
      </p:sp>
      <p:pic>
        <p:nvPicPr>
          <p:cNvPr id="307204" name="Picture 4" descr="Boeing 787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9" y="3472962"/>
            <a:ext cx="2356338" cy="18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6" name="Picture 6" descr="Disassembled fuselage section of the Boeing 787 Dreaml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5" y="3640016"/>
            <a:ext cx="2373923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474784" y="5627077"/>
            <a:ext cx="8083062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787 – the first commercial airliner with composite wings and fuselage</a:t>
            </a:r>
          </a:p>
        </p:txBody>
      </p:sp>
      <p:pic>
        <p:nvPicPr>
          <p:cNvPr id="307203" name="Picture 3" descr="Description Boeing 787 first fl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1418493"/>
            <a:ext cx="3024554" cy="16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3736731" y="1667608"/>
            <a:ext cx="1146468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787</a:t>
            </a:r>
          </a:p>
        </p:txBody>
      </p:sp>
      <p:pic>
        <p:nvPicPr>
          <p:cNvPr id="307205" name="Picture 5" descr="Boeing 7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1418493"/>
            <a:ext cx="191672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4135315" y="2347547"/>
            <a:ext cx="2516066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787 fuselage section manufactured by automated fibre placement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3080239" y="3672254"/>
            <a:ext cx="2494085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787 rear fuselage ready for delivery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3314701" y="4504593"/>
            <a:ext cx="2647950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787 fuselage skin with integrally moulded longerons and riveted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7" grpId="0"/>
      <p:bldP spid="307208" grpId="0"/>
      <p:bldP spid="307209" grpId="0"/>
      <p:bldP spid="307210" grpId="0"/>
      <p:bldP spid="3072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Major aircraft structures - Airbus A350 XWB,</a:t>
            </a:r>
          </a:p>
        </p:txBody>
      </p:sp>
      <p:pic>
        <p:nvPicPr>
          <p:cNvPr id="308227" name="Picture 3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6" y="1150328"/>
            <a:ext cx="2637692" cy="19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28" name="Picture 4" descr="plans call for Airbus to make the majority of the A350 XWB fuselag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27" y="1230923"/>
            <a:ext cx="2958611" cy="21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29" name="Picture 5" descr="Airbus’ four-panel approach for the A350 XWB fuselage secti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6" y="3452446"/>
            <a:ext cx="2637692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30" name="Picture 6" descr="th?id=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77" y="3552093"/>
            <a:ext cx="2637692" cy="17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474784" y="5627077"/>
            <a:ext cx="8083062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Airbus A350 XWB – composite major structures but a slightly different strategy</a:t>
            </a:r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3654669" y="2007578"/>
            <a:ext cx="1693862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Airbus A350 XWB</a:t>
            </a:r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3279531" y="3613639"/>
            <a:ext cx="2379177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fuselage panel</a:t>
            </a: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4264269" y="4715608"/>
            <a:ext cx="1532792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1" grpId="0"/>
      <p:bldP spid="308232" grpId="0"/>
      <p:bldP spid="308233" grpId="0"/>
      <p:bldP spid="308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yley Replica brown tub - 15nov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3141663"/>
            <a:ext cx="24717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right Bros First Flight crop - 3may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63" y="4902200"/>
            <a:ext cx="23272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rge Cayley Gliderl &amp; Lift Drag 1799 c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66" y="3148019"/>
            <a:ext cx="23288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95338"/>
            <a:r>
              <a:rPr lang="en-GB" sz="3000" b="1">
                <a:solidFill>
                  <a:srgbClr val="000099"/>
                </a:solidFill>
              </a:rPr>
              <a:t>Royal Aeronautical Society</a:t>
            </a:r>
            <a:br>
              <a:rPr lang="en-GB" sz="3000" b="1">
                <a:solidFill>
                  <a:srgbClr val="000099"/>
                </a:solidFill>
              </a:rPr>
            </a:br>
            <a:r>
              <a:rPr lang="en-GB" sz="3000" b="1">
                <a:solidFill>
                  <a:srgbClr val="000099"/>
                </a:solidFill>
              </a:rPr>
              <a:t>  </a:t>
            </a:r>
            <a:r>
              <a:rPr lang="en-GB" sz="3000" b="1" i="1">
                <a:solidFill>
                  <a:srgbClr val="000099"/>
                </a:solidFill>
              </a:rPr>
              <a:t>From  1866</a:t>
            </a:r>
            <a:endParaRPr lang="en-US" sz="3000" b="1" i="1">
              <a:solidFill>
                <a:srgbClr val="000099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0843" y="1871666"/>
            <a:ext cx="8758237" cy="1463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000" b="1">
                <a:solidFill>
                  <a:srgbClr val="003399"/>
                </a:solidFill>
              </a:rPr>
              <a:t>Formed by Duke of Argyll &amp; a group of "aerial navigation enthusiasts"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000" b="1">
                <a:solidFill>
                  <a:srgbClr val="003399"/>
                </a:solidFill>
              </a:rPr>
              <a:t>40 years before properly controlled powered flight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000" b="1">
                <a:solidFill>
                  <a:srgbClr val="003399"/>
                </a:solidFill>
              </a:rPr>
              <a:t>Aim was to share technical knowledge –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000" b="1">
                <a:solidFill>
                  <a:srgbClr val="003399"/>
                </a:solidFill>
              </a:rPr>
              <a:t>George Cayley’s experiments and theoretical work started in the 1790s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2000" b="1">
              <a:solidFill>
                <a:srgbClr val="003399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317" y="4446828"/>
            <a:ext cx="6624637" cy="854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000" b="1">
                <a:solidFill>
                  <a:srgbClr val="003399"/>
                </a:solidFill>
              </a:rPr>
              <a:t>Wright Brothers used RAeS papers in design work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GB" sz="2000" b="1">
              <a:solidFill>
                <a:srgbClr val="003399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2000" b="1">
              <a:solidFill>
                <a:srgbClr val="003399"/>
              </a:solidFill>
            </a:endParaRPr>
          </a:p>
        </p:txBody>
      </p:sp>
      <p:pic>
        <p:nvPicPr>
          <p:cNvPr id="10" name="Picture 9" descr="RAeS Hamilton Place lrge 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47788"/>
            <a:ext cx="87122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01299" y="5178426"/>
            <a:ext cx="2646878" cy="561692"/>
          </a:xfrm>
          <a:prstGeom prst="rect">
            <a:avLst/>
          </a:prstGeom>
          <a:solidFill>
            <a:srgbClr val="240F8D">
              <a:alpha val="63921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GB" sz="900" b="1" i="1">
              <a:solidFill>
                <a:schemeClr val="bg1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b="1" i="1">
                <a:solidFill>
                  <a:schemeClr val="bg1"/>
                </a:solidFill>
              </a:rPr>
              <a:t>4 Hamilton Place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 i="1">
              <a:solidFill>
                <a:schemeClr val="bg1"/>
              </a:solidFill>
            </a:endParaRPr>
          </a:p>
        </p:txBody>
      </p:sp>
      <p:pic>
        <p:nvPicPr>
          <p:cNvPr id="12" name="Picture 11" descr="RAeS Building 4H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2997208"/>
            <a:ext cx="13160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5254625" y="5237163"/>
            <a:ext cx="863600" cy="2159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38908" y="2350477"/>
            <a:ext cx="7819292" cy="114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323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use of composites in aircraft engines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14754" y="1560636"/>
            <a:ext cx="6900497" cy="835269"/>
            <a:chOff x="556" y="885"/>
            <a:chExt cx="4709" cy="570"/>
          </a:xfrm>
        </p:grpSpPr>
        <p:pic>
          <p:nvPicPr>
            <p:cNvPr id="320517" name="Picture 5" descr="B36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885"/>
              <a:ext cx="1043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518" name="Text Box 6" descr="cr2"/>
            <p:cNvSpPr txBox="1">
              <a:spLocks noChangeArrowheads="1"/>
            </p:cNvSpPr>
            <p:nvPr/>
          </p:nvSpPr>
          <p:spPr bwMode="auto">
            <a:xfrm>
              <a:off x="2007" y="885"/>
              <a:ext cx="325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62" i="1">
                  <a:solidFill>
                    <a:srgbClr val="000000"/>
                  </a:solidFill>
                </a:rPr>
                <a:t>1948: Boeing B-36 used fuel cell support panels </a:t>
              </a:r>
            </a:p>
            <a:p>
              <a:r>
                <a:rPr lang="fr-FR" altLang="en-US" sz="1662" i="1">
                  <a:solidFill>
                    <a:srgbClr val="000000"/>
                  </a:solidFill>
                </a:rPr>
                <a:t>made from ‘reinforced plastics’</a:t>
              </a:r>
            </a:p>
          </p:txBody>
        </p:sp>
      </p:grp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029558" y="3259016"/>
            <a:ext cx="4919296" cy="6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62" i="1">
                <a:solidFill>
                  <a:srgbClr val="000000"/>
                </a:solidFill>
              </a:rPr>
              <a:t>Early 1970’s: first use of composite parts in nacelles and non-critical engine components.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914651" y="4308231"/>
            <a:ext cx="6027126" cy="1735015"/>
            <a:chOff x="325" y="1944"/>
            <a:chExt cx="4113" cy="1184"/>
          </a:xfrm>
        </p:grpSpPr>
        <p:grpSp>
          <p:nvGrpSpPr>
            <p:cNvPr id="320522" name="Group 12"/>
            <p:cNvGrpSpPr>
              <a:grpSpLocks/>
            </p:cNvGrpSpPr>
            <p:nvPr/>
          </p:nvGrpSpPr>
          <p:grpSpPr bwMode="auto">
            <a:xfrm>
              <a:off x="325" y="1944"/>
              <a:ext cx="721" cy="1184"/>
              <a:chOff x="3768" y="1440"/>
              <a:chExt cx="841" cy="1408"/>
            </a:xfrm>
          </p:grpSpPr>
          <p:pic>
            <p:nvPicPr>
              <p:cNvPr id="32052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43" y="1748"/>
                <a:ext cx="1309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0524" name="Rectangle 11"/>
              <p:cNvSpPr>
                <a:spLocks noChangeArrowheads="1"/>
              </p:cNvSpPr>
              <p:nvPr/>
            </p:nvSpPr>
            <p:spPr bwMode="auto">
              <a:xfrm>
                <a:off x="3768" y="1440"/>
                <a:ext cx="96" cy="1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662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0525" name="Text Box 15"/>
            <p:cNvSpPr txBox="1">
              <a:spLocks noChangeArrowheads="1"/>
            </p:cNvSpPr>
            <p:nvPr/>
          </p:nvSpPr>
          <p:spPr bwMode="auto">
            <a:xfrm>
              <a:off x="1081" y="2483"/>
              <a:ext cx="335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62" i="1">
                  <a:solidFill>
                    <a:srgbClr val="000000"/>
                  </a:solidFill>
                </a:rPr>
                <a:t>September 1995: GE90 enters service on Boeing 777 with first use of CFRP fan blades.</a:t>
              </a:r>
            </a:p>
          </p:txBody>
        </p:sp>
      </p:grp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Engine applications,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 rot="1628417">
            <a:off x="1749669" y="3288323"/>
            <a:ext cx="4941277" cy="95396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82898643 h 21600"/>
              <a:gd name="T4" fmla="*/ 2147483647 w 21600"/>
              <a:gd name="T5" fmla="*/ 2147483647 h 21600"/>
              <a:gd name="T6" fmla="*/ 2147483647 w 21600"/>
              <a:gd name="T7" fmla="*/ 11828986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1662" i="1">
                <a:solidFill>
                  <a:srgbClr val="000000"/>
                </a:solidFill>
              </a:rPr>
              <a:t>47 years of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How an engine works 1.0.1:</a:t>
            </a:r>
          </a:p>
        </p:txBody>
      </p:sp>
      <p:grpSp>
        <p:nvGrpSpPr>
          <p:cNvPr id="230420" name="Group 20"/>
          <p:cNvGrpSpPr>
            <a:grpSpLocks/>
          </p:cNvGrpSpPr>
          <p:nvPr/>
        </p:nvGrpSpPr>
        <p:grpSpPr bwMode="auto">
          <a:xfrm>
            <a:off x="594946" y="1266093"/>
            <a:ext cx="3266343" cy="1705709"/>
            <a:chOff x="406" y="684"/>
            <a:chExt cx="2229" cy="1164"/>
          </a:xfrm>
        </p:grpSpPr>
        <p:pic>
          <p:nvPicPr>
            <p:cNvPr id="230408" name="Picture 8" descr="Turbojet Engine http://en.wikipedia.org/wiki/Turboj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684"/>
              <a:ext cx="2229" cy="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415" name="Text Box 15"/>
            <p:cNvSpPr txBox="1">
              <a:spLocks noChangeArrowheads="1"/>
            </p:cNvSpPr>
            <p:nvPr/>
          </p:nvSpPr>
          <p:spPr bwMode="auto">
            <a:xfrm>
              <a:off x="646" y="1630"/>
              <a:ext cx="1551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simple turbo-jet engine</a:t>
              </a:r>
            </a:p>
          </p:txBody>
        </p:sp>
      </p:grpSp>
      <p:grpSp>
        <p:nvGrpSpPr>
          <p:cNvPr id="230422" name="Group 22"/>
          <p:cNvGrpSpPr>
            <a:grpSpLocks/>
          </p:cNvGrpSpPr>
          <p:nvPr/>
        </p:nvGrpSpPr>
        <p:grpSpPr bwMode="auto">
          <a:xfrm>
            <a:off x="5600700" y="1251439"/>
            <a:ext cx="2608385" cy="2029558"/>
            <a:chOff x="3822" y="674"/>
            <a:chExt cx="1780" cy="1385"/>
          </a:xfrm>
        </p:grpSpPr>
        <p:pic>
          <p:nvPicPr>
            <p:cNvPr id="230412" name="Picture 12" descr="Descripción F110-GE Turbofan Engin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" y="674"/>
              <a:ext cx="1515" cy="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416" name="Text Box 16"/>
            <p:cNvSpPr txBox="1">
              <a:spLocks noChangeArrowheads="1"/>
            </p:cNvSpPr>
            <p:nvPr/>
          </p:nvSpPr>
          <p:spPr bwMode="auto">
            <a:xfrm>
              <a:off x="3822" y="1686"/>
              <a:ext cx="1780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Predominantly used in military applications</a:t>
              </a:r>
            </a:p>
          </p:txBody>
        </p:sp>
      </p:grpSp>
      <p:grpSp>
        <p:nvGrpSpPr>
          <p:cNvPr id="230421" name="Group 21"/>
          <p:cNvGrpSpPr>
            <a:grpSpLocks/>
          </p:cNvGrpSpPr>
          <p:nvPr/>
        </p:nvGrpSpPr>
        <p:grpSpPr bwMode="auto">
          <a:xfrm>
            <a:off x="723900" y="3279533"/>
            <a:ext cx="2637692" cy="2083778"/>
            <a:chOff x="494" y="2058"/>
            <a:chExt cx="1800" cy="1422"/>
          </a:xfrm>
        </p:grpSpPr>
        <p:pic>
          <p:nvPicPr>
            <p:cNvPr id="230410" name="Picture 10" descr="300px-Turbofan_operation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2058"/>
              <a:ext cx="1800" cy="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417" name="Text Box 17"/>
            <p:cNvSpPr txBox="1">
              <a:spLocks noChangeArrowheads="1"/>
            </p:cNvSpPr>
            <p:nvPr/>
          </p:nvSpPr>
          <p:spPr bwMode="auto">
            <a:xfrm>
              <a:off x="790" y="3262"/>
              <a:ext cx="1108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Turbo-fan engine</a:t>
              </a:r>
            </a:p>
          </p:txBody>
        </p:sp>
      </p:grpSp>
      <p:grpSp>
        <p:nvGrpSpPr>
          <p:cNvPr id="230423" name="Group 23"/>
          <p:cNvGrpSpPr>
            <a:grpSpLocks/>
          </p:cNvGrpSpPr>
          <p:nvPr/>
        </p:nvGrpSpPr>
        <p:grpSpPr bwMode="auto">
          <a:xfrm>
            <a:off x="5882054" y="3311771"/>
            <a:ext cx="2095500" cy="2231781"/>
            <a:chOff x="4014" y="2080"/>
            <a:chExt cx="1430" cy="1523"/>
          </a:xfrm>
        </p:grpSpPr>
        <p:pic>
          <p:nvPicPr>
            <p:cNvPr id="230414" name="Picture 14" descr="th?id=H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080"/>
              <a:ext cx="1430" cy="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418" name="Text Box 18"/>
            <p:cNvSpPr txBox="1">
              <a:spLocks noChangeArrowheads="1"/>
            </p:cNvSpPr>
            <p:nvPr/>
          </p:nvSpPr>
          <p:spPr bwMode="auto">
            <a:xfrm>
              <a:off x="4022" y="3230"/>
              <a:ext cx="1403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Predominantly used in civil applications</a:t>
              </a:r>
            </a:p>
          </p:txBody>
        </p:sp>
      </p:grpSp>
      <p:sp>
        <p:nvSpPr>
          <p:cNvPr id="230419" name="Text Box 19"/>
          <p:cNvSpPr txBox="1">
            <a:spLocks noChangeArrowheads="1"/>
          </p:cNvSpPr>
          <p:nvPr/>
        </p:nvSpPr>
        <p:spPr bwMode="auto">
          <a:xfrm>
            <a:off x="360485" y="5624146"/>
            <a:ext cx="8595946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engine concepts for different performance requirements and aircraft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3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AutoShape 2" descr="Z"/>
          <p:cNvSpPr>
            <a:spLocks noChangeAspect="1" noChangeArrowheads="1"/>
          </p:cNvSpPr>
          <p:nvPr/>
        </p:nvSpPr>
        <p:spPr bwMode="auto">
          <a:xfrm>
            <a:off x="4431323" y="3288323"/>
            <a:ext cx="281354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GB" sz="147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4371" name="Picture 3" descr="cfm56-3-diagram_070612_011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19554"/>
            <a:ext cx="3780692" cy="31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2" name="AutoShape 4" descr="file"/>
          <p:cNvSpPr>
            <a:spLocks noChangeAspect="1" noChangeArrowheads="1"/>
          </p:cNvSpPr>
          <p:nvPr/>
        </p:nvSpPr>
        <p:spPr bwMode="auto">
          <a:xfrm>
            <a:off x="1749669" y="1332035"/>
            <a:ext cx="5644662" cy="41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GB" sz="147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4373" name="Picture 5" descr="cfm56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93" y="1140069"/>
            <a:ext cx="3884735" cy="31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How an engine works 1.0.2: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465993" y="4352193"/>
            <a:ext cx="7935058" cy="20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Very high rotational speeds (15,000 rpm) and very high temperatures (1,700°c) ensure that many engine parts are safety critical,</a:t>
            </a:r>
          </a:p>
          <a:p>
            <a:pPr eaLnBrk="0" hangingPunct="0">
              <a:buFontTx/>
              <a:buChar char="•"/>
            </a:pPr>
            <a:endParaRPr lang="en-US" altLang="en-US" sz="166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 design must resolve a number of engineering contradictions: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 and turbine speeds,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Compressor ratio and surge margin,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Combustion temperatures and NOx pollution,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Aircraft noise and engine weight,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10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05" y="2054470"/>
            <a:ext cx="3936023" cy="258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8467" name="Group 3"/>
          <p:cNvGrpSpPr>
            <a:grpSpLocks/>
          </p:cNvGrpSpPr>
          <p:nvPr/>
        </p:nvGrpSpPr>
        <p:grpSpPr bwMode="auto">
          <a:xfrm>
            <a:off x="747348" y="3736736"/>
            <a:ext cx="2363666" cy="546589"/>
            <a:chOff x="478" y="2432"/>
            <a:chExt cx="1613" cy="373"/>
          </a:xfrm>
        </p:grpSpPr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478" y="2432"/>
              <a:ext cx="129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Carbon composite </a:t>
              </a:r>
            </a:p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fan case</a:t>
              </a:r>
            </a:p>
          </p:txBody>
        </p:sp>
        <p:sp>
          <p:nvSpPr>
            <p:cNvPr id="75795" name="Line 19"/>
            <p:cNvSpPr>
              <a:spLocks noChangeShapeType="1"/>
            </p:cNvSpPr>
            <p:nvPr/>
          </p:nvSpPr>
          <p:spPr bwMode="auto">
            <a:xfrm flipV="1">
              <a:off x="1717" y="2544"/>
              <a:ext cx="374" cy="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70" name="Group 6"/>
          <p:cNvGrpSpPr>
            <a:grpSpLocks/>
          </p:cNvGrpSpPr>
          <p:nvPr/>
        </p:nvGrpSpPr>
        <p:grpSpPr bwMode="auto">
          <a:xfrm>
            <a:off x="858717" y="2482362"/>
            <a:ext cx="2518996" cy="836735"/>
            <a:chOff x="514" y="1290"/>
            <a:chExt cx="1719" cy="571"/>
          </a:xfrm>
        </p:grpSpPr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514" y="1290"/>
              <a:ext cx="1297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Carbon composite </a:t>
              </a:r>
            </a:p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fan blades</a:t>
              </a:r>
            </a:p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3D weave, RTM</a:t>
              </a:r>
            </a:p>
          </p:txBody>
        </p:sp>
        <p:sp>
          <p:nvSpPr>
            <p:cNvPr id="75796" name="Line 20"/>
            <p:cNvSpPr>
              <a:spLocks noChangeShapeType="1"/>
            </p:cNvSpPr>
            <p:nvPr/>
          </p:nvSpPr>
          <p:spPr bwMode="auto">
            <a:xfrm>
              <a:off x="1619" y="1542"/>
              <a:ext cx="614" cy="3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73" name="Group 9"/>
          <p:cNvGrpSpPr>
            <a:grpSpLocks/>
          </p:cNvGrpSpPr>
          <p:nvPr/>
        </p:nvGrpSpPr>
        <p:grpSpPr bwMode="auto">
          <a:xfrm>
            <a:off x="2902927" y="3931629"/>
            <a:ext cx="2067658" cy="1373066"/>
            <a:chOff x="1845" y="2455"/>
            <a:chExt cx="1411" cy="937"/>
          </a:xfrm>
        </p:grpSpPr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1845" y="3019"/>
              <a:ext cx="129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Carbon composite </a:t>
              </a:r>
            </a:p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OGVs</a:t>
              </a:r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 flipV="1">
              <a:off x="2749" y="2455"/>
              <a:ext cx="507" cy="5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76" name="Group 12"/>
          <p:cNvGrpSpPr>
            <a:grpSpLocks/>
          </p:cNvGrpSpPr>
          <p:nvPr/>
        </p:nvGrpSpPr>
        <p:grpSpPr bwMode="auto">
          <a:xfrm>
            <a:off x="3116875" y="1418493"/>
            <a:ext cx="1900605" cy="1181100"/>
            <a:chOff x="2111" y="663"/>
            <a:chExt cx="1297" cy="806"/>
          </a:xfrm>
        </p:grpSpPr>
        <p:sp>
          <p:nvSpPr>
            <p:cNvPr id="75787" name="Text Box 11"/>
            <p:cNvSpPr txBox="1">
              <a:spLocks noChangeArrowheads="1"/>
            </p:cNvSpPr>
            <p:nvPr/>
          </p:nvSpPr>
          <p:spPr bwMode="auto">
            <a:xfrm>
              <a:off x="2111" y="663"/>
              <a:ext cx="129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Carbon composite </a:t>
              </a:r>
            </a:p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fan frame</a:t>
              </a:r>
            </a:p>
          </p:txBody>
        </p:sp>
        <p:sp>
          <p:nvSpPr>
            <p:cNvPr id="75798" name="Line 22"/>
            <p:cNvSpPr>
              <a:spLocks noChangeShapeType="1"/>
            </p:cNvSpPr>
            <p:nvPr/>
          </p:nvSpPr>
          <p:spPr bwMode="auto">
            <a:xfrm>
              <a:off x="2802" y="981"/>
              <a:ext cx="318" cy="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79" name="Group 15"/>
          <p:cNvGrpSpPr>
            <a:grpSpLocks/>
          </p:cNvGrpSpPr>
          <p:nvPr/>
        </p:nvGrpSpPr>
        <p:grpSpPr bwMode="auto">
          <a:xfrm>
            <a:off x="4884129" y="3373316"/>
            <a:ext cx="1900605" cy="2359269"/>
            <a:chOff x="3341" y="1994"/>
            <a:chExt cx="1297" cy="1610"/>
          </a:xfrm>
        </p:grpSpPr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3341" y="3076"/>
              <a:ext cx="1297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Carbon composite </a:t>
              </a:r>
            </a:p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HP compressor </a:t>
              </a:r>
            </a:p>
            <a:p>
              <a:pPr algn="ctr"/>
              <a:r>
                <a:rPr lang="fr-FR" altLang="en-US" sz="1477" b="1">
                  <a:solidFill>
                    <a:srgbClr val="008000"/>
                  </a:solidFill>
                </a:rPr>
                <a:t>stator vanes</a:t>
              </a:r>
            </a:p>
          </p:txBody>
        </p:sp>
        <p:sp>
          <p:nvSpPr>
            <p:cNvPr id="75799" name="Line 23"/>
            <p:cNvSpPr>
              <a:spLocks noChangeShapeType="1"/>
            </p:cNvSpPr>
            <p:nvPr/>
          </p:nvSpPr>
          <p:spPr bwMode="auto">
            <a:xfrm flipH="1" flipV="1">
              <a:off x="3549" y="1994"/>
              <a:ext cx="436" cy="9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82" name="Group 18"/>
          <p:cNvGrpSpPr>
            <a:grpSpLocks/>
          </p:cNvGrpSpPr>
          <p:nvPr/>
        </p:nvGrpSpPr>
        <p:grpSpPr bwMode="auto">
          <a:xfrm>
            <a:off x="5212374" y="3153507"/>
            <a:ext cx="3619500" cy="1849316"/>
            <a:chOff x="3622" y="1906"/>
            <a:chExt cx="2470" cy="1262"/>
          </a:xfrm>
        </p:grpSpPr>
        <p:sp>
          <p:nvSpPr>
            <p:cNvPr id="2" name="Text Box 14"/>
            <p:cNvSpPr txBox="1">
              <a:spLocks noChangeArrowheads="1"/>
            </p:cNvSpPr>
            <p:nvPr/>
          </p:nvSpPr>
          <p:spPr bwMode="auto">
            <a:xfrm>
              <a:off x="4662" y="2795"/>
              <a:ext cx="143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477" b="1">
                  <a:solidFill>
                    <a:srgbClr val="FF0000"/>
                  </a:solidFill>
                </a:rPr>
                <a:t>Ti/Al HP compressor </a:t>
              </a:r>
            </a:p>
            <a:p>
              <a:r>
                <a:rPr lang="fr-FR" altLang="en-US" sz="1477" b="1">
                  <a:solidFill>
                    <a:srgbClr val="FF0000"/>
                  </a:solidFill>
                </a:rPr>
                <a:t>blisks</a:t>
              </a:r>
            </a:p>
          </p:txBody>
        </p:sp>
        <p:sp>
          <p:nvSpPr>
            <p:cNvPr id="75800" name="Line 24"/>
            <p:cNvSpPr>
              <a:spLocks noChangeShapeType="1"/>
            </p:cNvSpPr>
            <p:nvPr/>
          </p:nvSpPr>
          <p:spPr bwMode="auto">
            <a:xfrm flipH="1" flipV="1">
              <a:off x="3622" y="1906"/>
              <a:ext cx="1043" cy="10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85" name="Group 21"/>
          <p:cNvGrpSpPr>
            <a:grpSpLocks/>
          </p:cNvGrpSpPr>
          <p:nvPr/>
        </p:nvGrpSpPr>
        <p:grpSpPr bwMode="auto">
          <a:xfrm>
            <a:off x="5647591" y="3193076"/>
            <a:ext cx="3351334" cy="1232389"/>
            <a:chOff x="3720" y="1919"/>
            <a:chExt cx="2287" cy="841"/>
          </a:xfrm>
        </p:grpSpPr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4651" y="2387"/>
              <a:ext cx="135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77" b="1">
                  <a:solidFill>
                    <a:srgbClr val="0033CC"/>
                  </a:solidFill>
                </a:rPr>
                <a:t>Ceramic composite </a:t>
              </a:r>
            </a:p>
            <a:p>
              <a:pPr algn="ctr"/>
              <a:r>
                <a:rPr lang="fr-FR" altLang="en-US" sz="1477" b="1">
                  <a:solidFill>
                    <a:srgbClr val="0033CC"/>
                  </a:solidFill>
                </a:rPr>
                <a:t>combustor casing</a:t>
              </a:r>
            </a:p>
          </p:txBody>
        </p:sp>
        <p:sp>
          <p:nvSpPr>
            <p:cNvPr id="75801" name="Line 25"/>
            <p:cNvSpPr>
              <a:spLocks noChangeShapeType="1"/>
            </p:cNvSpPr>
            <p:nvPr/>
          </p:nvSpPr>
          <p:spPr bwMode="auto">
            <a:xfrm flipH="1" flipV="1">
              <a:off x="3720" y="1919"/>
              <a:ext cx="908" cy="6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88" name="Group 24"/>
          <p:cNvGrpSpPr>
            <a:grpSpLocks/>
          </p:cNvGrpSpPr>
          <p:nvPr/>
        </p:nvGrpSpPr>
        <p:grpSpPr bwMode="auto">
          <a:xfrm>
            <a:off x="6433040" y="1371600"/>
            <a:ext cx="1966547" cy="867508"/>
            <a:chOff x="4390" y="756"/>
            <a:chExt cx="1342" cy="592"/>
          </a:xfrm>
        </p:grpSpPr>
        <p:sp>
          <p:nvSpPr>
            <p:cNvPr id="75794" name="Text Box 18"/>
            <p:cNvSpPr txBox="1">
              <a:spLocks noChangeArrowheads="1"/>
            </p:cNvSpPr>
            <p:nvPr/>
          </p:nvSpPr>
          <p:spPr bwMode="auto">
            <a:xfrm>
              <a:off x="4390" y="756"/>
              <a:ext cx="134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477">
                  <a:solidFill>
                    <a:srgbClr val="000000"/>
                  </a:solidFill>
                </a:rPr>
                <a:t>Hot Section casings?</a:t>
              </a:r>
            </a:p>
          </p:txBody>
        </p:sp>
        <p:sp>
          <p:nvSpPr>
            <p:cNvPr id="4" name="Line 27"/>
            <p:cNvSpPr>
              <a:spLocks noChangeShapeType="1"/>
            </p:cNvSpPr>
            <p:nvPr/>
          </p:nvSpPr>
          <p:spPr bwMode="auto">
            <a:xfrm flipH="1">
              <a:off x="4486" y="999"/>
              <a:ext cx="91" cy="3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91" name="Group 27"/>
          <p:cNvGrpSpPr>
            <a:grpSpLocks/>
          </p:cNvGrpSpPr>
          <p:nvPr/>
        </p:nvGrpSpPr>
        <p:grpSpPr bwMode="auto">
          <a:xfrm>
            <a:off x="5486400" y="1418493"/>
            <a:ext cx="829408" cy="1491762"/>
            <a:chOff x="3664" y="678"/>
            <a:chExt cx="566" cy="1018"/>
          </a:xfrm>
        </p:grpSpPr>
        <p:sp>
          <p:nvSpPr>
            <p:cNvPr id="75793" name="Text Box 17"/>
            <p:cNvSpPr txBox="1">
              <a:spLocks noChangeArrowheads="1"/>
            </p:cNvSpPr>
            <p:nvPr/>
          </p:nvSpPr>
          <p:spPr bwMode="auto">
            <a:xfrm>
              <a:off x="3664" y="678"/>
              <a:ext cx="56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477">
                  <a:solidFill>
                    <a:srgbClr val="000000"/>
                  </a:solidFill>
                </a:rPr>
                <a:t>Shafts?</a:t>
              </a:r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>
              <a:off x="3936" y="935"/>
              <a:ext cx="46" cy="7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496" name="Group 32"/>
          <p:cNvGrpSpPr>
            <a:grpSpLocks/>
          </p:cNvGrpSpPr>
          <p:nvPr/>
        </p:nvGrpSpPr>
        <p:grpSpPr bwMode="auto">
          <a:xfrm>
            <a:off x="6573714" y="1759928"/>
            <a:ext cx="2187819" cy="899746"/>
            <a:chOff x="4254" y="981"/>
            <a:chExt cx="1493" cy="614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 flipH="1">
              <a:off x="4254" y="1207"/>
              <a:ext cx="499" cy="3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790" name="Text Box 14"/>
            <p:cNvSpPr txBox="1">
              <a:spLocks noChangeArrowheads="1"/>
            </p:cNvSpPr>
            <p:nvPr/>
          </p:nvSpPr>
          <p:spPr bwMode="auto">
            <a:xfrm>
              <a:off x="4617" y="981"/>
              <a:ext cx="113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477" b="1">
                  <a:solidFill>
                    <a:srgbClr val="FF0000"/>
                  </a:solidFill>
                </a:rPr>
                <a:t>Ti/Al LPT blades</a:t>
              </a:r>
            </a:p>
          </p:txBody>
        </p:sp>
      </p:grpSp>
      <p:grpSp>
        <p:nvGrpSpPr>
          <p:cNvPr id="318499" name="Group 35"/>
          <p:cNvGrpSpPr>
            <a:grpSpLocks/>
          </p:cNvGrpSpPr>
          <p:nvPr/>
        </p:nvGrpSpPr>
        <p:grpSpPr bwMode="auto">
          <a:xfrm>
            <a:off x="5823438" y="2948354"/>
            <a:ext cx="3021623" cy="700454"/>
            <a:chOff x="3936" y="1872"/>
            <a:chExt cx="2062" cy="478"/>
          </a:xfrm>
        </p:grpSpPr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628" y="1977"/>
              <a:ext cx="1370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77" b="1">
                  <a:solidFill>
                    <a:srgbClr val="0033CC"/>
                  </a:solidFill>
                </a:rPr>
                <a:t>Ceramic composite </a:t>
              </a:r>
            </a:p>
            <a:p>
              <a:pPr algn="ctr"/>
              <a:r>
                <a:rPr lang="fr-FR" altLang="en-US" sz="1477" b="1">
                  <a:solidFill>
                    <a:srgbClr val="0033CC"/>
                  </a:solidFill>
                </a:rPr>
                <a:t>HPT nozzles, blades</a:t>
              </a:r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 flipH="1" flipV="1">
              <a:off x="3936" y="1872"/>
              <a:ext cx="726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502" name="Group 38"/>
          <p:cNvGrpSpPr>
            <a:grpSpLocks/>
          </p:cNvGrpSpPr>
          <p:nvPr/>
        </p:nvGrpSpPr>
        <p:grpSpPr bwMode="auto">
          <a:xfrm>
            <a:off x="6792058" y="2482364"/>
            <a:ext cx="2369527" cy="546589"/>
            <a:chOff x="4526" y="1434"/>
            <a:chExt cx="1617" cy="373"/>
          </a:xfrm>
        </p:grpSpPr>
        <p:sp>
          <p:nvSpPr>
            <p:cNvPr id="75791" name="Text Box 15"/>
            <p:cNvSpPr txBox="1">
              <a:spLocks noChangeArrowheads="1"/>
            </p:cNvSpPr>
            <p:nvPr/>
          </p:nvSpPr>
          <p:spPr bwMode="auto">
            <a:xfrm>
              <a:off x="4787" y="1434"/>
              <a:ext cx="135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77" b="1">
                  <a:solidFill>
                    <a:srgbClr val="0033CC"/>
                  </a:solidFill>
                </a:rPr>
                <a:t>Ceramic composite </a:t>
              </a:r>
            </a:p>
            <a:p>
              <a:pPr algn="ctr"/>
              <a:r>
                <a:rPr lang="fr-FR" altLang="en-US" sz="1477" b="1">
                  <a:solidFill>
                    <a:srgbClr val="0033CC"/>
                  </a:solidFill>
                </a:rPr>
                <a:t>Exhaust plug</a:t>
              </a:r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 flipH="1" flipV="1">
              <a:off x="4526" y="1616"/>
              <a:ext cx="272" cy="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8258908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Multiple applications for composites already identified,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Carbon composite outer bypass duct,</a:t>
            </a:r>
          </a:p>
        </p:txBody>
      </p:sp>
      <p:pic>
        <p:nvPicPr>
          <p:cNvPr id="329733" name="Picture 5" descr="DSCN4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1" y="1280746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4" name="Picture 6" descr="DSCN4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35" y="1269023"/>
            <a:ext cx="2618642" cy="19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5" name="Picture 7" descr="c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62" y="3474427"/>
            <a:ext cx="1969477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380393" y="4469424"/>
            <a:ext cx="5002823" cy="6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M88 composite outer bypass duct saves 4kg (20%) relative to titanium duct</a:t>
            </a: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3033346" y="1902070"/>
            <a:ext cx="2812074" cy="6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Snecma M88 engine for the Dassault Rafale aircraft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/>
      <p:bldP spid="3297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33754" y="1459524"/>
            <a:ext cx="6189785" cy="248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Tx/>
              <a:buFontTx/>
              <a:buNone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</a:rPr>
              <a:t>Components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</a:rPr>
              <a:t>Component manufacturers looking at composite materials for housings, casings, etc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</a:rPr>
              <a:t>Potential 25% weight reduction ?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</a:rPr>
              <a:t>Issues:</a:t>
            </a:r>
          </a:p>
          <a:p>
            <a:pPr lvl="1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High pressure hydraulic systems (3,000 psi to 5,000 psi),</a:t>
            </a:r>
          </a:p>
          <a:p>
            <a:pPr lvl="1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Long term porosity resistance,</a:t>
            </a:r>
          </a:p>
          <a:p>
            <a:pPr lvl="1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All electric NGSA aircraft?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57200" y="5127381"/>
            <a:ext cx="5779477" cy="90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</a:rPr>
              <a:t>Systems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Fibre glass and carbon composite low pressure pipes and ducting already in use,</a:t>
            </a:r>
            <a:endParaRPr lang="fr-FR" altLang="en-US" sz="1662">
              <a:solidFill>
                <a:srgbClr val="000000"/>
              </a:solidFill>
            </a:endParaRPr>
          </a:p>
        </p:txBody>
      </p:sp>
      <p:pic>
        <p:nvPicPr>
          <p:cNvPr id="80903" name="Picture 7" descr="... Resin Transfer Molding proc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3" y="5265128"/>
            <a:ext cx="1223597" cy="8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721" name="Group 17"/>
          <p:cNvGrpSpPr>
            <a:grpSpLocks/>
          </p:cNvGrpSpPr>
          <p:nvPr/>
        </p:nvGrpSpPr>
        <p:grpSpPr bwMode="auto">
          <a:xfrm>
            <a:off x="7032381" y="1351085"/>
            <a:ext cx="1494692" cy="1932842"/>
            <a:chOff x="4799" y="742"/>
            <a:chExt cx="1020" cy="1319"/>
          </a:xfrm>
        </p:grpSpPr>
        <p:pic>
          <p:nvPicPr>
            <p:cNvPr id="328712" name="Picture 9" descr="Filter Housing">
              <a:hlinkClick r:id="rId3" tooltip="Green Tweed (Kulpsville, Pa.) displayed seven diverse carbon fiber-reinforced thermoplastic aerospace parts. Including this a filter housing that features a polyetheretherketone (PEEK) matrix. Source: Bob Griffiths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" y="742"/>
              <a:ext cx="785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713" name="TextBox 9"/>
            <p:cNvSpPr txBox="1">
              <a:spLocks noChangeArrowheads="1"/>
            </p:cNvSpPr>
            <p:nvPr/>
          </p:nvSpPr>
          <p:spPr bwMode="auto">
            <a:xfrm>
              <a:off x="4799" y="1668"/>
              <a:ext cx="102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8">
                  <a:solidFill>
                    <a:srgbClr val="000000"/>
                  </a:solidFill>
                </a:rPr>
                <a:t>Composite filter </a:t>
              </a:r>
            </a:p>
            <a:p>
              <a:pPr algn="ctr"/>
              <a:r>
                <a:rPr lang="en-GB" altLang="en-US" sz="1108">
                  <a:solidFill>
                    <a:srgbClr val="000000"/>
                  </a:solidFill>
                </a:rPr>
                <a:t>housings</a:t>
              </a:r>
            </a:p>
            <a:p>
              <a:pPr algn="ctr"/>
              <a:r>
                <a:rPr lang="en-GB" altLang="en-US" sz="923" i="1">
                  <a:solidFill>
                    <a:srgbClr val="000000"/>
                  </a:solidFill>
                </a:rPr>
                <a:t>Source: Green Tweed</a:t>
              </a:r>
              <a:endParaRPr lang="en-US" altLang="en-US" sz="923" i="1">
                <a:solidFill>
                  <a:srgbClr val="000000"/>
                </a:solidFill>
              </a:endParaRPr>
            </a:p>
          </p:txBody>
        </p:sp>
      </p:grp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Composite applications for engine components,</a:t>
            </a:r>
          </a:p>
        </p:txBody>
      </p:sp>
      <p:grpSp>
        <p:nvGrpSpPr>
          <p:cNvPr id="328720" name="Group 16"/>
          <p:cNvGrpSpPr>
            <a:grpSpLocks/>
          </p:cNvGrpSpPr>
          <p:nvPr/>
        </p:nvGrpSpPr>
        <p:grpSpPr bwMode="auto">
          <a:xfrm>
            <a:off x="6651382" y="3316165"/>
            <a:ext cx="1988526" cy="1913265"/>
            <a:chOff x="4787" y="1867"/>
            <a:chExt cx="1453" cy="1538"/>
          </a:xfrm>
        </p:grpSpPr>
        <p:pic>
          <p:nvPicPr>
            <p:cNvPr id="328717" name="Picture 13" descr="DSCN5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" y="1867"/>
              <a:ext cx="1229" cy="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719" name="Text Box 15"/>
            <p:cNvSpPr txBox="1">
              <a:spLocks noChangeArrowheads="1"/>
            </p:cNvSpPr>
            <p:nvPr/>
          </p:nvSpPr>
          <p:spPr bwMode="auto">
            <a:xfrm>
              <a:off x="4787" y="2805"/>
              <a:ext cx="1453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108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Carbon fibre FADEC housing for Rolls-Royce engine</a:t>
              </a:r>
            </a:p>
            <a:p>
              <a:pPr eaLnBrk="0" hangingPunct="0"/>
              <a:r>
                <a:rPr lang="en-US" altLang="en-US" sz="923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 ASM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  <p:bldP spid="8090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83223" y="512885"/>
            <a:ext cx="7977554" cy="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Applications for CFRP materials: CFM LEAP engine family,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65992" y="3606312"/>
            <a:ext cx="7977554" cy="29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 Classic high BPR engine architecture,</a:t>
            </a:r>
          </a:p>
          <a:p>
            <a:pPr lvl="1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Two shafts, direct drive fan,</a:t>
            </a:r>
          </a:p>
          <a:p>
            <a:pPr lvl="1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12:1 BPR, 45:1 OPR</a:t>
            </a:r>
          </a:p>
          <a:p>
            <a:pPr lvl="1" eaLnBrk="0" hangingPunct="0">
              <a:buFontTx/>
              <a:buChar char="•"/>
            </a:pPr>
            <a:endParaRPr lang="en-US" altLang="en-US" sz="1292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 Incorporates key technology developments vs CFM56,</a:t>
            </a:r>
          </a:p>
          <a:p>
            <a:pPr lvl="1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Composite ‘3D weave’ RTM fan blade and case,</a:t>
            </a:r>
          </a:p>
          <a:p>
            <a:pPr lvl="1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Blisks,</a:t>
            </a:r>
          </a:p>
          <a:p>
            <a:pPr lvl="1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New ceramic temperature-resistant coatings,</a:t>
            </a:r>
          </a:p>
          <a:p>
            <a:pPr lvl="1" eaLnBrk="0" hangingPunct="0">
              <a:buFontTx/>
              <a:buChar char="•"/>
            </a:pPr>
            <a:endParaRPr lang="en-US" altLang="en-US" sz="1477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 Objectives: 16% improvement in fuel burn with reduced noise and emissions,</a:t>
            </a:r>
          </a:p>
          <a:p>
            <a:pPr eaLnBrk="0" hangingPunct="0">
              <a:buFontTx/>
              <a:buChar char="•"/>
            </a:pPr>
            <a:endParaRPr lang="en-US" altLang="en-US" sz="1477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 EIS on A320neo and Comac C919 in 2016, EIS on 737max in 2017,</a:t>
            </a:r>
          </a:p>
          <a:p>
            <a:pPr eaLnBrk="0" hangingPunct="0">
              <a:buFontTx/>
              <a:buChar char="•"/>
            </a:pPr>
            <a:endParaRPr lang="en-US" altLang="en-US" sz="1662">
              <a:solidFill>
                <a:srgbClr val="000000"/>
              </a:solidFill>
            </a:endParaRPr>
          </a:p>
        </p:txBody>
      </p:sp>
      <p:pic>
        <p:nvPicPr>
          <p:cNvPr id="113678" name="Picture 14" descr="GetAs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7" y="1563566"/>
            <a:ext cx="2757854" cy="18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85" name="Group 21"/>
          <p:cNvGrpSpPr>
            <a:grpSpLocks/>
          </p:cNvGrpSpPr>
          <p:nvPr/>
        </p:nvGrpSpPr>
        <p:grpSpPr bwMode="auto">
          <a:xfrm>
            <a:off x="6582508" y="1371600"/>
            <a:ext cx="2028334" cy="3744798"/>
            <a:chOff x="4244" y="756"/>
            <a:chExt cx="1634" cy="2750"/>
          </a:xfrm>
        </p:grpSpPr>
        <p:pic>
          <p:nvPicPr>
            <p:cNvPr id="113682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" y="756"/>
              <a:ext cx="1622" cy="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Text Box 20"/>
            <p:cNvSpPr txBox="1">
              <a:spLocks noChangeArrowheads="1"/>
            </p:cNvSpPr>
            <p:nvPr/>
          </p:nvSpPr>
          <p:spPr bwMode="auto">
            <a:xfrm>
              <a:off x="4296" y="3167"/>
              <a:ext cx="1582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CFM LEAP fan blade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CFM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12" y="2184889"/>
            <a:ext cx="1676400" cy="14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Demystifying the 3D weave …</a:t>
            </a:r>
          </a:p>
        </p:txBody>
      </p:sp>
      <p:grpSp>
        <p:nvGrpSpPr>
          <p:cNvPr id="72735" name="Group 31"/>
          <p:cNvGrpSpPr>
            <a:grpSpLocks/>
          </p:cNvGrpSpPr>
          <p:nvPr/>
        </p:nvGrpSpPr>
        <p:grpSpPr bwMode="auto">
          <a:xfrm>
            <a:off x="583223" y="1418492"/>
            <a:ext cx="1688123" cy="2099897"/>
            <a:chOff x="398" y="754"/>
            <a:chExt cx="1152" cy="1433"/>
          </a:xfrm>
        </p:grpSpPr>
        <p:pic>
          <p:nvPicPr>
            <p:cNvPr id="61481" name="Picture 41" descr="F-3DComposit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754"/>
              <a:ext cx="1152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398" y="1814"/>
              <a:ext cx="108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 weave pattern</a:t>
              </a:r>
            </a:p>
          </p:txBody>
        </p:sp>
      </p:grpSp>
      <p:grpSp>
        <p:nvGrpSpPr>
          <p:cNvPr id="72738" name="Group 34"/>
          <p:cNvGrpSpPr>
            <a:grpSpLocks/>
          </p:cNvGrpSpPr>
          <p:nvPr/>
        </p:nvGrpSpPr>
        <p:grpSpPr bwMode="auto">
          <a:xfrm>
            <a:off x="4752243" y="2488223"/>
            <a:ext cx="1459523" cy="3582865"/>
            <a:chOff x="3243" y="1458"/>
            <a:chExt cx="996" cy="2445"/>
          </a:xfrm>
        </p:grpSpPr>
        <p:pic>
          <p:nvPicPr>
            <p:cNvPr id="7272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458"/>
              <a:ext cx="977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6" name="Text Box 32"/>
            <p:cNvSpPr txBox="1">
              <a:spLocks noChangeArrowheads="1"/>
            </p:cNvSpPr>
            <p:nvPr/>
          </p:nvSpPr>
          <p:spPr bwMode="auto">
            <a:xfrm>
              <a:off x="3270" y="3278"/>
              <a:ext cx="969" cy="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CFM LEAP 3D weave fan blade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Photos: ASM</a:t>
              </a:r>
            </a:p>
          </p:txBody>
        </p:sp>
      </p:grpSp>
      <p:grpSp>
        <p:nvGrpSpPr>
          <p:cNvPr id="72737" name="Group 33"/>
          <p:cNvGrpSpPr>
            <a:grpSpLocks/>
          </p:cNvGrpSpPr>
          <p:nvPr/>
        </p:nvGrpSpPr>
        <p:grpSpPr bwMode="auto">
          <a:xfrm>
            <a:off x="5295900" y="1024305"/>
            <a:ext cx="3264877" cy="2404696"/>
            <a:chOff x="3614" y="650"/>
            <a:chExt cx="2228" cy="1641"/>
          </a:xfrm>
        </p:grpSpPr>
        <p:sp>
          <p:nvSpPr>
            <p:cNvPr id="72728" name="Rectangle 24"/>
            <p:cNvSpPr>
              <a:spLocks noChangeArrowheads="1"/>
            </p:cNvSpPr>
            <p:nvPr/>
          </p:nvSpPr>
          <p:spPr bwMode="auto">
            <a:xfrm>
              <a:off x="3614" y="1856"/>
              <a:ext cx="272" cy="30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9" name="Line 25"/>
            <p:cNvSpPr>
              <a:spLocks noChangeShapeType="1"/>
            </p:cNvSpPr>
            <p:nvPr/>
          </p:nvSpPr>
          <p:spPr bwMode="auto">
            <a:xfrm flipV="1">
              <a:off x="3630" y="756"/>
              <a:ext cx="827" cy="1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0" name="Line 26"/>
            <p:cNvSpPr>
              <a:spLocks noChangeShapeType="1"/>
            </p:cNvSpPr>
            <p:nvPr/>
          </p:nvSpPr>
          <p:spPr bwMode="auto">
            <a:xfrm>
              <a:off x="3638" y="2160"/>
              <a:ext cx="827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 flipV="1">
              <a:off x="3886" y="656"/>
              <a:ext cx="1956" cy="1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>
              <a:off x="3894" y="2160"/>
              <a:ext cx="1948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287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" y="650"/>
              <a:ext cx="1387" cy="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41" name="Group 37"/>
          <p:cNvGrpSpPr>
            <a:grpSpLocks/>
          </p:cNvGrpSpPr>
          <p:nvPr/>
        </p:nvGrpSpPr>
        <p:grpSpPr bwMode="auto">
          <a:xfrm>
            <a:off x="583224" y="3786554"/>
            <a:ext cx="3081704" cy="2434004"/>
            <a:chOff x="398" y="2404"/>
            <a:chExt cx="2103" cy="1661"/>
          </a:xfrm>
        </p:grpSpPr>
        <p:pic>
          <p:nvPicPr>
            <p:cNvPr id="72739" name="Picture 35" descr="DSCN267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2404"/>
              <a:ext cx="1339" cy="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740" name="Text Box 36"/>
            <p:cNvSpPr txBox="1">
              <a:spLocks noChangeArrowheads="1"/>
            </p:cNvSpPr>
            <p:nvPr/>
          </p:nvSpPr>
          <p:spPr bwMode="auto">
            <a:xfrm>
              <a:off x="1774" y="2934"/>
              <a:ext cx="727" cy="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CFM LEAP 3D weave fan case 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ASM</a:t>
              </a:r>
            </a:p>
          </p:txBody>
        </p:sp>
      </p:grpSp>
      <p:grpSp>
        <p:nvGrpSpPr>
          <p:cNvPr id="72743" name="Group 39"/>
          <p:cNvGrpSpPr>
            <a:grpSpLocks/>
          </p:cNvGrpSpPr>
          <p:nvPr/>
        </p:nvGrpSpPr>
        <p:grpSpPr bwMode="auto">
          <a:xfrm>
            <a:off x="6778871" y="3823190"/>
            <a:ext cx="1965081" cy="2548304"/>
            <a:chOff x="4626" y="2429"/>
            <a:chExt cx="1341" cy="1739"/>
          </a:xfrm>
        </p:grpSpPr>
        <p:pic>
          <p:nvPicPr>
            <p:cNvPr id="72723" name="Picture 19" descr="RDSCN406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" y="2429"/>
              <a:ext cx="1068" cy="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742" name="Text Box 38"/>
            <p:cNvSpPr txBox="1">
              <a:spLocks noChangeArrowheads="1"/>
            </p:cNvSpPr>
            <p:nvPr/>
          </p:nvSpPr>
          <p:spPr bwMode="auto">
            <a:xfrm>
              <a:off x="4626" y="3853"/>
              <a:ext cx="134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3D weave fibre insert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ASM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Metal composites (1),</a:t>
            </a:r>
          </a:p>
        </p:txBody>
      </p: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6561992" y="3892062"/>
            <a:ext cx="1951892" cy="1853712"/>
            <a:chOff x="2986" y="2489"/>
            <a:chExt cx="1332" cy="1265"/>
          </a:xfrm>
        </p:grpSpPr>
        <p:pic>
          <p:nvPicPr>
            <p:cNvPr id="93193" name="Picture 12" descr="fig%25203--tmc%2520he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2489"/>
              <a:ext cx="1256" cy="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4" name="Text Box 20"/>
            <p:cNvSpPr txBox="1">
              <a:spLocks noChangeArrowheads="1"/>
            </p:cNvSpPr>
            <p:nvPr/>
          </p:nvSpPr>
          <p:spPr bwMode="auto">
            <a:xfrm>
              <a:off x="2986" y="3420"/>
              <a:ext cx="132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923" i="1">
                  <a:solidFill>
                    <a:srgbClr val="000000"/>
                  </a:solidFill>
                </a:rPr>
                <a:t> </a:t>
              </a:r>
              <a:r>
                <a:rPr lang="fr-FR" altLang="en-US" sz="1292">
                  <a:solidFill>
                    <a:srgbClr val="000000"/>
                  </a:solidFill>
                </a:rPr>
                <a:t>Silicon fibre </a:t>
              </a:r>
            </a:p>
            <a:p>
              <a:pPr algn="ctr"/>
              <a:r>
                <a:rPr lang="fr-FR" altLang="en-US" sz="1292">
                  <a:solidFill>
                    <a:srgbClr val="000000"/>
                  </a:solidFill>
                </a:rPr>
                <a:t>re-inforced aluminium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002823" y="1418493"/>
            <a:ext cx="2807677" cy="2132135"/>
            <a:chOff x="2250" y="2997"/>
            <a:chExt cx="1422" cy="1123"/>
          </a:xfrm>
        </p:grpSpPr>
        <p:pic>
          <p:nvPicPr>
            <p:cNvPr id="93198" name="Picture 24" descr="mat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" y="2997"/>
              <a:ext cx="1422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9" name="Rectangle 25"/>
            <p:cNvSpPr>
              <a:spLocks noChangeArrowheads="1"/>
            </p:cNvSpPr>
            <p:nvPr/>
          </p:nvSpPr>
          <p:spPr bwMode="auto">
            <a:xfrm>
              <a:off x="2624" y="3928"/>
              <a:ext cx="5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923" i="1">
                  <a:solidFill>
                    <a:srgbClr val="000000"/>
                  </a:solidFill>
                </a:rPr>
                <a:t>Source: CMT</a:t>
              </a:r>
            </a:p>
          </p:txBody>
        </p:sp>
      </p:grpSp>
      <p:grpSp>
        <p:nvGrpSpPr>
          <p:cNvPr id="93206" name="Group 22"/>
          <p:cNvGrpSpPr>
            <a:grpSpLocks/>
          </p:cNvGrpSpPr>
          <p:nvPr/>
        </p:nvGrpSpPr>
        <p:grpSpPr bwMode="auto">
          <a:xfrm>
            <a:off x="583223" y="1418493"/>
            <a:ext cx="2963008" cy="2652346"/>
            <a:chOff x="398" y="788"/>
            <a:chExt cx="2022" cy="1810"/>
          </a:xfrm>
        </p:grpSpPr>
        <p:pic>
          <p:nvPicPr>
            <p:cNvPr id="93200" name="Picture 16" descr="5lea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788"/>
              <a:ext cx="2022" cy="1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01" name="Text Box 17"/>
            <p:cNvSpPr txBox="1">
              <a:spLocks noChangeArrowheads="1"/>
            </p:cNvSpPr>
            <p:nvPr/>
          </p:nvSpPr>
          <p:spPr bwMode="auto">
            <a:xfrm>
              <a:off x="398" y="2128"/>
              <a:ext cx="2019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Most suitable for high temperature, high stress parts like compressor disks and LP turbine blades</a:t>
              </a:r>
            </a:p>
          </p:txBody>
        </p:sp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1304" y="1220"/>
              <a:ext cx="368" cy="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203" name="Oval 19"/>
            <p:cNvSpPr>
              <a:spLocks noChangeArrowheads="1"/>
            </p:cNvSpPr>
            <p:nvPr/>
          </p:nvSpPr>
          <p:spPr bwMode="auto">
            <a:xfrm>
              <a:off x="1984" y="1140"/>
              <a:ext cx="368" cy="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583223" y="4295043"/>
            <a:ext cx="5240537" cy="159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Typical metal composites: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9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Titanium/Aluminides (Ti/Al)</a:t>
            </a:r>
          </a:p>
          <a:p>
            <a:pPr lvl="1">
              <a:buFontTx/>
              <a:buChar char="•"/>
            </a:pPr>
            <a:r>
              <a:rPr lang="fr-FR" altLang="en-US" sz="129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Aluminium, magnesium or titanium </a:t>
            </a:r>
          </a:p>
          <a:p>
            <a:pPr lvl="1"/>
            <a:r>
              <a:rPr lang="fr-FR" altLang="en-US" sz="129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re-inforced with boron, silicon or carbon fibres</a:t>
            </a:r>
          </a:p>
          <a:p>
            <a:pPr lvl="1">
              <a:buFontTx/>
              <a:buChar char="•"/>
            </a:pPr>
            <a:endParaRPr lang="fr-FR" altLang="en-US" sz="6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60% weight reduction compared to conventional metal part</a:t>
            </a:r>
          </a:p>
          <a:p>
            <a:pPr eaLnBrk="0" hangingPunct="0">
              <a:buFontTx/>
              <a:buChar char="•"/>
            </a:pPr>
            <a:endParaRPr lang="en-US" altLang="en-US" sz="6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Significant (200%?) increase in strength and stiffness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eS Airbus Suite 04 - 24apr06 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1490665"/>
            <a:ext cx="7891463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22500" y="5567363"/>
            <a:ext cx="6453188" cy="5254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190800" bIns="82800"/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b="1" i="1">
                <a:solidFill>
                  <a:srgbClr val="000099"/>
                </a:solidFill>
              </a:rPr>
              <a:t>AIRBUS Business Suite – free for members</a:t>
            </a:r>
            <a:endParaRPr lang="en-US" sz="800" b="1" i="1">
              <a:solidFill>
                <a:srgbClr val="000099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95338"/>
            <a:r>
              <a:rPr lang="en-GB" sz="3000" b="1">
                <a:solidFill>
                  <a:srgbClr val="000099"/>
                </a:solidFill>
              </a:rPr>
              <a:t>Royal Aeronautical Society</a:t>
            </a:r>
            <a:br>
              <a:rPr lang="en-GB" sz="3000" b="1">
                <a:solidFill>
                  <a:srgbClr val="000099"/>
                </a:solidFill>
              </a:rPr>
            </a:br>
            <a:r>
              <a:rPr lang="en-GB" sz="3000" b="1">
                <a:solidFill>
                  <a:srgbClr val="000099"/>
                </a:solidFill>
              </a:rPr>
              <a:t>  </a:t>
            </a:r>
            <a:r>
              <a:rPr lang="en-GB" sz="3000" b="1" i="1">
                <a:solidFill>
                  <a:srgbClr val="000099"/>
                </a:solidFill>
              </a:rPr>
              <a:t>From  1866</a:t>
            </a:r>
            <a:endParaRPr lang="en-US" sz="3000" b="1" i="1">
              <a:solidFill>
                <a:srgbClr val="00009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5172" y="5875578"/>
            <a:ext cx="6037743" cy="654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GB" sz="900" b="1" i="1">
              <a:solidFill>
                <a:srgbClr val="000099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b="1" i="1">
                <a:solidFill>
                  <a:srgbClr val="000099"/>
                </a:solidFill>
              </a:rPr>
              <a:t>Whole building covered by WiFi internet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Metal composites (2): some examples …</a:t>
            </a:r>
          </a:p>
        </p:txBody>
      </p: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583224" y="1418493"/>
            <a:ext cx="2857500" cy="2645019"/>
            <a:chOff x="398" y="756"/>
            <a:chExt cx="1950" cy="1805"/>
          </a:xfrm>
        </p:grpSpPr>
        <p:pic>
          <p:nvPicPr>
            <p:cNvPr id="121863" name="Picture 7" descr="blis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756"/>
              <a:ext cx="1950" cy="1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>
              <a:off x="476" y="2265"/>
              <a:ext cx="1820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CFM LEAP Ti/Al compressor blisk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CFM</a:t>
              </a:r>
            </a:p>
          </p:txBody>
        </p:sp>
      </p:grpSp>
      <p:grpSp>
        <p:nvGrpSpPr>
          <p:cNvPr id="121870" name="Group 14"/>
          <p:cNvGrpSpPr>
            <a:grpSpLocks/>
          </p:cNvGrpSpPr>
          <p:nvPr/>
        </p:nvGrpSpPr>
        <p:grpSpPr bwMode="auto">
          <a:xfrm>
            <a:off x="3774831" y="2554167"/>
            <a:ext cx="2614246" cy="2198078"/>
            <a:chOff x="2576" y="1563"/>
            <a:chExt cx="1784" cy="1500"/>
          </a:xfrm>
        </p:grpSpPr>
        <p:pic>
          <p:nvPicPr>
            <p:cNvPr id="121868" name="Picture 12" descr="RPW6000 blis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1563"/>
              <a:ext cx="1784" cy="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2777" y="2767"/>
              <a:ext cx="143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PW6000 compressor blisk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MTU</a:t>
              </a:r>
            </a:p>
          </p:txBody>
        </p:sp>
      </p:grpSp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6862395" y="2895600"/>
            <a:ext cx="1799493" cy="3198935"/>
            <a:chOff x="4683" y="1796"/>
            <a:chExt cx="1228" cy="2183"/>
          </a:xfrm>
        </p:grpSpPr>
        <p:pic>
          <p:nvPicPr>
            <p:cNvPr id="121872" name="Picture 16" descr="Low pressure turbine blade in γ-titanium alumini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" y="1796"/>
              <a:ext cx="12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4683" y="3567"/>
              <a:ext cx="122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CFM LEAP</a:t>
              </a:r>
            </a:p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Al/Ti LP Turbine blade</a:t>
              </a:r>
            </a:p>
            <a:p>
              <a:pPr algn="ctr" eaLnBrk="0" hangingPunct="0"/>
              <a:r>
                <a:rPr lang="en-US" altLang="en-US" sz="738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CFM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Ceramics (1),</a:t>
            </a:r>
          </a:p>
        </p:txBody>
      </p:sp>
      <p:grpSp>
        <p:nvGrpSpPr>
          <p:cNvPr id="120844" name="Group 12"/>
          <p:cNvGrpSpPr>
            <a:grpSpLocks/>
          </p:cNvGrpSpPr>
          <p:nvPr/>
        </p:nvGrpSpPr>
        <p:grpSpPr bwMode="auto">
          <a:xfrm>
            <a:off x="1123951" y="1418492"/>
            <a:ext cx="5489331" cy="1730620"/>
            <a:chOff x="767" y="731"/>
            <a:chExt cx="3746" cy="1181"/>
          </a:xfrm>
        </p:grpSpPr>
        <p:pic>
          <p:nvPicPr>
            <p:cNvPr id="120837" name="Picture 5" descr="5le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" y="731"/>
              <a:ext cx="1759" cy="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38" name="Text Box 6"/>
            <p:cNvSpPr txBox="1">
              <a:spLocks noChangeArrowheads="1"/>
            </p:cNvSpPr>
            <p:nvPr/>
          </p:nvSpPr>
          <p:spPr bwMode="auto">
            <a:xfrm>
              <a:off x="2494" y="1048"/>
              <a:ext cx="2019" cy="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Most suitable for very high temperature, high stress parts like combustion chambers and HP turbine nozzles</a:t>
              </a:r>
            </a:p>
          </p:txBody>
        </p:sp>
        <p:sp>
          <p:nvSpPr>
            <p:cNvPr id="120839" name="Oval 7"/>
            <p:cNvSpPr>
              <a:spLocks noChangeArrowheads="1"/>
            </p:cNvSpPr>
            <p:nvPr/>
          </p:nvSpPr>
          <p:spPr bwMode="auto">
            <a:xfrm>
              <a:off x="1728" y="1020"/>
              <a:ext cx="328" cy="5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501162" y="3628293"/>
            <a:ext cx="6026393" cy="222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Typical ceramic composites:</a:t>
            </a:r>
          </a:p>
          <a:p>
            <a:pPr lvl="1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Silicon Carbide reinforced with silicon carbide fibres (SiC/SiC)</a:t>
            </a:r>
          </a:p>
          <a:p>
            <a:pPr lvl="1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Silicon Carbide reinforced with aluminium filaments (SiC/Al)</a:t>
            </a:r>
          </a:p>
          <a:p>
            <a:pPr lvl="1" eaLnBrk="0" hangingPunct="0">
              <a:buFontTx/>
              <a:buChar char="•"/>
            </a:pPr>
            <a:endParaRPr lang="en-US" altLang="en-US" sz="6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50-70% weight reduction compared to equivalent metallic part</a:t>
            </a:r>
          </a:p>
          <a:p>
            <a:pPr eaLnBrk="0" hangingPunct="0">
              <a:buFontTx/>
              <a:buChar char="•"/>
            </a:pPr>
            <a:endParaRPr lang="en-US" altLang="en-US" sz="6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Capable of withstanding +1,300°c without cooling</a:t>
            </a:r>
          </a:p>
          <a:p>
            <a:pPr eaLnBrk="0" hangingPunct="0">
              <a:buFontTx/>
              <a:buChar char="•"/>
            </a:pPr>
            <a:endParaRPr lang="en-US" altLang="en-US" sz="6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cooling system = less weight and complexity, increased reliability</a:t>
            </a:r>
          </a:p>
          <a:p>
            <a:pPr lvl="1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 use of ceramics in LEAP engine could save 175 lbs per engine</a:t>
            </a:r>
          </a:p>
          <a:p>
            <a:pPr lvl="1" eaLnBrk="0" hangingPunct="0">
              <a:buFontTx/>
              <a:buChar char="•"/>
            </a:pPr>
            <a:endParaRPr lang="en-US" altLang="en-US" sz="6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cooling air = less NOx</a:t>
            </a:r>
          </a:p>
        </p:txBody>
      </p:sp>
      <p:grpSp>
        <p:nvGrpSpPr>
          <p:cNvPr id="120846" name="Group 14"/>
          <p:cNvGrpSpPr>
            <a:grpSpLocks/>
          </p:cNvGrpSpPr>
          <p:nvPr/>
        </p:nvGrpSpPr>
        <p:grpSpPr bwMode="auto">
          <a:xfrm>
            <a:off x="6816969" y="1418492"/>
            <a:ext cx="1676400" cy="2006112"/>
            <a:chOff x="4652" y="788"/>
            <a:chExt cx="1144" cy="1369"/>
          </a:xfrm>
        </p:grpSpPr>
        <p:pic>
          <p:nvPicPr>
            <p:cNvPr id="120842" name="Picture 10" descr="220px-Bodyarm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788"/>
              <a:ext cx="1144" cy="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45" name="Text Box 13"/>
            <p:cNvSpPr txBox="1">
              <a:spLocks noChangeArrowheads="1"/>
            </p:cNvSpPr>
            <p:nvPr/>
          </p:nvSpPr>
          <p:spPr bwMode="auto">
            <a:xfrm>
              <a:off x="4739" y="1823"/>
              <a:ext cx="100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Tough and shock </a:t>
              </a:r>
            </a:p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resistant!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Ceramics (2): some examples …</a:t>
            </a:r>
          </a:p>
        </p:txBody>
      </p:sp>
      <p:grpSp>
        <p:nvGrpSpPr>
          <p:cNvPr id="91151" name="Group 15"/>
          <p:cNvGrpSpPr>
            <a:grpSpLocks/>
          </p:cNvGrpSpPr>
          <p:nvPr/>
        </p:nvGrpSpPr>
        <p:grpSpPr bwMode="auto">
          <a:xfrm>
            <a:off x="583223" y="1418493"/>
            <a:ext cx="1249974" cy="2592266"/>
            <a:chOff x="398" y="756"/>
            <a:chExt cx="853" cy="1769"/>
          </a:xfrm>
        </p:grpSpPr>
        <p:pic>
          <p:nvPicPr>
            <p:cNvPr id="911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0000">
              <a:off x="398" y="756"/>
              <a:ext cx="853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398" y="1822"/>
              <a:ext cx="851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 ceramic combustion chamber. 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GE</a:t>
              </a:r>
            </a:p>
          </p:txBody>
        </p:sp>
      </p:grpSp>
      <p:grpSp>
        <p:nvGrpSpPr>
          <p:cNvPr id="91155" name="Group 19"/>
          <p:cNvGrpSpPr>
            <a:grpSpLocks/>
          </p:cNvGrpSpPr>
          <p:nvPr/>
        </p:nvGrpSpPr>
        <p:grpSpPr bwMode="auto">
          <a:xfrm>
            <a:off x="5701812" y="2776905"/>
            <a:ext cx="1351085" cy="3012832"/>
            <a:chOff x="3955" y="756"/>
            <a:chExt cx="922" cy="2056"/>
          </a:xfrm>
        </p:grpSpPr>
        <p:pic>
          <p:nvPicPr>
            <p:cNvPr id="91140" name="Picture 4" descr="RDSCN24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756"/>
              <a:ext cx="922" cy="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3958" y="1974"/>
              <a:ext cx="851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Snecma prototype A340 ceramic exhaust nozzle.   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ASM</a:t>
              </a:r>
            </a:p>
          </p:txBody>
        </p:sp>
      </p:grpSp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7209693" y="3282462"/>
            <a:ext cx="1351085" cy="2768112"/>
            <a:chOff x="4920" y="756"/>
            <a:chExt cx="922" cy="1889"/>
          </a:xfrm>
        </p:grpSpPr>
        <p:pic>
          <p:nvPicPr>
            <p:cNvPr id="91141" name="Picture 5" descr="RDSCN40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756"/>
              <a:ext cx="922" cy="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4991" y="1942"/>
              <a:ext cx="851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Snecma prototype ceramic exhaust plug.   </a:t>
              </a:r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ASM</a:t>
              </a:r>
            </a:p>
          </p:txBody>
        </p:sp>
      </p:grp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3185746" y="2373924"/>
            <a:ext cx="2473569" cy="1910862"/>
            <a:chOff x="2227" y="756"/>
            <a:chExt cx="1688" cy="1304"/>
          </a:xfrm>
        </p:grpSpPr>
        <p:pic>
          <p:nvPicPr>
            <p:cNvPr id="9114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756"/>
              <a:ext cx="1688" cy="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390" y="1726"/>
              <a:ext cx="126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LEAP ceramic HPT shrouds.   </a:t>
              </a:r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CFM</a:t>
              </a:r>
            </a:p>
          </p:txBody>
        </p:sp>
      </p:grp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1884485" y="2083777"/>
            <a:ext cx="1247043" cy="2650881"/>
            <a:chOff x="1334" y="756"/>
            <a:chExt cx="851" cy="1809"/>
          </a:xfrm>
        </p:grpSpPr>
        <p:pic>
          <p:nvPicPr>
            <p:cNvPr id="91139" name="Picture 3" descr="R CMC HPT Nozzl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756"/>
              <a:ext cx="820" cy="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1334" y="1998"/>
              <a:ext cx="851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 ceramic HPT nozzle.   </a:t>
              </a:r>
            </a:p>
            <a:p>
              <a:pPr algn="ctr"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27185" y="2725615"/>
            <a:ext cx="7772400" cy="6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323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MRO issues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Composite fan blade maintenance,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17777" y="1968012"/>
            <a:ext cx="992066" cy="3087565"/>
            <a:chOff x="3955" y="1265"/>
            <a:chExt cx="677" cy="2203"/>
          </a:xfrm>
        </p:grpSpPr>
        <p:pic>
          <p:nvPicPr>
            <p:cNvPr id="33690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45" y="1675"/>
              <a:ext cx="1497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903" name="Rectangle 5"/>
            <p:cNvSpPr>
              <a:spLocks noChangeArrowheads="1"/>
            </p:cNvSpPr>
            <p:nvPr/>
          </p:nvSpPr>
          <p:spPr bwMode="auto">
            <a:xfrm>
              <a:off x="3978" y="2766"/>
              <a:ext cx="648" cy="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GE90-115B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128 ins fan diameter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22 blades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1,019 lbs fan weight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53916" y="1399443"/>
            <a:ext cx="835269" cy="2234711"/>
            <a:chOff x="1620" y="2351"/>
            <a:chExt cx="570" cy="1525"/>
          </a:xfrm>
        </p:grpSpPr>
        <p:sp>
          <p:nvSpPr>
            <p:cNvPr id="336905" name="Rectangle 6"/>
            <p:cNvSpPr>
              <a:spLocks noChangeArrowheads="1"/>
            </p:cNvSpPr>
            <p:nvPr/>
          </p:nvSpPr>
          <p:spPr bwMode="auto">
            <a:xfrm>
              <a:off x="1620" y="3174"/>
              <a:ext cx="570" cy="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CFM56-7B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61 ins fan diameter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24 blades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260 lbs fan weight</a:t>
              </a:r>
            </a:p>
          </p:txBody>
        </p:sp>
        <p:pic>
          <p:nvPicPr>
            <p:cNvPr id="33690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93" y="2489"/>
              <a:ext cx="82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661746" y="3631223"/>
            <a:ext cx="949569" cy="2719754"/>
            <a:chOff x="1854" y="2026"/>
            <a:chExt cx="648" cy="1856"/>
          </a:xfrm>
        </p:grpSpPr>
        <p:pic>
          <p:nvPicPr>
            <p:cNvPr id="336908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" y="2026"/>
              <a:ext cx="622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909" name="Rectangle 7"/>
            <p:cNvSpPr>
              <a:spLocks noChangeArrowheads="1"/>
            </p:cNvSpPr>
            <p:nvPr/>
          </p:nvSpPr>
          <p:spPr bwMode="auto">
            <a:xfrm>
              <a:off x="1854" y="3180"/>
              <a:ext cx="648" cy="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LEAP-X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71 ins fan diameter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18 blades</a:t>
              </a:r>
            </a:p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168 lbs fan weight</a:t>
              </a:r>
            </a:p>
          </p:txBody>
        </p:sp>
      </p:grpSp>
      <p:sp>
        <p:nvSpPr>
          <p:cNvPr id="336910" name="Text Box 14"/>
          <p:cNvSpPr txBox="1">
            <a:spLocks noChangeArrowheads="1"/>
          </p:cNvSpPr>
          <p:nvPr/>
        </p:nvSpPr>
        <p:spPr bwMode="auto">
          <a:xfrm>
            <a:off x="1849316" y="2066193"/>
            <a:ext cx="4064977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metal blades are resistant to damage and easily repairable</a:t>
            </a:r>
          </a:p>
        </p:txBody>
      </p:sp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3197469" y="2910254"/>
            <a:ext cx="4010758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diameter, slow turning composite fan blades avoid damage and rarely need repairing</a:t>
            </a: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3103685" y="4469423"/>
            <a:ext cx="3371850" cy="100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speed 3D weave composite blades may not be so resistant to damage, will be difficult to repair (if at all) but may be replaced singly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0" grpId="0"/>
      <p:bldP spid="336911" grpId="0"/>
      <p:bldP spid="3369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Top Case (Repair of the Compressor Rotor Assembly) and Blend Borescop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15" y="1453662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Compressor blades repair - blisks,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548054" y="4431324"/>
            <a:ext cx="800219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583224" y="1418493"/>
            <a:ext cx="1173847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372208" y="3050931"/>
            <a:ext cx="5679831" cy="100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Blades accessed by opening up Top Case,</a:t>
            </a: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Blades are free on the disk: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Minor defects rectified by in-situ grinding,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defects rectified by individual blade replacement,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54270" y="5008685"/>
            <a:ext cx="5086350" cy="100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Blades accessed by module breakdown,</a:t>
            </a:r>
          </a:p>
          <a:p>
            <a:pPr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Blades are integral part of the blisk: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Minor defects rectified by repair on removed blisk,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defects rectified by blisk replacement,</a:t>
            </a:r>
          </a:p>
        </p:txBody>
      </p:sp>
      <p:grpSp>
        <p:nvGrpSpPr>
          <p:cNvPr id="315400" name="Group 8"/>
          <p:cNvGrpSpPr>
            <a:grpSpLocks/>
          </p:cNvGrpSpPr>
          <p:nvPr/>
        </p:nvGrpSpPr>
        <p:grpSpPr bwMode="auto">
          <a:xfrm>
            <a:off x="6173666" y="3751385"/>
            <a:ext cx="2331426" cy="2276419"/>
            <a:chOff x="4357" y="788"/>
            <a:chExt cx="1461" cy="1991"/>
          </a:xfrm>
        </p:grpSpPr>
        <p:pic>
          <p:nvPicPr>
            <p:cNvPr id="315401" name="Picture 9" descr="R DSCN43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" y="788"/>
              <a:ext cx="1461" cy="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402" name="Text Box 10"/>
            <p:cNvSpPr txBox="1">
              <a:spLocks noChangeArrowheads="1"/>
            </p:cNvSpPr>
            <p:nvPr/>
          </p:nvSpPr>
          <p:spPr bwMode="auto">
            <a:xfrm>
              <a:off x="4910" y="2599"/>
              <a:ext cx="82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738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ASM photo of MTU display</a:t>
              </a:r>
            </a:p>
          </p:txBody>
        </p:sp>
      </p:grpSp>
      <p:pic>
        <p:nvPicPr>
          <p:cNvPr id="315404" name="Picture 12" descr="... -AVIATION-TITANIUM-AIRCRAFT-JET-ENGINE-COMPRESSOR-FAN-DISK-HUB-RB2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66" y="1490297"/>
            <a:ext cx="1965080" cy="14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1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  <p:bldP spid="315397" grpId="0"/>
      <p:bldP spid="315398" grpId="0" build="p"/>
      <p:bldP spid="3153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24608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Self-healing composites,</a:t>
            </a:r>
          </a:p>
        </p:txBody>
      </p:sp>
      <p:pic>
        <p:nvPicPr>
          <p:cNvPr id="337926" name="Picture 6" descr="An image of a self-healing ceramic nanocomposit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74" y="4431323"/>
            <a:ext cx="3291254" cy="153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512885" y="4803531"/>
            <a:ext cx="4415204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Ceramics can ‘self-heal’ when the penetration of oxygen into a crack provokes oxidisation of a glassy ‘fuse’ which stops crack progression,</a:t>
            </a:r>
          </a:p>
        </p:txBody>
      </p:sp>
      <p:pic>
        <p:nvPicPr>
          <p:cNvPr id="337933" name="Picture 13" descr="poly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" y="1444869"/>
            <a:ext cx="4536831" cy="22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34" name="Text Box 14"/>
          <p:cNvSpPr txBox="1">
            <a:spLocks noChangeArrowheads="1"/>
          </p:cNvSpPr>
          <p:nvPr/>
        </p:nvSpPr>
        <p:spPr bwMode="auto">
          <a:xfrm>
            <a:off x="5319346" y="2171701"/>
            <a:ext cx="3154974" cy="100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fibre composites can recover 75% of their original strength using self-healing repair techniques,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/>
      <p:bldP spid="3379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79585" y="2584939"/>
            <a:ext cx="7772400" cy="120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323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future of composites in aircraft engine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Future composite applications,</a:t>
            </a:r>
          </a:p>
        </p:txBody>
      </p:sp>
      <p:pic>
        <p:nvPicPr>
          <p:cNvPr id="321539" name="Picture 3" descr="Increase in Airbus composite components as percentage of total aircraft weight / 1970 -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6" y="1148862"/>
            <a:ext cx="4727331" cy="36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0" name="AutoShape 4"/>
          <p:cNvSpPr>
            <a:spLocks noChangeArrowheads="1"/>
          </p:cNvSpPr>
          <p:nvPr/>
        </p:nvSpPr>
        <p:spPr bwMode="auto">
          <a:xfrm rot="1476134">
            <a:off x="4969120" y="2391508"/>
            <a:ext cx="1947496" cy="44840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GB" sz="147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6028592" y="3193074"/>
            <a:ext cx="2795954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CFRP use  expected to FALL in future generations of civil aircraft</a:t>
            </a: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474784" y="5627077"/>
            <a:ext cx="8083062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aircraft use high percentages of composites – but will this situation last?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animBg="1"/>
      <p:bldP spid="3215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477716" y="1270489"/>
            <a:ext cx="8003931" cy="378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Cost: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fiber and resins are products derived from oil – and we expect the price of oil to </a:t>
            </a:r>
          </a:p>
          <a:p>
            <a:pPr lvl="1"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rise,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Increasing costs of production,</a:t>
            </a:r>
          </a:p>
          <a:p>
            <a:pPr eaLnBrk="0" hangingPunct="0">
              <a:buFontTx/>
              <a:buChar char="•"/>
            </a:pPr>
            <a:endParaRPr lang="en-US" altLang="en-US" sz="166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Revenge of the metals: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53% of A350 is CFRP then 47% is still metal!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Metals have reacted to CFRP popularity by getting cheaper – esp Titanium,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alloys (Al/Li, Al/Mg) are lighter than CFRP – and cheaper,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Metals are cheaper to manufacture into complex shapes,</a:t>
            </a:r>
          </a:p>
          <a:p>
            <a:pPr lvl="2" eaLnBrk="0" hangingPunct="0"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Additive Manufacturing,</a:t>
            </a:r>
          </a:p>
          <a:p>
            <a:pPr eaLnBrk="0" hangingPunct="0">
              <a:buFontTx/>
              <a:buChar char="•"/>
            </a:pPr>
            <a:endParaRPr lang="en-US" altLang="en-US" sz="129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Aircraft manufacturers commercial strategy is changing: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books are full,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way to make more money is to improve margins,</a:t>
            </a:r>
          </a:p>
          <a:p>
            <a:pPr lvl="1" eaLnBrk="0" hangingPunct="0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Manufacturers paying less for weight advantage,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74784" y="5627077"/>
            <a:ext cx="8083062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composites used in aircraft structures will fall as oil prices rise and alternatives emerge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12885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Reasons for composites likely fall from favour,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bldLvl="2"/>
      <p:bldP spid="3235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OYAL AERO N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081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95276" y="2889990"/>
            <a:ext cx="8334375" cy="2225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0099"/>
                </a:solidFill>
              </a:rPr>
              <a:t>Now more 66 branches in 20 countries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0099"/>
                </a:solidFill>
              </a:rPr>
              <a:t>Prime aim remains to share knowledge – 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0099"/>
                </a:solidFill>
              </a:rPr>
              <a:t>Toulouse Branch formed in 1991 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0099"/>
                </a:solidFill>
              </a:rPr>
              <a:t>Gordon Corps, Airbus Chief Test Pilot, as first Chairman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000099"/>
                </a:solidFill>
              </a:rPr>
              <a:t>(application forms online)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" y="959350"/>
            <a:ext cx="82296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95338"/>
            <a:r>
              <a:rPr lang="en-GB" sz="3000" b="1" dirty="0">
                <a:solidFill>
                  <a:srgbClr val="000099"/>
                </a:solidFill>
              </a:rPr>
              <a:t>Royal Aeronautical Society</a:t>
            </a:r>
            <a:br>
              <a:rPr lang="en-GB" sz="3000" b="1" dirty="0">
                <a:solidFill>
                  <a:srgbClr val="000099"/>
                </a:solidFill>
              </a:rPr>
            </a:br>
            <a:r>
              <a:rPr lang="en-GB" sz="3000" b="1" dirty="0">
                <a:solidFill>
                  <a:srgbClr val="000099"/>
                </a:solidFill>
              </a:rPr>
              <a:t>  </a:t>
            </a:r>
            <a:r>
              <a:rPr lang="en-GB" sz="3000" b="1" i="1" dirty="0">
                <a:solidFill>
                  <a:srgbClr val="000099"/>
                </a:solidFill>
              </a:rPr>
              <a:t>From  1866</a:t>
            </a:r>
            <a:endParaRPr lang="en-US" sz="30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5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83223" y="524608"/>
            <a:ext cx="8411308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Composite manufacture: a costly and complex process?</a:t>
            </a:r>
          </a:p>
        </p:txBody>
      </p:sp>
      <p:pic>
        <p:nvPicPr>
          <p:cNvPr id="322563" name="Picture 3" descr="Lay-up composite manufacture can also be an automated process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62" y="1197220"/>
            <a:ext cx="1817077" cy="175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4" name="Picture 4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92" y="3401158"/>
            <a:ext cx="2426677" cy="17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5" name="Picture 5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" y="1201615"/>
            <a:ext cx="2262554" cy="16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6" name="Picture 6" descr="th?id=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6" y="3317631"/>
            <a:ext cx="2637692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2904393" y="1327639"/>
            <a:ext cx="2517531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complex CFRP structures are laid-up by hand</a:t>
            </a:r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4193931" y="2265485"/>
            <a:ext cx="2630366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‘Clean Room’ facilities often required to meet aerospace quality requirements</a:t>
            </a: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3267808" y="3379178"/>
            <a:ext cx="2410558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only suitable for large, regular shapes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4029808" y="4410808"/>
            <a:ext cx="2014904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Autoclave curing is expensive, time-consuming, and risky</a:t>
            </a: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360485" y="5624146"/>
            <a:ext cx="8185638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manufacture of composite parts for the aerospace industry is labour intensive, expensive, and time-consuming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7" grpId="0"/>
      <p:bldP spid="322568" grpId="0"/>
      <p:bldP spid="322569" grpId="0"/>
      <p:bldP spid="322570" grpId="0"/>
      <p:bldP spid="3225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83224" y="524608"/>
            <a:ext cx="8560777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Challenges facing the increased use of CFRP in engines,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921728" y="3217984"/>
            <a:ext cx="177311" cy="246185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1101970" y="2895600"/>
            <a:ext cx="180243" cy="56270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83224" y="1723293"/>
            <a:ext cx="331177" cy="2000250"/>
            <a:chOff x="164" y="1733"/>
            <a:chExt cx="293" cy="2064"/>
          </a:xfrm>
        </p:grpSpPr>
        <p:sp>
          <p:nvSpPr>
            <p:cNvPr id="228387" name="Line 13"/>
            <p:cNvSpPr>
              <a:spLocks noChangeShapeType="1"/>
            </p:cNvSpPr>
            <p:nvPr/>
          </p:nvSpPr>
          <p:spPr bwMode="auto">
            <a:xfrm flipV="1">
              <a:off x="457" y="1766"/>
              <a:ext cx="0" cy="20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388" name="Rectangle 14"/>
            <p:cNvSpPr>
              <a:spLocks noChangeArrowheads="1"/>
            </p:cNvSpPr>
            <p:nvPr/>
          </p:nvSpPr>
          <p:spPr bwMode="auto">
            <a:xfrm>
              <a:off x="172" y="3170"/>
              <a:ext cx="252" cy="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100°c</a:t>
              </a:r>
            </a:p>
          </p:txBody>
        </p:sp>
        <p:sp>
          <p:nvSpPr>
            <p:cNvPr id="228389" name="Rectangle 15"/>
            <p:cNvSpPr>
              <a:spLocks noChangeArrowheads="1"/>
            </p:cNvSpPr>
            <p:nvPr/>
          </p:nvSpPr>
          <p:spPr bwMode="auto">
            <a:xfrm>
              <a:off x="172" y="2674"/>
              <a:ext cx="252" cy="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200°c</a:t>
              </a:r>
            </a:p>
          </p:txBody>
        </p:sp>
        <p:sp>
          <p:nvSpPr>
            <p:cNvPr id="228390" name="Rectangle 16"/>
            <p:cNvSpPr>
              <a:spLocks noChangeArrowheads="1"/>
            </p:cNvSpPr>
            <p:nvPr/>
          </p:nvSpPr>
          <p:spPr bwMode="auto">
            <a:xfrm>
              <a:off x="164" y="2171"/>
              <a:ext cx="251" cy="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300°c</a:t>
              </a:r>
            </a:p>
          </p:txBody>
        </p:sp>
        <p:sp>
          <p:nvSpPr>
            <p:cNvPr id="228391" name="Rectangle 17"/>
            <p:cNvSpPr>
              <a:spLocks noChangeArrowheads="1"/>
            </p:cNvSpPr>
            <p:nvPr/>
          </p:nvSpPr>
          <p:spPr bwMode="auto">
            <a:xfrm>
              <a:off x="172" y="1733"/>
              <a:ext cx="252" cy="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400°c</a:t>
              </a:r>
            </a:p>
          </p:txBody>
        </p:sp>
      </p:grp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2883878" y="3459773"/>
            <a:ext cx="389792" cy="209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738">
                <a:solidFill>
                  <a:srgbClr val="000000"/>
                </a:solidFill>
              </a:rPr>
              <a:t>Avimid</a:t>
            </a:r>
          </a:p>
          <a:p>
            <a:pPr algn="ctr"/>
            <a:r>
              <a:rPr lang="fr-FR" altLang="en-US" sz="738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1422889" y="2955681"/>
            <a:ext cx="175846" cy="50409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1601666" y="2633297"/>
            <a:ext cx="180242" cy="82501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1928446" y="2502877"/>
            <a:ext cx="169985" cy="956897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2099896" y="2305051"/>
            <a:ext cx="181708" cy="115325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2409092" y="2505808"/>
            <a:ext cx="177312" cy="955431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2592266" y="2136531"/>
            <a:ext cx="180242" cy="1321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2888274" y="2129205"/>
            <a:ext cx="178777" cy="1332034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3075843" y="1849316"/>
            <a:ext cx="180242" cy="160899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 rot="-1893096">
            <a:off x="953966" y="1969477"/>
            <a:ext cx="2261088" cy="322385"/>
          </a:xfrm>
          <a:prstGeom prst="rightArrow">
            <a:avLst>
              <a:gd name="adj1" fmla="val 50000"/>
              <a:gd name="adj2" fmla="val 17534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1292">
                <a:solidFill>
                  <a:srgbClr val="000000"/>
                </a:solidFill>
              </a:rPr>
              <a:t>COST!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025769" y="1799493"/>
            <a:ext cx="757604" cy="114300"/>
            <a:chOff x="2464" y="3641"/>
            <a:chExt cx="416" cy="108"/>
          </a:xfrm>
        </p:grpSpPr>
        <p:sp>
          <p:nvSpPr>
            <p:cNvPr id="228403" name="Rectangle 33"/>
            <p:cNvSpPr>
              <a:spLocks noChangeArrowheads="1"/>
            </p:cNvSpPr>
            <p:nvPr/>
          </p:nvSpPr>
          <p:spPr bwMode="auto">
            <a:xfrm>
              <a:off x="2464" y="3643"/>
              <a:ext cx="114" cy="1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662">
                <a:solidFill>
                  <a:srgbClr val="000000"/>
                </a:solidFill>
              </a:endParaRPr>
            </a:p>
          </p:txBody>
        </p:sp>
        <p:sp>
          <p:nvSpPr>
            <p:cNvPr id="228404" name="Rectangle 34"/>
            <p:cNvSpPr>
              <a:spLocks noChangeArrowheads="1"/>
            </p:cNvSpPr>
            <p:nvPr/>
          </p:nvSpPr>
          <p:spPr bwMode="auto">
            <a:xfrm>
              <a:off x="2580" y="3641"/>
              <a:ext cx="30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 b="1">
                  <a:solidFill>
                    <a:srgbClr val="000000"/>
                  </a:solidFill>
                </a:rPr>
                <a:t>6,000 hrs</a:t>
              </a:r>
            </a:p>
          </p:txBody>
        </p:sp>
      </p:grpSp>
      <p:sp>
        <p:nvSpPr>
          <p:cNvPr id="228406" name="Rectangle 36"/>
          <p:cNvSpPr>
            <a:spLocks noChangeArrowheads="1"/>
          </p:cNvSpPr>
          <p:nvPr/>
        </p:nvSpPr>
        <p:spPr bwMode="auto">
          <a:xfrm>
            <a:off x="1028700" y="1921120"/>
            <a:ext cx="206620" cy="12309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62">
              <a:solidFill>
                <a:srgbClr val="000000"/>
              </a:solidFill>
            </a:endParaRPr>
          </a:p>
        </p:txBody>
      </p:sp>
      <p:sp>
        <p:nvSpPr>
          <p:cNvPr id="228407" name="Rectangle 37"/>
          <p:cNvSpPr>
            <a:spLocks noChangeArrowheads="1"/>
          </p:cNvSpPr>
          <p:nvPr/>
        </p:nvSpPr>
        <p:spPr bwMode="auto">
          <a:xfrm>
            <a:off x="1222131" y="1929912"/>
            <a:ext cx="558312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738" b="1">
                <a:solidFill>
                  <a:srgbClr val="000000"/>
                </a:solidFill>
              </a:rPr>
              <a:t>30,000 hrs</a:t>
            </a: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14400" y="3464169"/>
            <a:ext cx="2379785" cy="422031"/>
            <a:chOff x="457" y="3529"/>
            <a:chExt cx="2101" cy="436"/>
          </a:xfrm>
        </p:grpSpPr>
        <p:sp>
          <p:nvSpPr>
            <p:cNvPr id="228409" name="Rectangle 12"/>
            <p:cNvSpPr>
              <a:spLocks noChangeArrowheads="1"/>
            </p:cNvSpPr>
            <p:nvPr/>
          </p:nvSpPr>
          <p:spPr bwMode="auto">
            <a:xfrm>
              <a:off x="457" y="3529"/>
              <a:ext cx="344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Epoxy</a:t>
              </a:r>
            </a:p>
          </p:txBody>
        </p:sp>
        <p:sp>
          <p:nvSpPr>
            <p:cNvPr id="228410" name="Line 18"/>
            <p:cNvSpPr>
              <a:spLocks noChangeShapeType="1"/>
            </p:cNvSpPr>
            <p:nvPr/>
          </p:nvSpPr>
          <p:spPr bwMode="auto">
            <a:xfrm>
              <a:off x="457" y="3745"/>
              <a:ext cx="21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411" name="Rectangle 19"/>
            <p:cNvSpPr>
              <a:spLocks noChangeArrowheads="1"/>
            </p:cNvSpPr>
            <p:nvPr/>
          </p:nvSpPr>
          <p:spPr bwMode="auto">
            <a:xfrm>
              <a:off x="890" y="3529"/>
              <a:ext cx="344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BMI</a:t>
              </a:r>
            </a:p>
          </p:txBody>
        </p:sp>
        <p:sp>
          <p:nvSpPr>
            <p:cNvPr id="228412" name="Rectangle 20"/>
            <p:cNvSpPr>
              <a:spLocks noChangeArrowheads="1"/>
            </p:cNvSpPr>
            <p:nvPr/>
          </p:nvSpPr>
          <p:spPr bwMode="auto">
            <a:xfrm>
              <a:off x="1334" y="3529"/>
              <a:ext cx="344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Avimid</a:t>
              </a:r>
            </a:p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228413" name="Rectangle 21"/>
            <p:cNvSpPr>
              <a:spLocks noChangeArrowheads="1"/>
            </p:cNvSpPr>
            <p:nvPr/>
          </p:nvSpPr>
          <p:spPr bwMode="auto">
            <a:xfrm>
              <a:off x="1770" y="3529"/>
              <a:ext cx="344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PMR</a:t>
              </a:r>
            </a:p>
            <a:p>
              <a:pPr algn="ctr"/>
              <a:r>
                <a:rPr lang="fr-FR" altLang="en-US" sz="738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228414" name="Rectangle 39"/>
            <p:cNvSpPr>
              <a:spLocks noChangeArrowheads="1"/>
            </p:cNvSpPr>
            <p:nvPr/>
          </p:nvSpPr>
          <p:spPr bwMode="auto">
            <a:xfrm>
              <a:off x="1136" y="3749"/>
              <a:ext cx="55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738" b="1" i="1">
                  <a:solidFill>
                    <a:srgbClr val="000000"/>
                  </a:solidFill>
                </a:rPr>
                <a:t>Source: Cytec</a:t>
              </a:r>
            </a:p>
          </p:txBody>
        </p:sp>
      </p:grpSp>
      <p:pic>
        <p:nvPicPr>
          <p:cNvPr id="62473" name="Picture 9" descr="11_Quickstep-212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9" y="4056185"/>
            <a:ext cx="213213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415205" y="1453662"/>
            <a:ext cx="1079988" cy="1658815"/>
            <a:chOff x="4295" y="1110"/>
            <a:chExt cx="913" cy="1706"/>
          </a:xfrm>
        </p:grpSpPr>
        <p:pic>
          <p:nvPicPr>
            <p:cNvPr id="228417" name="Picture 18" descr="RTM Vanes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" y="1110"/>
              <a:ext cx="912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418" name="Rectangle 19"/>
            <p:cNvSpPr>
              <a:spLocks noChangeArrowheads="1"/>
            </p:cNvSpPr>
            <p:nvPr/>
          </p:nvSpPr>
          <p:spPr bwMode="auto">
            <a:xfrm>
              <a:off x="4296" y="2240"/>
              <a:ext cx="91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Prototype HP </a:t>
              </a:r>
            </a:p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compressor  stators</a:t>
              </a:r>
            </a:p>
            <a:p>
              <a:pPr algn="ctr"/>
              <a:r>
                <a:rPr lang="fr-FR" altLang="en-US" sz="923" i="1">
                  <a:solidFill>
                    <a:srgbClr val="000000"/>
                  </a:solidFill>
                </a:rPr>
                <a:t>Source: Snecma</a:t>
              </a:r>
            </a:p>
          </p:txBody>
        </p:sp>
      </p:grpSp>
      <p:grpSp>
        <p:nvGrpSpPr>
          <p:cNvPr id="228426" name="Group 74"/>
          <p:cNvGrpSpPr>
            <a:grpSpLocks/>
          </p:cNvGrpSpPr>
          <p:nvPr/>
        </p:nvGrpSpPr>
        <p:grpSpPr bwMode="auto">
          <a:xfrm>
            <a:off x="6690947" y="1822939"/>
            <a:ext cx="1784838" cy="2368062"/>
            <a:chOff x="4478" y="800"/>
            <a:chExt cx="1218" cy="1616"/>
          </a:xfrm>
        </p:grpSpPr>
        <p:pic>
          <p:nvPicPr>
            <p:cNvPr id="228421" name="Picture 69" descr="RDSCN05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" y="800"/>
              <a:ext cx="922" cy="1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422" name="Text Box 70"/>
            <p:cNvSpPr txBox="1">
              <a:spLocks noChangeArrowheads="1"/>
            </p:cNvSpPr>
            <p:nvPr/>
          </p:nvSpPr>
          <p:spPr bwMode="auto">
            <a:xfrm>
              <a:off x="4478" y="2082"/>
              <a:ext cx="1218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29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prototype composite fan frame</a:t>
              </a:r>
            </a:p>
          </p:txBody>
        </p:sp>
        <p:sp>
          <p:nvSpPr>
            <p:cNvPr id="228423" name="Text Box 71"/>
            <p:cNvSpPr txBox="1">
              <a:spLocks noChangeArrowheads="1"/>
            </p:cNvSpPr>
            <p:nvPr/>
          </p:nvSpPr>
          <p:spPr bwMode="auto">
            <a:xfrm>
              <a:off x="5038" y="1877"/>
              <a:ext cx="55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923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Photo: ASM</a:t>
              </a:r>
            </a:p>
          </p:txBody>
        </p:sp>
      </p:grpSp>
      <p:sp>
        <p:nvSpPr>
          <p:cNvPr id="228424" name="Text Box 72"/>
          <p:cNvSpPr txBox="1">
            <a:spLocks noChangeArrowheads="1"/>
          </p:cNvSpPr>
          <p:nvPr/>
        </p:nvSpPr>
        <p:spPr bwMode="auto">
          <a:xfrm>
            <a:off x="632578" y="1418492"/>
            <a:ext cx="758541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738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pPr algn="ctr" eaLnBrk="0" hangingPunct="0"/>
            <a:r>
              <a:rPr lang="en-US" altLang="en-US" sz="738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228425" name="Text Box 73"/>
          <p:cNvSpPr txBox="1">
            <a:spLocks noChangeArrowheads="1"/>
          </p:cNvSpPr>
          <p:nvPr/>
        </p:nvSpPr>
        <p:spPr bwMode="auto">
          <a:xfrm>
            <a:off x="3572608" y="3179885"/>
            <a:ext cx="3086101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operating temperatures,</a:t>
            </a:r>
          </a:p>
        </p:txBody>
      </p:sp>
      <p:sp>
        <p:nvSpPr>
          <p:cNvPr id="228427" name="Text Box 75"/>
          <p:cNvSpPr txBox="1">
            <a:spLocks noChangeArrowheads="1"/>
          </p:cNvSpPr>
          <p:nvPr/>
        </p:nvSpPr>
        <p:spPr bwMode="auto">
          <a:xfrm>
            <a:off x="6112120" y="4234962"/>
            <a:ext cx="2892138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complex structures,</a:t>
            </a:r>
          </a:p>
        </p:txBody>
      </p:sp>
      <p:sp>
        <p:nvSpPr>
          <p:cNvPr id="228428" name="Text Box 76"/>
          <p:cNvSpPr txBox="1">
            <a:spLocks noChangeArrowheads="1"/>
          </p:cNvSpPr>
          <p:nvPr/>
        </p:nvSpPr>
        <p:spPr bwMode="auto">
          <a:xfrm>
            <a:off x="2880947" y="4352193"/>
            <a:ext cx="2941027" cy="7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volume, cost effective production with acceptable quality and repeatability.</a:t>
            </a:r>
          </a:p>
        </p:txBody>
      </p:sp>
      <p:sp>
        <p:nvSpPr>
          <p:cNvPr id="228429" name="Text Box 77"/>
          <p:cNvSpPr txBox="1">
            <a:spLocks noChangeArrowheads="1"/>
          </p:cNvSpPr>
          <p:nvPr/>
        </p:nvSpPr>
        <p:spPr bwMode="auto">
          <a:xfrm>
            <a:off x="571501" y="5659315"/>
            <a:ext cx="7998069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composites remain a high-cost option for improving engine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22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8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8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1" grpId="0" animBg="1"/>
      <p:bldP spid="61462" grpId="0" animBg="1"/>
      <p:bldP spid="61463" grpId="0" animBg="1"/>
      <p:bldP spid="61464" grpId="0" animBg="1"/>
      <p:bldP spid="61465" grpId="0" animBg="1"/>
      <p:bldP spid="61466" grpId="0" animBg="1"/>
      <p:bldP spid="61467" grpId="0" animBg="1"/>
      <p:bldP spid="61468" grpId="0" animBg="1"/>
      <p:bldP spid="61469" grpId="0" animBg="1"/>
      <p:bldP spid="61470" grpId="0" animBg="1"/>
      <p:bldP spid="61471" grpId="0" animBg="1"/>
      <p:bldP spid="228406" grpId="0" animBg="1"/>
      <p:bldP spid="228407" grpId="0" animBg="1"/>
      <p:bldP spid="228424" grpId="0"/>
      <p:bldP spid="228425" grpId="0"/>
      <p:bldP spid="228427" grpId="0"/>
      <p:bldP spid="228428" grpId="0"/>
      <p:bldP spid="2284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454269" y="1913792"/>
            <a:ext cx="7955574" cy="31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composites used in aircraft engines was1.49 million lbs in 2007,</a:t>
            </a:r>
          </a:p>
          <a:p>
            <a:pPr eaLnBrk="0" hangingPunct="0">
              <a:buFontTx/>
              <a:buChar char="•"/>
            </a:pPr>
            <a:endParaRPr lang="en-US" altLang="en-US" sz="18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represented a market value at the time of $400-450m,</a:t>
            </a:r>
          </a:p>
          <a:p>
            <a:pPr eaLnBrk="0" hangingPunct="0">
              <a:buFontTx/>
              <a:buChar char="•"/>
            </a:pPr>
            <a:endParaRPr lang="en-US" altLang="en-US" sz="18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Demand for carbon composites to be used in aircraft engines is expected </a:t>
            </a:r>
          </a:p>
          <a:p>
            <a:pPr eaLnBrk="0" hangingPunct="0"/>
            <a:r>
              <a:rPr lang="en-US" altLang="en-US" sz="184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exceed nearly 3 million lbs by 2016,</a:t>
            </a:r>
          </a:p>
          <a:p>
            <a:pPr eaLnBrk="0" hangingPunct="0"/>
            <a:endParaRPr lang="en-US" altLang="en-US" sz="18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84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 of carbon composites consumed by engines during this 10 year </a:t>
            </a:r>
          </a:p>
          <a:p>
            <a:pPr eaLnBrk="0" hangingPunct="0"/>
            <a:r>
              <a:rPr lang="en-US" altLang="en-US" sz="184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period is expected to be around $7-8 bn,</a:t>
            </a:r>
          </a:p>
          <a:p>
            <a:pPr eaLnBrk="0" hangingPunct="0"/>
            <a:endParaRPr lang="en-US" altLang="en-US" sz="184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US" altLang="en-US" sz="147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83224" y="512885"/>
            <a:ext cx="8560777" cy="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But composite demand for engines is expected to remain high …</a:t>
            </a: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5542085" y="4892920"/>
            <a:ext cx="2991716" cy="2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9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‘Aviation Outlook Report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build="p"/>
      <p:bldP spid="3338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68923" y="1626577"/>
            <a:ext cx="8065477" cy="37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</a:rPr>
              <a:t>Design:</a:t>
            </a:r>
          </a:p>
          <a:p>
            <a:pPr lvl="1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Ensuring optimum ply lay-up for high stress components,</a:t>
            </a:r>
          </a:p>
          <a:p>
            <a:pPr lvl="1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Ensuring optimum mold design for complex shapes,</a:t>
            </a:r>
          </a:p>
          <a:p>
            <a:pPr lvl="1">
              <a:buClr>
                <a:srgbClr val="000000"/>
              </a:buClr>
            </a:pPr>
            <a:endParaRPr lang="fr-FR" altLang="en-US" sz="1662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>
              <a:buClr>
                <a:srgbClr val="000000"/>
              </a:buClr>
              <a:buSzTx/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</a:rPr>
              <a:t>Materials:</a:t>
            </a:r>
          </a:p>
          <a:p>
            <a:pPr lvl="1" eaLnBrk="0" hangingPunct="0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New resins and fibers for greater temperatures / greater strength / greater fatigue resistance,</a:t>
            </a:r>
          </a:p>
          <a:p>
            <a:pPr lvl="1" eaLnBrk="0" hangingPunct="0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Develop materials which lend themselves to industrial manufacturing processes,</a:t>
            </a:r>
          </a:p>
          <a:p>
            <a:pPr lvl="1" eaLnBrk="0" hangingPunct="0">
              <a:buClr>
                <a:srgbClr val="000000"/>
              </a:buClr>
            </a:pPr>
            <a:endParaRPr lang="fr-FR" altLang="en-US" sz="1477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>
              <a:buClr>
                <a:srgbClr val="000000"/>
              </a:buClr>
              <a:buSzTx/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</a:rPr>
              <a:t>Manufacturing:</a:t>
            </a:r>
          </a:p>
          <a:p>
            <a:pPr lvl="1" eaLnBrk="0" hangingPunct="0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Ability to transform increasingly sophisticated CAD designs into workable production programmes,</a:t>
            </a:r>
          </a:p>
          <a:p>
            <a:pPr lvl="1" eaLnBrk="0" hangingPunct="0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Develop more cost-effective industrial manufacturing processes,</a:t>
            </a:r>
          </a:p>
          <a:p>
            <a:pPr lvl="1">
              <a:buClr>
                <a:srgbClr val="000000"/>
              </a:buClr>
            </a:pPr>
            <a:endParaRPr lang="fr-FR" altLang="en-US" sz="147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4615" name="Rectangle 2"/>
          <p:cNvSpPr>
            <a:spLocks noChangeArrowheads="1"/>
          </p:cNvSpPr>
          <p:nvPr/>
        </p:nvSpPr>
        <p:spPr bwMode="auto">
          <a:xfrm>
            <a:off x="577362" y="619858"/>
            <a:ext cx="8121162" cy="71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en-US" sz="2585">
                <a:solidFill>
                  <a:srgbClr val="000000"/>
                </a:solidFill>
              </a:rPr>
              <a:t>Challenges facing the increased use of carbon composites,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68923" y="1342293"/>
            <a:ext cx="4583723" cy="170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  <a:latin typeface="Arial" panose="020B0604020202020204" pitchFamily="34" charset="0"/>
              </a:rPr>
              <a:t>Design</a:t>
            </a:r>
          </a:p>
          <a:p>
            <a:pPr lvl="1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Increasingly sophisticated CAD programmes to determine ply layup in 3D aero, highly stressed engine components,</a:t>
            </a:r>
          </a:p>
          <a:p>
            <a:pPr lvl="1">
              <a:buClr>
                <a:srgbClr val="000000"/>
              </a:buClr>
            </a:pPr>
            <a:r>
              <a:rPr lang="fr-FR" altLang="en-US" sz="1477">
                <a:solidFill>
                  <a:srgbClr val="000000"/>
                </a:solidFill>
                <a:latin typeface="Arial" panose="020B0604020202020204" pitchFamily="34" charset="0"/>
              </a:rPr>
              <a:t>Sophisticated flow simulation software to ensure correct moulding of complex parts,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83274" y="3553559"/>
            <a:ext cx="2943957" cy="2398834"/>
            <a:chOff x="3543" y="2166"/>
            <a:chExt cx="2086" cy="1829"/>
          </a:xfrm>
        </p:grpSpPr>
        <p:pic>
          <p:nvPicPr>
            <p:cNvPr id="325638" name="Object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2166"/>
              <a:ext cx="1498" cy="1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5639" name="Picture 18" descr="Mvc-013s-3DPT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175"/>
              <a:ext cx="992" cy="1373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640" name="Rectangle 20"/>
            <p:cNvSpPr>
              <a:spLocks noChangeArrowheads="1"/>
            </p:cNvSpPr>
            <p:nvPr/>
          </p:nvSpPr>
          <p:spPr bwMode="auto">
            <a:xfrm>
              <a:off x="3543" y="3547"/>
              <a:ext cx="208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Simulation of resin flow in a complex RTM mold</a:t>
              </a:r>
              <a:endParaRPr lang="fr-FR" altLang="en-US" sz="1662">
                <a:solidFill>
                  <a:srgbClr val="000000"/>
                </a:solidFill>
              </a:endParaRPr>
            </a:p>
            <a:p>
              <a:pPr algn="ctr"/>
              <a:r>
                <a:rPr lang="fr-FR" altLang="en-US" sz="923" i="1">
                  <a:solidFill>
                    <a:srgbClr val="000000"/>
                  </a:solidFill>
                </a:rPr>
                <a:t>Source: Snecma</a:t>
              </a:r>
            </a:p>
          </p:txBody>
        </p:sp>
      </p:grp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40520" y="4010759"/>
            <a:ext cx="3760177" cy="2077915"/>
            <a:chOff x="2720" y="1702"/>
            <a:chExt cx="2566" cy="1562"/>
          </a:xfrm>
        </p:grpSpPr>
        <p:pic>
          <p:nvPicPr>
            <p:cNvPr id="325642" name="Picture 7" descr="Simulation result, click for animation (umblade.avi, 970 KB)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722"/>
              <a:ext cx="1113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643" name="Rectangle 8"/>
            <p:cNvSpPr>
              <a:spLocks noChangeArrowheads="1"/>
            </p:cNvSpPr>
            <p:nvPr/>
          </p:nvSpPr>
          <p:spPr bwMode="auto">
            <a:xfrm>
              <a:off x="2720" y="2688"/>
              <a:ext cx="256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Prediction of dry spots in an RTM molded aerofoil </a:t>
              </a:r>
            </a:p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using ‘Polyworx’ software.</a:t>
              </a:r>
              <a:endParaRPr lang="fr-FR" altLang="en-US" sz="923">
                <a:solidFill>
                  <a:srgbClr val="000000"/>
                </a:solidFill>
              </a:endParaRPr>
            </a:p>
            <a:p>
              <a:pPr algn="ctr"/>
              <a:r>
                <a:rPr lang="fr-FR" altLang="en-US" sz="923" i="1">
                  <a:solidFill>
                    <a:srgbClr val="000000"/>
                  </a:solidFill>
                </a:rPr>
                <a:t>Source: Polyworx</a:t>
              </a:r>
            </a:p>
          </p:txBody>
        </p:sp>
        <p:pic>
          <p:nvPicPr>
            <p:cNvPr id="325644" name="Picture 9" descr="Rotorblade, light spots are air trap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702"/>
              <a:ext cx="1398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729047" y="1138604"/>
            <a:ext cx="1614854" cy="2438400"/>
            <a:chOff x="736" y="1864"/>
            <a:chExt cx="1102" cy="1664"/>
          </a:xfrm>
        </p:grpSpPr>
        <p:pic>
          <p:nvPicPr>
            <p:cNvPr id="325646" name="Picture 10" descr="VUECOV PLY1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864"/>
              <a:ext cx="1102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647" name="Rectangle 15"/>
            <p:cNvSpPr>
              <a:spLocks noChangeArrowheads="1"/>
            </p:cNvSpPr>
            <p:nvPr/>
          </p:nvSpPr>
          <p:spPr bwMode="auto">
            <a:xfrm>
              <a:off x="736" y="3008"/>
              <a:ext cx="110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Ply orientation simulation </a:t>
              </a:r>
            </a:p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for aerofoil</a:t>
              </a:r>
            </a:p>
            <a:p>
              <a:pPr algn="ctr"/>
              <a:r>
                <a:rPr lang="fr-FR" altLang="en-US" sz="923" i="1">
                  <a:solidFill>
                    <a:srgbClr val="000000"/>
                  </a:solidFill>
                </a:rPr>
                <a:t>Source: Snecma</a:t>
              </a:r>
            </a:p>
          </p:txBody>
        </p:sp>
      </p:grpSp>
      <p:sp>
        <p:nvSpPr>
          <p:cNvPr id="325648" name="Rectangle 2"/>
          <p:cNvSpPr>
            <a:spLocks noChangeArrowheads="1"/>
          </p:cNvSpPr>
          <p:nvPr/>
        </p:nvSpPr>
        <p:spPr bwMode="auto">
          <a:xfrm>
            <a:off x="565639" y="526074"/>
            <a:ext cx="7828085" cy="4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en-US" sz="2585">
                <a:solidFill>
                  <a:srgbClr val="000000"/>
                </a:solidFill>
              </a:rPr>
              <a:t>Design challenges: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422031" y="1453661"/>
            <a:ext cx="7842738" cy="150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</a:rPr>
              <a:t>Develop materials which lend themselves to industrial manufacturing processes: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Chopped fibre filler for complex RTM molding,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‘non-stick’ resins which facilitate tape layup,</a:t>
            </a:r>
          </a:p>
          <a:p>
            <a:pPr lvl="2">
              <a:spcBef>
                <a:spcPct val="20000"/>
              </a:spcBef>
              <a:buFontTx/>
              <a:buChar char="•"/>
            </a:pPr>
            <a:endParaRPr lang="en-US" altLang="en-US" sz="1662">
              <a:solidFill>
                <a:srgbClr val="000000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1477" i="1">
              <a:solidFill>
                <a:srgbClr val="000000"/>
              </a:solidFill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66093" y="3050931"/>
            <a:ext cx="2699238" cy="2526323"/>
            <a:chOff x="512" y="2142"/>
            <a:chExt cx="1842" cy="1724"/>
          </a:xfrm>
        </p:grpSpPr>
        <p:pic>
          <p:nvPicPr>
            <p:cNvPr id="326662" name="Picture 45" descr="rtmstat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2142"/>
              <a:ext cx="1840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6663" name="Rectangle 46"/>
            <p:cNvSpPr>
              <a:spLocks noChangeArrowheads="1"/>
            </p:cNvSpPr>
            <p:nvPr/>
          </p:nvSpPr>
          <p:spPr bwMode="auto">
            <a:xfrm>
              <a:off x="512" y="3565"/>
              <a:ext cx="184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Resin Transfer Molding process</a:t>
              </a:r>
            </a:p>
            <a:p>
              <a:pPr algn="ctr"/>
              <a:endParaRPr lang="fr-FR" altLang="en-US" sz="1108">
                <a:solidFill>
                  <a:srgbClr val="000000"/>
                </a:solidFill>
              </a:endParaRPr>
            </a:p>
            <a:p>
              <a:pPr algn="ctr"/>
              <a:r>
                <a:rPr lang="fr-FR" altLang="en-US" sz="923" i="1">
                  <a:solidFill>
                    <a:srgbClr val="000000"/>
                  </a:solidFill>
                </a:rPr>
                <a:t>Source: JHM Technologies</a:t>
              </a:r>
            </a:p>
          </p:txBody>
        </p:sp>
      </p:grpSp>
      <p:grpSp>
        <p:nvGrpSpPr>
          <p:cNvPr id="326670" name="Group 14"/>
          <p:cNvGrpSpPr>
            <a:grpSpLocks/>
          </p:cNvGrpSpPr>
          <p:nvPr/>
        </p:nvGrpSpPr>
        <p:grpSpPr bwMode="auto">
          <a:xfrm>
            <a:off x="5161085" y="3053862"/>
            <a:ext cx="2549769" cy="2579077"/>
            <a:chOff x="3226" y="1776"/>
            <a:chExt cx="1740" cy="1760"/>
          </a:xfrm>
        </p:grpSpPr>
        <p:pic>
          <p:nvPicPr>
            <p:cNvPr id="326665" name="Picture 65" descr="Automated Composite Layup &amp; Spray-Up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" y="1776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6667" name="Rectangle 68"/>
            <p:cNvSpPr>
              <a:spLocks noChangeArrowheads="1"/>
            </p:cNvSpPr>
            <p:nvPr/>
          </p:nvSpPr>
          <p:spPr bwMode="auto">
            <a:xfrm>
              <a:off x="3226" y="3264"/>
              <a:ext cx="17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108">
                  <a:solidFill>
                    <a:srgbClr val="000000"/>
                  </a:solidFill>
                </a:rPr>
                <a:t>Tape lay-up by machine</a:t>
              </a:r>
            </a:p>
          </p:txBody>
        </p:sp>
      </p:grpSp>
      <p:sp>
        <p:nvSpPr>
          <p:cNvPr id="326668" name="Rectangle 2"/>
          <p:cNvSpPr>
            <a:spLocks noChangeArrowheads="1"/>
          </p:cNvSpPr>
          <p:nvPr/>
        </p:nvSpPr>
        <p:spPr bwMode="auto">
          <a:xfrm>
            <a:off x="577362" y="526074"/>
            <a:ext cx="6456485" cy="4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en-US" sz="2585">
                <a:solidFill>
                  <a:srgbClr val="000000"/>
                </a:solidFill>
              </a:rPr>
              <a:t>Materials challenges: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Rectangle 2"/>
          <p:cNvSpPr>
            <a:spLocks noChangeArrowheads="1"/>
          </p:cNvSpPr>
          <p:nvPr/>
        </p:nvSpPr>
        <p:spPr bwMode="auto">
          <a:xfrm>
            <a:off x="577362" y="537797"/>
            <a:ext cx="8097715" cy="74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en-US" sz="2585">
                <a:solidFill>
                  <a:srgbClr val="000000"/>
                </a:solidFill>
              </a:rPr>
              <a:t>Carbon Nanotubes (CNT): the wonder material for the future?</a:t>
            </a:r>
            <a:r>
              <a:rPr lang="fr-FR" altLang="en-US" sz="2215" b="1" i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492369" y="1504950"/>
            <a:ext cx="5199185" cy="429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discovered in 1991,</a:t>
            </a:r>
          </a:p>
          <a:p>
            <a:pPr>
              <a:buFontTx/>
              <a:buChar char="•"/>
            </a:pPr>
            <a:endParaRPr lang="en-US" altLang="en-US" sz="7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Cylindrical carbon molecules with a l/d ratio greater than </a:t>
            </a:r>
          </a:p>
          <a:p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1,000,000,</a:t>
            </a:r>
          </a:p>
          <a:p>
            <a:endParaRPr lang="en-US" altLang="en-US" sz="7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Exhibit extra-ordinary mechanical properties such as </a:t>
            </a:r>
          </a:p>
          <a:p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strength, stiffness, conductivity, flame resistance, wear </a:t>
            </a:r>
          </a:p>
          <a:p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resistance, …..</a:t>
            </a:r>
          </a:p>
          <a:p>
            <a:endParaRPr lang="en-US" altLang="en-US" sz="7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Experiments with CNTs as bulk filler in resin matrix,</a:t>
            </a:r>
          </a:p>
          <a:p>
            <a:pPr>
              <a:buFontTx/>
              <a:buChar char="•"/>
            </a:pPr>
            <a:endParaRPr lang="en-US" altLang="en-US" sz="7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engine applications:</a:t>
            </a:r>
          </a:p>
          <a:p>
            <a:pPr lvl="1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structures,</a:t>
            </a:r>
          </a:p>
          <a:p>
            <a:pPr lvl="1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thermal barrier coatings,</a:t>
            </a:r>
          </a:p>
          <a:p>
            <a:pPr lvl="1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temperature sensors,</a:t>
            </a:r>
          </a:p>
          <a:p>
            <a:pPr lvl="1">
              <a:buFontTx/>
              <a:buChar char="•"/>
            </a:pPr>
            <a:endParaRPr lang="en-US" altLang="en-US" sz="7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Issues:</a:t>
            </a:r>
          </a:p>
          <a:p>
            <a:pPr lvl="1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Ability to bond with matrix and transfer stress,</a:t>
            </a:r>
          </a:p>
          <a:p>
            <a:pPr lvl="1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Uniform distribution and alignment of filaments within the matrix,</a:t>
            </a:r>
          </a:p>
          <a:p>
            <a:pPr lvl="1"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currently prohibitive - $1,000 / gm,</a:t>
            </a:r>
          </a:p>
        </p:txBody>
      </p:sp>
      <p:pic>
        <p:nvPicPr>
          <p:cNvPr id="331783" name="Picture 7" descr="nanotub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16" y="1970943"/>
            <a:ext cx="3050931" cy="23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Grp="1" noChangeArrowheads="1"/>
          </p:cNvSpPr>
          <p:nvPr>
            <p:ph type="title"/>
          </p:nvPr>
        </p:nvSpPr>
        <p:spPr>
          <a:xfrm>
            <a:off x="558312" y="526074"/>
            <a:ext cx="6456485" cy="479180"/>
          </a:xfrm>
          <a:noFill/>
        </p:spPr>
        <p:txBody>
          <a:bodyPr anchorCtr="0"/>
          <a:lstStyle/>
          <a:p>
            <a:pPr algn="l"/>
            <a:r>
              <a:rPr lang="fr-FR" altLang="en-US" sz="2585">
                <a:effectLst/>
              </a:rPr>
              <a:t>Nanotube strength capability:</a:t>
            </a:r>
          </a:p>
        </p:txBody>
      </p:sp>
      <p:pic>
        <p:nvPicPr>
          <p:cNvPr id="332805" name="Picture 5" descr="Québec Halloween - Cli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8353">
            <a:off x="3291254" y="1575289"/>
            <a:ext cx="1361343" cy="1361342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3985846" y="288973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47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2807" name="Group 7"/>
          <p:cNvGrpSpPr>
            <a:grpSpLocks/>
          </p:cNvGrpSpPr>
          <p:nvPr/>
        </p:nvGrpSpPr>
        <p:grpSpPr bwMode="auto">
          <a:xfrm>
            <a:off x="2439866" y="4265736"/>
            <a:ext cx="3513992" cy="1062403"/>
            <a:chOff x="1521" y="2875"/>
            <a:chExt cx="2398" cy="725"/>
          </a:xfrm>
        </p:grpSpPr>
        <p:pic>
          <p:nvPicPr>
            <p:cNvPr id="332808" name="Picture 8" descr="400xp_wireframe_s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" y="2875"/>
              <a:ext cx="2398" cy="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2809" name="Rectangle 9"/>
            <p:cNvSpPr>
              <a:spLocks noChangeArrowheads="1"/>
            </p:cNvSpPr>
            <p:nvPr/>
          </p:nvSpPr>
          <p:spPr bwMode="auto">
            <a:xfrm rot="356812">
              <a:off x="1575" y="3492"/>
              <a:ext cx="42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F6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810" name="Rectangle 10"/>
            <p:cNvSpPr>
              <a:spLocks noChangeArrowheads="1"/>
            </p:cNvSpPr>
            <p:nvPr/>
          </p:nvSpPr>
          <p:spPr bwMode="auto">
            <a:xfrm>
              <a:off x="1937" y="3504"/>
              <a:ext cx="99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F6F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4182208" y="3404090"/>
            <a:ext cx="3465692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662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Tensile strength = 63 gigapascals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2"/>
          <p:cNvSpPr>
            <a:spLocks noChangeArrowheads="1"/>
          </p:cNvSpPr>
          <p:nvPr/>
        </p:nvSpPr>
        <p:spPr bwMode="auto">
          <a:xfrm>
            <a:off x="577362" y="502628"/>
            <a:ext cx="8261838" cy="4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fr-FR" altLang="en-US" sz="2585">
                <a:solidFill>
                  <a:srgbClr val="000000"/>
                </a:solidFill>
              </a:rPr>
              <a:t>Manufacturing,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22031" y="1480039"/>
            <a:ext cx="8170985" cy="25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fr-FR" altLang="en-US" sz="1662">
                <a:solidFill>
                  <a:srgbClr val="000000"/>
                </a:solidFill>
              </a:rPr>
              <a:t>Manufacturing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Ability to transform increasingly sophisticated CAD designs into workable production programmes,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Develop cheaper manufacturing processes: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‘Quickstep’ hot oil curing eliminates autoclave,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Achieve high volume production to meet production ramp-up with very high levels of quality,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fr-FR" altLang="en-US" sz="1477">
              <a:solidFill>
                <a:srgbClr val="000000"/>
              </a:solidFill>
            </a:endParaRPr>
          </a:p>
        </p:txBody>
      </p:sp>
      <p:pic>
        <p:nvPicPr>
          <p:cNvPr id="62473" name="Picture 9" descr="11_Quickstep-212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4062047"/>
            <a:ext cx="2272812" cy="152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8" name="Picture 8" descr="usine de production de pièces de moteurs d’avions en compos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4059116"/>
            <a:ext cx="2722685" cy="15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0" name="Picture 10" descr="... composites après infusion de résine (RTM), dans l'usine de Safran 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77" y="4073769"/>
            <a:ext cx="2028092" cy="15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80292" y="1846385"/>
            <a:ext cx="7772400" cy="120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323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Future engine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OYAL AERO N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081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57200" y="1008919"/>
            <a:ext cx="82296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95338"/>
            <a:r>
              <a:rPr lang="en-GB" sz="3000" b="1" dirty="0">
                <a:solidFill>
                  <a:srgbClr val="000099"/>
                </a:solidFill>
              </a:rPr>
              <a:t>Royal Aeronautical Society</a:t>
            </a:r>
            <a:br>
              <a:rPr lang="en-GB" sz="3000" b="1" dirty="0">
                <a:solidFill>
                  <a:srgbClr val="000099"/>
                </a:solidFill>
              </a:rPr>
            </a:br>
            <a:r>
              <a:rPr lang="en-GB" sz="3000" b="1" dirty="0">
                <a:solidFill>
                  <a:srgbClr val="000099"/>
                </a:solidFill>
              </a:rPr>
              <a:t>  </a:t>
            </a:r>
            <a:r>
              <a:rPr lang="en-GB" sz="3000" b="1" i="1" dirty="0">
                <a:solidFill>
                  <a:srgbClr val="000099"/>
                </a:solidFill>
              </a:rPr>
              <a:t>From  1866</a:t>
            </a:r>
            <a:endParaRPr lang="en-US" sz="3000" b="1" i="1" dirty="0">
              <a:solidFill>
                <a:srgbClr val="000099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088" y="2291073"/>
            <a:ext cx="8069262" cy="48965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30200" indent="-330200" defTabSz="795338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</a:pPr>
            <a:r>
              <a:rPr lang="en-US" b="1" dirty="0">
                <a:solidFill>
                  <a:srgbClr val="000099"/>
                </a:solidFill>
              </a:rPr>
              <a:t>“Friend of the Branch”</a:t>
            </a:r>
          </a:p>
          <a:p>
            <a:pPr marL="695325" lvl="1" indent="-198438" defTabSz="795338">
              <a:spcBef>
                <a:spcPct val="20000"/>
              </a:spcBef>
              <a:buClr>
                <a:schemeClr val="bg1"/>
              </a:buClr>
              <a:buSzPct val="100000"/>
              <a:buFontTx/>
              <a:buChar char="•"/>
            </a:pPr>
            <a:r>
              <a:rPr lang="en-US" sz="1800" b="1" dirty="0">
                <a:solidFill>
                  <a:srgbClr val="000099"/>
                </a:solidFill>
              </a:rPr>
              <a:t>Cost : €10 per annum</a:t>
            </a:r>
          </a:p>
          <a:p>
            <a:pPr marL="695325" lvl="1" indent="-198438" defTabSz="795338">
              <a:spcBef>
                <a:spcPct val="20000"/>
              </a:spcBef>
              <a:buClr>
                <a:schemeClr val="bg1"/>
              </a:buClr>
              <a:buSzPct val="100000"/>
              <a:buFontTx/>
              <a:buChar char="•"/>
            </a:pPr>
            <a:r>
              <a:rPr lang="en-US" sz="1800" b="1" dirty="0">
                <a:solidFill>
                  <a:srgbClr val="000099"/>
                </a:solidFill>
              </a:rPr>
              <a:t>Support the Toulouse Branch programme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</a:p>
          <a:p>
            <a:pPr marL="330200" indent="-330200" defTabSz="795338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</a:pPr>
            <a:endParaRPr lang="en-US" sz="1000" b="1" dirty="0">
              <a:solidFill>
                <a:srgbClr val="000099"/>
              </a:solidFill>
            </a:endParaRPr>
          </a:p>
          <a:p>
            <a:pPr marL="695325" lvl="1" indent="-198438" defTabSz="795338">
              <a:spcBef>
                <a:spcPct val="20000"/>
              </a:spcBef>
              <a:buClr>
                <a:schemeClr val="bg1"/>
              </a:buClr>
              <a:buSzPct val="100000"/>
              <a:buFontTx/>
              <a:buChar char="•"/>
            </a:pPr>
            <a:endParaRPr lang="en-US" sz="1000" b="1" dirty="0">
              <a:solidFill>
                <a:srgbClr val="000099"/>
              </a:solidFill>
            </a:endParaRPr>
          </a:p>
          <a:p>
            <a:pPr marL="330200" indent="-330200" defTabSz="795338">
              <a:buClr>
                <a:schemeClr val="bg1"/>
              </a:buClr>
              <a:buSzPct val="80000"/>
              <a:buFont typeface="Wingdings" pitchFamily="2" charset="2"/>
              <a:buChar char="l"/>
            </a:pPr>
            <a:r>
              <a:rPr lang="en-US" b="1" dirty="0">
                <a:solidFill>
                  <a:srgbClr val="000099"/>
                </a:solidFill>
              </a:rPr>
              <a:t>Students have Free Membership to RAeS London</a:t>
            </a:r>
          </a:p>
          <a:p>
            <a:pPr marL="695325" lvl="1" indent="-198438" defTabSz="795338">
              <a:buClr>
                <a:schemeClr val="bg1"/>
              </a:buClr>
              <a:buSzPct val="100000"/>
              <a:buFontTx/>
              <a:buChar char="•"/>
            </a:pPr>
            <a:r>
              <a:rPr lang="en-US" sz="1800" b="1" dirty="0" smtClean="0">
                <a:solidFill>
                  <a:srgbClr val="000099"/>
                </a:solidFill>
              </a:rPr>
              <a:t>Magazine </a:t>
            </a:r>
            <a:r>
              <a:rPr lang="en-US" sz="1800" b="1" dirty="0">
                <a:solidFill>
                  <a:srgbClr val="000099"/>
                </a:solidFill>
              </a:rPr>
              <a:t>available electronically </a:t>
            </a:r>
          </a:p>
          <a:p>
            <a:pPr marL="695325" lvl="1" indent="-198438" defTabSz="795338">
              <a:buClr>
                <a:schemeClr val="bg1"/>
              </a:buClr>
              <a:buSzPct val="100000"/>
              <a:buFontTx/>
              <a:buChar char="•"/>
            </a:pPr>
            <a:r>
              <a:rPr lang="en-US" sz="1800" b="1" dirty="0">
                <a:solidFill>
                  <a:srgbClr val="000099"/>
                </a:solidFill>
              </a:rPr>
              <a:t>Can  pay £13 per year to receive paper copies of </a:t>
            </a:r>
            <a:r>
              <a:rPr lang="en-US" sz="1800" b="1" dirty="0" smtClean="0">
                <a:solidFill>
                  <a:srgbClr val="000099"/>
                </a:solidFill>
              </a:rPr>
              <a:t>magazine</a:t>
            </a:r>
            <a:endParaRPr lang="en-US" sz="1800" b="1" dirty="0">
              <a:solidFill>
                <a:srgbClr val="000099"/>
              </a:solidFill>
            </a:endParaRPr>
          </a:p>
          <a:p>
            <a:pPr marL="330200" indent="-330200" defTabSz="795338">
              <a:spcBef>
                <a:spcPct val="20000"/>
              </a:spcBef>
              <a:buClr>
                <a:schemeClr val="bg1"/>
              </a:buClr>
              <a:buSzPct val="80000"/>
            </a:pPr>
            <a:endParaRPr lang="en-US" sz="1000" b="1" dirty="0">
              <a:solidFill>
                <a:srgbClr val="000099"/>
              </a:solidFill>
            </a:endParaRPr>
          </a:p>
          <a:p>
            <a:pPr marL="330200" indent="-330200" defTabSz="795338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Char char="l"/>
            </a:pPr>
            <a:r>
              <a:rPr lang="en-US" b="1" dirty="0">
                <a:solidFill>
                  <a:srgbClr val="000099"/>
                </a:solidFill>
              </a:rPr>
              <a:t>RAeS Members’ Subscriptions Tax Deductable</a:t>
            </a:r>
          </a:p>
          <a:p>
            <a:pPr marL="695325" lvl="1" indent="-198438" defTabSz="795338">
              <a:buClr>
                <a:schemeClr val="bg1"/>
              </a:buClr>
              <a:buSzPct val="100000"/>
              <a:buFontTx/>
              <a:buChar char="•"/>
            </a:pPr>
            <a:r>
              <a:rPr lang="en-US" sz="1800" b="1" i="1" dirty="0">
                <a:solidFill>
                  <a:srgbClr val="000099"/>
                </a:solidFill>
              </a:rPr>
              <a:t>Fabrice Coletto &amp; Peter Potocki will </a:t>
            </a:r>
            <a:r>
              <a:rPr lang="en-US" sz="1800" b="1" i="1" dirty="0" smtClean="0">
                <a:solidFill>
                  <a:srgbClr val="000099"/>
                </a:solidFill>
              </a:rPr>
              <a:t>explain</a:t>
            </a:r>
          </a:p>
          <a:p>
            <a:pPr marL="695325" lvl="1" indent="-198438" defTabSz="795338">
              <a:buClr>
                <a:schemeClr val="bg1"/>
              </a:buClr>
              <a:buSzPct val="100000"/>
              <a:buFontTx/>
              <a:buChar char="•"/>
            </a:pPr>
            <a:endParaRPr lang="en-US" sz="18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3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12885"/>
            <a:ext cx="8376138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Open Rotor Concepts – geared or ungeared?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29359" y="1176704"/>
            <a:ext cx="6134100" cy="396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 Two concepts currently being developed: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292">
                <a:solidFill>
                  <a:srgbClr val="000000"/>
                </a:solidFill>
              </a:rPr>
              <a:t> Rolls-Royce geared counter-rotating rotor system,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292">
                <a:solidFill>
                  <a:srgbClr val="000000"/>
                </a:solidFill>
              </a:rPr>
              <a:t> Snecma direct-drive counter-rotating rotor system,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endParaRPr lang="fr-FR" altLang="en-US" sz="738">
              <a:solidFill>
                <a:srgbClr val="000000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 Similar objectives: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292">
                <a:solidFill>
                  <a:srgbClr val="000000"/>
                </a:solidFill>
              </a:rPr>
              <a:t> 25 to 30% reduction in fuel burn relative to today’s technology </a:t>
            </a:r>
          </a:p>
          <a:p>
            <a:pPr lvl="1" eaLnBrk="0" hangingPunct="0">
              <a:lnSpc>
                <a:spcPct val="130000"/>
              </a:lnSpc>
            </a:pPr>
            <a:r>
              <a:rPr lang="fr-FR" altLang="en-US" sz="1292">
                <a:solidFill>
                  <a:srgbClr val="000000"/>
                </a:solidFill>
              </a:rPr>
              <a:t>  engines,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292">
                <a:solidFill>
                  <a:srgbClr val="000000"/>
                </a:solidFill>
              </a:rPr>
              <a:t> similar reductions in CO2 levels, 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endParaRPr lang="fr-FR" altLang="en-US" sz="738">
              <a:solidFill>
                <a:srgbClr val="000000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 Expected EIS – 2025 to 2030?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endParaRPr lang="fr-FR" altLang="en-US" sz="738">
              <a:solidFill>
                <a:srgbClr val="000000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477">
                <a:solidFill>
                  <a:srgbClr val="000000"/>
                </a:solidFill>
              </a:rPr>
              <a:t> Challenges: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292">
                <a:solidFill>
                  <a:srgbClr val="000000"/>
                </a:solidFill>
              </a:rPr>
              <a:t> Noise,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292">
                <a:solidFill>
                  <a:srgbClr val="000000"/>
                </a:solidFill>
              </a:rPr>
              <a:t> Complexity,</a:t>
            </a:r>
            <a:endParaRPr lang="fr-FR" altLang="en-US" sz="738">
              <a:solidFill>
                <a:srgbClr val="000000"/>
              </a:solidFill>
            </a:endParaRP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endParaRPr lang="fr-FR" altLang="en-US" sz="738">
              <a:solidFill>
                <a:srgbClr val="000000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fr-FR" altLang="en-US" sz="1292">
                <a:solidFill>
                  <a:srgbClr val="000000"/>
                </a:solidFill>
              </a:rPr>
              <a:t> </a:t>
            </a:r>
            <a:r>
              <a:rPr lang="fr-FR" altLang="en-US" sz="1477">
                <a:solidFill>
                  <a:srgbClr val="000000"/>
                </a:solidFill>
              </a:rPr>
              <a:t>But the ‘Open Rotor’ already exists! Antonov 70 first flew in 1994,</a:t>
            </a:r>
          </a:p>
        </p:txBody>
      </p:sp>
      <p:pic>
        <p:nvPicPr>
          <p:cNvPr id="316420" name="Picture 4" descr="Open Ro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93" y="1396512"/>
            <a:ext cx="1850781" cy="13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20" y="2888274"/>
            <a:ext cx="1790700" cy="123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583224" y="5682762"/>
            <a:ext cx="7962900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Rotor -  an expensive ‘knee jerk’ reaction to high fuel prices?</a:t>
            </a:r>
          </a:p>
        </p:txBody>
      </p:sp>
      <p:pic>
        <p:nvPicPr>
          <p:cNvPr id="316423" name="Picture 7" descr="th?id=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54" y="4245220"/>
            <a:ext cx="1746738" cy="11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 bldLvl="2"/>
      <p:bldP spid="3164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12885"/>
            <a:ext cx="8376138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Ultra High Bypass ratio engines,</a:t>
            </a:r>
          </a:p>
        </p:txBody>
      </p:sp>
      <p:pic>
        <p:nvPicPr>
          <p:cNvPr id="237580" name="Picture 12" descr="th?id=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85" y="1465385"/>
            <a:ext cx="2637692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2" name="Picture 14" descr="th?id=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92" y="3839308"/>
            <a:ext cx="2637692" cy="14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559777" y="1104900"/>
            <a:ext cx="4718538" cy="442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Ultra-high Bypass ratio (UHBPR) engines use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more conventional architecture,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layout,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Next-generation materials,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 diameter fan driven by gearbox,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Reverser pitch change mechanism in the fan,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BPR of &lt; 25:1 will achieve significant fuel burn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reductions,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Rolls-Royce have already unveiled their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geared ‘Ultra-Fan’ concept for EIS 2030,</a:t>
            </a:r>
          </a:p>
          <a:p>
            <a:pPr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 have recently unveiled a ‘hybrid’ concept,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UHBPR engine,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Electric motor on LP shaft,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 core is run at idle, or even shut down, </a:t>
            </a:r>
          </a:p>
          <a:p>
            <a:pPr lvl="1" eaLnBrk="0" hangingPunct="0">
              <a:lnSpc>
                <a:spcPct val="120000"/>
              </a:lnSpc>
            </a:pPr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cruise,</a:t>
            </a: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571501" y="5682762"/>
            <a:ext cx="7986346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UHBPR geared fan engines – a much more credible option for high thrust engine development (IMHO)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3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91" grpId="0" build="p"/>
      <p:bldP spid="23759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Rboeing 7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3" y="1184031"/>
            <a:ext cx="3305908" cy="18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24608"/>
            <a:ext cx="8376138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More electric – or all electric – aeroplanes?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52805" y="3178420"/>
            <a:ext cx="8455269" cy="252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 Boeing 787 is the first aircraft with a ‘no bleed’ powerplant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Electrically driven Air Conditioning systems takes 35% less power from engines than       </a:t>
            </a:r>
          </a:p>
          <a:p>
            <a:pPr lvl="1" eaLnBrk="0" hangingPunct="0">
              <a:lnSpc>
                <a:spcPct val="130000"/>
              </a:lnSpc>
            </a:pPr>
            <a:r>
              <a:rPr lang="en-US" altLang="en-US" sz="1292">
                <a:solidFill>
                  <a:srgbClr val="000000"/>
                </a:solidFill>
              </a:rPr>
              <a:t>  conventional system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Electrically driven hydraulic pumps with one engine-driven pump as back-up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2,000 lbs weight saving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3% fuel burn improvement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292">
                <a:solidFill>
                  <a:srgbClr val="000000"/>
                </a:solidFill>
              </a:rPr>
              <a:t> 1,400 Kva generation capability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 Fly-by-wire’ flight controls,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altLang="en-US" sz="1477">
                <a:solidFill>
                  <a:srgbClr val="000000"/>
                </a:solidFill>
              </a:rPr>
              <a:t> Electric brakes and engine controls,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83224" y="5659315"/>
            <a:ext cx="7962900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high pressure air bleeds from engines produces significant efficiency 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 bldLvl="2"/>
      <p:bldP spid="348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 descr="Airc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3739662"/>
            <a:ext cx="2414954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4" name="Picture 10" descr="d9d6bc5b2f9a9140c377c37522294f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77" y="1277816"/>
            <a:ext cx="3329354" cy="16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12885"/>
            <a:ext cx="8376138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Towards the ‘All Electric’ aircraft?</a:t>
            </a:r>
          </a:p>
        </p:txBody>
      </p:sp>
      <p:pic>
        <p:nvPicPr>
          <p:cNvPr id="221197" name="Picture 13" descr="th?id=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24" y="3798277"/>
            <a:ext cx="230651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8" name="Picture 14" descr="E-f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7" y="1329105"/>
            <a:ext cx="2637692" cy="16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583223" y="3121270"/>
            <a:ext cx="2750527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Airbus ‘E-Fan’ currently under flight test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5202115" y="3109547"/>
            <a:ext cx="3276600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Electroflight racer concept currently being developed in UK</a:t>
            </a:r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3385039" y="4305301"/>
            <a:ext cx="2409092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Airbus and Boeing studying various concepts</a:t>
            </a:r>
          </a:p>
        </p:txBody>
      </p:sp>
      <p:sp>
        <p:nvSpPr>
          <p:cNvPr id="221203" name="Text Box 19"/>
          <p:cNvSpPr txBox="1">
            <a:spLocks noChangeArrowheads="1"/>
          </p:cNvSpPr>
          <p:nvPr/>
        </p:nvSpPr>
        <p:spPr bwMode="auto">
          <a:xfrm>
            <a:off x="348762" y="5659315"/>
            <a:ext cx="8349762" cy="7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concepts are being studied but energy storage considerations are critical to commercial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0" grpId="0"/>
      <p:bldP spid="221201" grpId="0"/>
      <p:bldP spid="221202" grpId="0"/>
      <p:bldP spid="22120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1" name="Picture 5" descr="EADS and Rolls Royce considering the concept of a hybrid electr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8" y="1283678"/>
            <a:ext cx="2993781" cy="22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24608"/>
            <a:ext cx="8376138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Airbus ‘e-concept’ aircraft</a:t>
            </a:r>
          </a:p>
        </p:txBody>
      </p:sp>
      <p:grpSp>
        <p:nvGrpSpPr>
          <p:cNvPr id="244749" name="Group 13"/>
          <p:cNvGrpSpPr>
            <a:grpSpLocks/>
          </p:cNvGrpSpPr>
          <p:nvPr/>
        </p:nvGrpSpPr>
        <p:grpSpPr bwMode="auto">
          <a:xfrm>
            <a:off x="1907931" y="3877408"/>
            <a:ext cx="6309946" cy="1573823"/>
            <a:chOff x="1302" y="2466"/>
            <a:chExt cx="4306" cy="1074"/>
          </a:xfrm>
        </p:grpSpPr>
        <p:pic>
          <p:nvPicPr>
            <p:cNvPr id="244742" name="Picture 6" descr="Airbus all electric aircraf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" y="2466"/>
              <a:ext cx="1620" cy="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4745" name="Text Box 9"/>
            <p:cNvSpPr txBox="1">
              <a:spLocks noChangeArrowheads="1"/>
            </p:cNvSpPr>
            <p:nvPr/>
          </p:nvSpPr>
          <p:spPr bwMode="auto">
            <a:xfrm>
              <a:off x="1302" y="2846"/>
              <a:ext cx="2376" cy="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Distributed propulsion system uses a gas turbine as a source of electrical power to drive propulsion fans and all the other aircraft systems</a:t>
              </a:r>
            </a:p>
          </p:txBody>
        </p:sp>
      </p:grp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48762" y="5659316"/>
            <a:ext cx="8349762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‘Hybrid’ is the new buzzword in the aerospace industry!</a:t>
            </a:r>
          </a:p>
        </p:txBody>
      </p:sp>
      <p:grpSp>
        <p:nvGrpSpPr>
          <p:cNvPr id="244748" name="Group 12"/>
          <p:cNvGrpSpPr>
            <a:grpSpLocks/>
          </p:cNvGrpSpPr>
          <p:nvPr/>
        </p:nvGrpSpPr>
        <p:grpSpPr bwMode="auto">
          <a:xfrm>
            <a:off x="4615962" y="1311520"/>
            <a:ext cx="2851638" cy="2419350"/>
            <a:chOff x="3822" y="691"/>
            <a:chExt cx="1946" cy="1651"/>
          </a:xfrm>
        </p:grpSpPr>
        <p:sp>
          <p:nvSpPr>
            <p:cNvPr id="244744" name="Text Box 8"/>
            <p:cNvSpPr txBox="1">
              <a:spLocks noChangeArrowheads="1"/>
            </p:cNvSpPr>
            <p:nvPr/>
          </p:nvSpPr>
          <p:spPr bwMode="auto">
            <a:xfrm>
              <a:off x="3822" y="1814"/>
              <a:ext cx="1946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7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Electrically driven fans integrated into the structure of the aircraft</a:t>
              </a:r>
            </a:p>
          </p:txBody>
        </p:sp>
        <p:pic>
          <p:nvPicPr>
            <p:cNvPr id="24474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" y="691"/>
              <a:ext cx="1900" cy="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4750" name="Line 14"/>
          <p:cNvSpPr>
            <a:spLocks noChangeShapeType="1"/>
          </p:cNvSpPr>
          <p:nvPr/>
        </p:nvSpPr>
        <p:spPr bwMode="auto">
          <a:xfrm flipH="1">
            <a:off x="2520462" y="2104292"/>
            <a:ext cx="2051538" cy="175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47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6" grpId="0"/>
      <p:bldP spid="24475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12885"/>
            <a:ext cx="8376138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Conclusions: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442546" y="1351085"/>
            <a:ext cx="7955574" cy="415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fibre composites have an established place in aerospace design bringing a significant number of advantages and some inconveniences,</a:t>
            </a:r>
          </a:p>
          <a:p>
            <a:pPr eaLnBrk="0" hangingPunct="0">
              <a:buFontTx/>
              <a:buChar char="•"/>
            </a:pPr>
            <a:endParaRPr lang="en-US" altLang="en-US" sz="166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 carbon fibre usage in aircraft structures may diminish in the future it will remain a key feature of engine design,</a:t>
            </a:r>
          </a:p>
          <a:p>
            <a:pPr eaLnBrk="0" hangingPunct="0">
              <a:buFontTx/>
              <a:buChar char="•"/>
            </a:pPr>
            <a:endParaRPr lang="en-US" altLang="en-US" sz="166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composite materials will continue to be developed to respond to the aircraft engine’s unique design and operational requirements,</a:t>
            </a:r>
          </a:p>
          <a:p>
            <a:pPr eaLnBrk="0" hangingPunct="0">
              <a:buFontTx/>
              <a:buChar char="•"/>
            </a:pPr>
            <a:endParaRPr lang="en-US" altLang="en-US" sz="166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Continued attention will need to be paid to MRO and manufacturing processes to keep production and maintenance costs low,</a:t>
            </a:r>
          </a:p>
          <a:p>
            <a:pPr eaLnBrk="0" hangingPunct="0"/>
            <a:endParaRPr lang="en-US" altLang="en-US" sz="166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altLang="en-US" sz="166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aircraft propulsion concepts will continue to ensure that materials development will be at the forefront of engine research,</a:t>
            </a:r>
          </a:p>
          <a:p>
            <a:pPr eaLnBrk="0" hangingPunct="0"/>
            <a:endParaRPr lang="en-US" altLang="en-US" sz="1662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US" altLang="en-US" sz="147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85800" y="2432538"/>
            <a:ext cx="7772400" cy="66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>
              <a:defRPr/>
            </a:pPr>
            <a:r>
              <a:rPr lang="en-GB" sz="3323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 for your attention.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83223" y="5748705"/>
            <a:ext cx="2236510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1662">
                <a:solidFill>
                  <a:srgbClr val="000000"/>
                </a:solidFill>
              </a:rPr>
              <a:t>asmcontact@aol.com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359769" y="5748705"/>
            <a:ext cx="1776640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1662">
                <a:solidFill>
                  <a:srgbClr val="000000"/>
                </a:solidFill>
              </a:rPr>
              <a:t>+33 6 1135 4330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OYAL AERO N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081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242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915183"/>
            <a:ext cx="9036496" cy="5167768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1360" y="4057407"/>
            <a:ext cx="4104000" cy="720000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OYAL AERO N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081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7788" y="530465"/>
            <a:ext cx="6505575" cy="53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dirty="0">
                <a:solidFill>
                  <a:srgbClr val="000099"/>
                </a:solidFill>
              </a:rPr>
              <a:t>Forthcoming Programme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9743" y="3143258"/>
            <a:ext cx="8294687" cy="1368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en-US" sz="4800" b="1" i="1" dirty="0">
                <a:solidFill>
                  <a:srgbClr val="000099"/>
                </a:solidFill>
              </a:rPr>
              <a:t>www.RAeS-Toulouse.org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en-GB" sz="2000" b="1" i="1" dirty="0">
                <a:solidFill>
                  <a:srgbClr val="000099"/>
                </a:solidFill>
              </a:rPr>
              <a:t> and links to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9575" y="1979613"/>
            <a:ext cx="8294688" cy="10175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en-US" b="1">
                <a:solidFill>
                  <a:srgbClr val="000099"/>
                </a:solidFill>
              </a:rPr>
              <a:t>For posters / any changes / updates</a:t>
            </a:r>
            <a:endParaRPr lang="en-GB" sz="2800" b="1">
              <a:solidFill>
                <a:srgbClr val="000099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73663" y="6310553"/>
            <a:ext cx="2906308" cy="20005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b="1" i="1" dirty="0" smtClean="0">
                <a:solidFill>
                  <a:srgbClr val="000099"/>
                </a:solidFill>
              </a:rPr>
              <a:t>www.Academie-Air-Espace.com</a:t>
            </a:r>
            <a:endParaRPr lang="en-US" sz="1400" b="1" i="1" dirty="0">
              <a:solidFill>
                <a:srgbClr val="000099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96530" y="6326428"/>
            <a:ext cx="1535741" cy="20005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400" b="1" i="1" dirty="0" smtClean="0">
                <a:solidFill>
                  <a:srgbClr val="000099"/>
                </a:solidFill>
              </a:rPr>
              <a:t>AAAf-MP@sfr.fr</a:t>
            </a:r>
            <a:endParaRPr lang="en-US" sz="1400" b="1" i="1" dirty="0">
              <a:solidFill>
                <a:srgbClr val="000099"/>
              </a:solidFill>
            </a:endParaRPr>
          </a:p>
        </p:txBody>
      </p:sp>
      <p:pic>
        <p:nvPicPr>
          <p:cNvPr id="9" name="Picture 8" descr="3AF new logo - 23oct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1" y="4927600"/>
            <a:ext cx="24145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AE New Logo - 9dec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4334" y="4941168"/>
            <a:ext cx="1586987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7950" y="1418298"/>
            <a:ext cx="9036050" cy="417963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tIns="190800" bIns="226800" anchor="ctr">
            <a:spAutoFit/>
          </a:bodyPr>
          <a:lstStyle/>
          <a:p>
            <a:pPr marL="176213" indent="-176213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GB" b="1" dirty="0" smtClean="0">
                <a:solidFill>
                  <a:srgbClr val="000099"/>
                </a:solidFill>
              </a:rPr>
              <a:t>David COOK</a:t>
            </a:r>
            <a:endParaRPr lang="en-GB" sz="1400" b="1" dirty="0" smtClean="0">
              <a:solidFill>
                <a:srgbClr val="000099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1976 - </a:t>
            </a:r>
            <a:r>
              <a:rPr lang="en-GB" sz="2000" b="1" dirty="0">
                <a:solidFill>
                  <a:srgbClr val="000099"/>
                </a:solidFill>
              </a:rPr>
              <a:t>Graduated </a:t>
            </a:r>
            <a:r>
              <a:rPr lang="en-GB" sz="2000" b="1" dirty="0" smtClean="0">
                <a:solidFill>
                  <a:srgbClr val="000099"/>
                </a:solidFill>
              </a:rPr>
              <a:t>from N°1 </a:t>
            </a:r>
            <a:r>
              <a:rPr lang="en-GB" sz="2000" b="1" dirty="0">
                <a:solidFill>
                  <a:srgbClr val="000099"/>
                </a:solidFill>
              </a:rPr>
              <a:t>School of Technical Training, RAF Halton, </a:t>
            </a:r>
            <a:endParaRPr lang="en-GB" sz="2000" b="1" dirty="0" smtClean="0">
              <a:solidFill>
                <a:srgbClr val="000099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           Phantom </a:t>
            </a:r>
            <a:r>
              <a:rPr lang="en-GB" sz="2000" b="1" dirty="0">
                <a:solidFill>
                  <a:srgbClr val="000099"/>
                </a:solidFill>
              </a:rPr>
              <a:t>FGR2 aircraft and Chinook helicopters </a:t>
            </a:r>
            <a:endParaRPr lang="en-GB" sz="2000" b="1" dirty="0" smtClean="0">
              <a:solidFill>
                <a:srgbClr val="000099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lain" startAt="1982"/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 - BAe Civil Aircraft Division</a:t>
            </a:r>
            <a:r>
              <a:rPr lang="en-GB" sz="2000" b="1" dirty="0">
                <a:solidFill>
                  <a:srgbClr val="000099"/>
                </a:solidFill>
              </a:rPr>
              <a:t>, Hatfield </a:t>
            </a:r>
            <a:r>
              <a:rPr lang="en-GB" sz="2000" b="1" dirty="0" smtClean="0">
                <a:solidFill>
                  <a:srgbClr val="000099"/>
                </a:solidFill>
              </a:rPr>
              <a:t>Customer Support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           BAe146 </a:t>
            </a:r>
            <a:r>
              <a:rPr lang="en-GB" sz="2000" b="1" dirty="0">
                <a:solidFill>
                  <a:srgbClr val="000099"/>
                </a:solidFill>
              </a:rPr>
              <a:t>and BAe125 programmes</a:t>
            </a:r>
            <a:r>
              <a:rPr lang="en-GB" sz="2000" b="1" dirty="0" smtClean="0">
                <a:solidFill>
                  <a:srgbClr val="000099"/>
                </a:solidFill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lain" startAt="1989"/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 - Joined Snecma in France, Sales for CFM56 in Scandinavia</a:t>
            </a:r>
            <a:endParaRPr lang="en-GB" sz="2000" b="1" dirty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   CFM </a:t>
            </a:r>
            <a:r>
              <a:rPr lang="en-GB" sz="2000" b="1" dirty="0">
                <a:solidFill>
                  <a:srgbClr val="000099"/>
                </a:solidFill>
              </a:rPr>
              <a:t>Vice President International Sales, Nordic Europe and Middle </a:t>
            </a:r>
            <a:r>
              <a:rPr lang="en-GB" sz="2000" b="1" dirty="0" smtClean="0">
                <a:solidFill>
                  <a:srgbClr val="000099"/>
                </a:solidFill>
              </a:rPr>
              <a:t>East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   Director</a:t>
            </a:r>
            <a:r>
              <a:rPr lang="en-GB" sz="2000" b="1" dirty="0">
                <a:solidFill>
                  <a:srgbClr val="000099"/>
                </a:solidFill>
              </a:rPr>
              <a:t>, Business Development </a:t>
            </a:r>
            <a:r>
              <a:rPr lang="en-GB" sz="2000" b="1" dirty="0" smtClean="0">
                <a:solidFill>
                  <a:srgbClr val="000099"/>
                </a:solidFill>
              </a:rPr>
              <a:t>Aircelle – introduced to Composites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2004 – Independent Consultant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GB" sz="2000" b="1" dirty="0" smtClean="0">
                <a:solidFill>
                  <a:srgbClr val="000099"/>
                </a:solidFill>
              </a:rPr>
              <a:t>2014 – President RAeS Paris Branch </a:t>
            </a:r>
          </a:p>
        </p:txBody>
      </p:sp>
      <p:pic>
        <p:nvPicPr>
          <p:cNvPr id="4" name="Picture 7" descr="ROYAL AERO N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081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749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OYAL AERO N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081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33375" y="2246313"/>
            <a:ext cx="8631238" cy="4135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0200" indent="-330200" algn="ctr" defTabSz="795338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en-GB" sz="2800" b="1" dirty="0" err="1">
                <a:solidFill>
                  <a:srgbClr val="FF4141"/>
                </a:solidFill>
              </a:rPr>
              <a:t>Frohes</a:t>
            </a:r>
            <a:r>
              <a:rPr lang="en-GB" sz="2800" b="1" dirty="0">
                <a:solidFill>
                  <a:srgbClr val="FF4141"/>
                </a:solidFill>
              </a:rPr>
              <a:t> Fest und </a:t>
            </a:r>
            <a:r>
              <a:rPr lang="en-GB" sz="2800" b="1" dirty="0" err="1">
                <a:solidFill>
                  <a:srgbClr val="FF4141"/>
                </a:solidFill>
              </a:rPr>
              <a:t>ein</a:t>
            </a:r>
            <a:r>
              <a:rPr lang="en-GB" sz="2800" b="1" dirty="0">
                <a:solidFill>
                  <a:srgbClr val="FF4141"/>
                </a:solidFill>
              </a:rPr>
              <a:t> </a:t>
            </a:r>
            <a:r>
              <a:rPr lang="en-GB" sz="2800" b="1" dirty="0" err="1">
                <a:solidFill>
                  <a:srgbClr val="FF4141"/>
                </a:solidFill>
              </a:rPr>
              <a:t>gutes</a:t>
            </a:r>
            <a:r>
              <a:rPr lang="en-GB" sz="2800" b="1" dirty="0">
                <a:solidFill>
                  <a:srgbClr val="FF4141"/>
                </a:solidFill>
              </a:rPr>
              <a:t> </a:t>
            </a:r>
            <a:r>
              <a:rPr lang="en-GB" sz="2800" b="1" dirty="0" err="1">
                <a:solidFill>
                  <a:srgbClr val="FF4141"/>
                </a:solidFill>
              </a:rPr>
              <a:t>Neues</a:t>
            </a:r>
            <a:r>
              <a:rPr lang="en-GB" sz="2800" b="1" dirty="0">
                <a:solidFill>
                  <a:srgbClr val="FF4141"/>
                </a:solidFill>
              </a:rPr>
              <a:t> </a:t>
            </a:r>
            <a:r>
              <a:rPr lang="en-GB" sz="2800" b="1" dirty="0" err="1">
                <a:solidFill>
                  <a:srgbClr val="FF4141"/>
                </a:solidFill>
              </a:rPr>
              <a:t>Jahr</a:t>
            </a:r>
            <a:endParaRPr lang="en-GB" sz="2800" b="1" dirty="0">
              <a:solidFill>
                <a:srgbClr val="FF4141"/>
              </a:solidFill>
            </a:endParaRPr>
          </a:p>
          <a:p>
            <a:pPr marL="330200" indent="-330200" algn="ctr" defTabSz="795338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4141"/>
                </a:solidFill>
              </a:rPr>
              <a:t>Merry Christmas </a:t>
            </a:r>
            <a:r>
              <a:rPr lang="en-GB" sz="2800" b="1" dirty="0">
                <a:solidFill>
                  <a:srgbClr val="FF4141"/>
                </a:solidFill>
              </a:rPr>
              <a:t>and </a:t>
            </a:r>
            <a:r>
              <a:rPr lang="en-GB" sz="2800" b="1" dirty="0" smtClean="0">
                <a:solidFill>
                  <a:srgbClr val="FF4141"/>
                </a:solidFill>
              </a:rPr>
              <a:t>Happy New </a:t>
            </a:r>
            <a:r>
              <a:rPr lang="en-GB" sz="2800" b="1" dirty="0">
                <a:solidFill>
                  <a:srgbClr val="FF4141"/>
                </a:solidFill>
              </a:rPr>
              <a:t>Year</a:t>
            </a:r>
          </a:p>
          <a:p>
            <a:pPr marL="330200" indent="-330200" algn="ctr" defTabSz="795338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en-GB" sz="2800" b="1" dirty="0" err="1">
                <a:solidFill>
                  <a:srgbClr val="FF4141"/>
                </a:solidFill>
              </a:rPr>
              <a:t>Bonnes</a:t>
            </a:r>
            <a:r>
              <a:rPr lang="en-GB" sz="2800" b="1" dirty="0">
                <a:solidFill>
                  <a:srgbClr val="FF4141"/>
                </a:solidFill>
              </a:rPr>
              <a:t> Fêtes / </a:t>
            </a:r>
            <a:r>
              <a:rPr lang="en-GB" sz="2800" b="1" dirty="0" err="1">
                <a:solidFill>
                  <a:srgbClr val="FF4141"/>
                </a:solidFill>
              </a:rPr>
              <a:t>Meilleurs</a:t>
            </a:r>
            <a:r>
              <a:rPr lang="en-GB" sz="2800" b="1" dirty="0">
                <a:solidFill>
                  <a:srgbClr val="FF4141"/>
                </a:solidFill>
              </a:rPr>
              <a:t> </a:t>
            </a:r>
            <a:r>
              <a:rPr lang="en-GB" sz="2800" b="1" dirty="0" err="1">
                <a:solidFill>
                  <a:srgbClr val="FF4141"/>
                </a:solidFill>
              </a:rPr>
              <a:t>Voeux</a:t>
            </a:r>
            <a:endParaRPr lang="en-GB" sz="2800" b="1" dirty="0">
              <a:solidFill>
                <a:srgbClr val="FF4141"/>
              </a:solidFill>
            </a:endParaRPr>
          </a:p>
          <a:p>
            <a:pPr marL="330200" indent="-330200" algn="ctr" defTabSz="795338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en-GB" sz="2800" b="1" dirty="0" err="1">
                <a:solidFill>
                  <a:srgbClr val="FF4141"/>
                </a:solidFill>
              </a:rPr>
              <a:t>Feliz</a:t>
            </a:r>
            <a:r>
              <a:rPr lang="en-GB" sz="2800" b="1" dirty="0">
                <a:solidFill>
                  <a:srgbClr val="FF4141"/>
                </a:solidFill>
              </a:rPr>
              <a:t> </a:t>
            </a:r>
            <a:r>
              <a:rPr lang="en-GB" sz="2800" b="1" dirty="0" err="1">
                <a:solidFill>
                  <a:srgbClr val="FF4141"/>
                </a:solidFill>
              </a:rPr>
              <a:t>Navidad</a:t>
            </a:r>
            <a:r>
              <a:rPr lang="en-GB" sz="2800" b="1" dirty="0">
                <a:solidFill>
                  <a:srgbClr val="FF4141"/>
                </a:solidFill>
              </a:rPr>
              <a:t>  &amp; </a:t>
            </a:r>
            <a:r>
              <a:rPr lang="en-GB" sz="2800" b="1" dirty="0" err="1">
                <a:solidFill>
                  <a:srgbClr val="FF4141"/>
                </a:solidFill>
              </a:rPr>
              <a:t>Feliz</a:t>
            </a:r>
            <a:r>
              <a:rPr lang="en-GB" sz="2800" b="1" dirty="0">
                <a:solidFill>
                  <a:srgbClr val="FF4141"/>
                </a:solidFill>
              </a:rPr>
              <a:t> A</a:t>
            </a:r>
            <a:r>
              <a:rPr lang="en-US" sz="2800" b="1" dirty="0" err="1" smtClean="0">
                <a:solidFill>
                  <a:srgbClr val="FF4141"/>
                </a:solidFill>
              </a:rPr>
              <a:t>ňo</a:t>
            </a:r>
            <a:r>
              <a:rPr lang="en-US" sz="2800" b="1" dirty="0" smtClean="0">
                <a:solidFill>
                  <a:srgbClr val="FF4141"/>
                </a:solidFill>
              </a:rPr>
              <a:t> </a:t>
            </a:r>
            <a:r>
              <a:rPr lang="en-US" sz="2800" b="1" dirty="0">
                <a:solidFill>
                  <a:srgbClr val="FF4141"/>
                </a:solidFill>
              </a:rPr>
              <a:t>Nuevo</a:t>
            </a:r>
          </a:p>
          <a:p>
            <a:pPr marL="330200" indent="-330200" algn="ctr" defTabSz="795338">
              <a:spcBef>
                <a:spcPct val="20000"/>
              </a:spcBef>
              <a:buClr>
                <a:schemeClr val="bg1"/>
              </a:buClr>
              <a:buSzPct val="80000"/>
              <a:buFont typeface="Wingdings" pitchFamily="2" charset="2"/>
              <a:buNone/>
            </a:pPr>
            <a:r>
              <a:rPr lang="en-GB" sz="2800" b="1" dirty="0">
                <a:solidFill>
                  <a:srgbClr val="FF4141"/>
                </a:solidFill>
              </a:rPr>
              <a:t>God Jul </a:t>
            </a:r>
            <a:r>
              <a:rPr lang="en-GB" sz="2800" b="1" dirty="0" err="1">
                <a:solidFill>
                  <a:srgbClr val="FF4141"/>
                </a:solidFill>
              </a:rPr>
              <a:t>och</a:t>
            </a:r>
            <a:r>
              <a:rPr lang="en-GB" sz="2800" b="1" dirty="0">
                <a:solidFill>
                  <a:srgbClr val="FF4141"/>
                </a:solidFill>
              </a:rPr>
              <a:t> </a:t>
            </a:r>
            <a:r>
              <a:rPr lang="en-GB" sz="2800" b="1" dirty="0" err="1">
                <a:solidFill>
                  <a:srgbClr val="FF4141"/>
                </a:solidFill>
              </a:rPr>
              <a:t>Gott</a:t>
            </a:r>
            <a:r>
              <a:rPr lang="en-GB" sz="2800" b="1" dirty="0">
                <a:solidFill>
                  <a:srgbClr val="FF4141"/>
                </a:solidFill>
              </a:rPr>
              <a:t> </a:t>
            </a:r>
            <a:r>
              <a:rPr lang="en-GB" sz="2800" b="1" dirty="0" err="1" smtClean="0">
                <a:solidFill>
                  <a:srgbClr val="FF4141"/>
                </a:solidFill>
              </a:rPr>
              <a:t>Nytt</a:t>
            </a:r>
            <a:r>
              <a:rPr lang="en-GB" sz="2800" b="1" dirty="0" smtClean="0">
                <a:solidFill>
                  <a:srgbClr val="FF4141"/>
                </a:solidFill>
              </a:rPr>
              <a:t> </a:t>
            </a:r>
            <a:r>
              <a:rPr lang="en-US" sz="2800" b="1" dirty="0" smtClean="0">
                <a:solidFill>
                  <a:srgbClr val="FF4141"/>
                </a:solidFill>
                <a:cs typeface="Arial" charset="0"/>
              </a:rPr>
              <a:t>Å</a:t>
            </a:r>
            <a:r>
              <a:rPr lang="en-GB" sz="2800" b="1" dirty="0" smtClean="0">
                <a:solidFill>
                  <a:srgbClr val="FF4141"/>
                </a:solidFill>
              </a:rPr>
              <a:t>r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18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OYAL AERO N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081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13324" y="271989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00099"/>
                </a:solidFill>
              </a:rPr>
              <a:t>David COOK</a:t>
            </a:r>
            <a:endParaRPr lang="en-GB" sz="36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5295" y="3717032"/>
            <a:ext cx="9144000" cy="8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6" tIns="44572" rIns="89146" bIns="44572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2800" b="1" dirty="0">
                <a:solidFill>
                  <a:srgbClr val="000099"/>
                </a:solidFill>
              </a:rPr>
              <a:t>“The </a:t>
            </a:r>
            <a:r>
              <a:rPr lang="en-GB" altLang="en-US" sz="2800" b="1" dirty="0" smtClean="0">
                <a:solidFill>
                  <a:srgbClr val="000099"/>
                </a:solidFill>
              </a:rPr>
              <a:t>Development </a:t>
            </a:r>
            <a:r>
              <a:rPr lang="en-GB" altLang="en-US" sz="2800" b="1" dirty="0">
                <a:solidFill>
                  <a:srgbClr val="000099"/>
                </a:solidFill>
              </a:rPr>
              <a:t>of </a:t>
            </a:r>
            <a:r>
              <a:rPr lang="en-GB" altLang="en-US" sz="2800" b="1" dirty="0" smtClean="0">
                <a:solidFill>
                  <a:srgbClr val="000099"/>
                </a:solidFill>
              </a:rPr>
              <a:t>Composite Applications 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2800" b="1" dirty="0" smtClean="0">
                <a:solidFill>
                  <a:srgbClr val="000099"/>
                </a:solidFill>
              </a:rPr>
              <a:t>in Commercial Aircraft Engines</a:t>
            </a:r>
            <a:r>
              <a:rPr lang="en-GB" altLang="en-US" sz="2800" b="1" dirty="0">
                <a:solidFill>
                  <a:srgbClr val="000099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280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4668716"/>
            <a:ext cx="7772400" cy="864577"/>
          </a:xfrm>
        </p:spPr>
        <p:txBody>
          <a:bodyPr/>
          <a:lstStyle/>
          <a:p>
            <a:pPr eaLnBrk="1" hangingPunct="1">
              <a:defRPr/>
            </a:pPr>
            <a:r>
              <a:rPr lang="en-GB" sz="2215"/>
              <a:t>David Cook,</a:t>
            </a:r>
            <a:br>
              <a:rPr lang="en-GB" sz="2215"/>
            </a:br>
            <a:r>
              <a:rPr lang="en-GB" sz="2215"/>
              <a:t>President, ASM Consulting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716466" y="5955323"/>
            <a:ext cx="2844311" cy="39858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1662" i="1">
                <a:solidFill>
                  <a:schemeClr val="tx2"/>
                </a:solidFill>
                <a:latin typeface="Arial" charset="0"/>
              </a:rPr>
              <a:t>Advise, Support, Motivate.</a:t>
            </a:r>
          </a:p>
        </p:txBody>
      </p:sp>
      <p:sp>
        <p:nvSpPr>
          <p:cNvPr id="10249" name="Rectangle 1033"/>
          <p:cNvSpPr>
            <a:spLocks noChangeArrowheads="1"/>
          </p:cNvSpPr>
          <p:nvPr/>
        </p:nvSpPr>
        <p:spPr bwMode="auto">
          <a:xfrm>
            <a:off x="685800" y="2678723"/>
            <a:ext cx="7772400" cy="17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954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presentation to the </a:t>
            </a:r>
          </a:p>
          <a:p>
            <a:pPr algn="ctr"/>
            <a:r>
              <a:rPr lang="en-GB" altLang="en-US" sz="2954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Royal Aeronautical Society,</a:t>
            </a:r>
          </a:p>
          <a:p>
            <a:pPr algn="ctr"/>
            <a:r>
              <a:rPr lang="en-GB" altLang="en-US" sz="2954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Toulouse Branch,</a:t>
            </a:r>
          </a:p>
          <a:p>
            <a:pPr algn="ctr"/>
            <a:r>
              <a:rPr lang="en-GB" altLang="en-US" sz="2954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17th December 2014.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3223" y="1101969"/>
            <a:ext cx="7977554" cy="100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fr-FR" altLang="en-US" sz="2954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development of composite applications in commercial aircraft engines.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6" name="Picture 4" descr="1981 Deci Engine Chan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11166"/>
            <a:ext cx="1820008" cy="12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7" name="Picture 5" descr="1982 Odiham Engine Maintenanc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58" y="1422889"/>
            <a:ext cx="1872762" cy="13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8" name="Picture 6" descr="980918 SAS First Delivery 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1" y="4308231"/>
            <a:ext cx="2309446" cy="16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9" name="Picture 7" descr="300px-A380-trent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0" y="4284785"/>
            <a:ext cx="1968011" cy="17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83223" y="571500"/>
            <a:ext cx="7977554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fr-FR" altLang="en-US" sz="2585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David Cook: a lifetime of working with engines …</a:t>
            </a: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3127669" y="1679331"/>
            <a:ext cx="2937022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 maintenance technician, </a:t>
            </a:r>
          </a:p>
          <a:p>
            <a:pPr algn="ctr"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Air Force</a:t>
            </a: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3388329" y="4598378"/>
            <a:ext cx="2241319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Sales Executive, </a:t>
            </a:r>
          </a:p>
          <a:p>
            <a:pPr algn="ctr" eaLnBrk="0" hangingPunct="0"/>
            <a:r>
              <a:rPr lang="en-US" altLang="en-US" sz="147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Safran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1" grpId="0"/>
      <p:bldP spid="341002" grpId="0"/>
    </p:bldLst>
  </p:timing>
</p:sld>
</file>

<file path=ppt/theme/theme1.xml><?xml version="1.0" encoding="utf-8"?>
<a:theme xmlns:a="http://schemas.openxmlformats.org/drawingml/2006/main" name="HD TLS 12apr11 - John Green background">
  <a:themeElements>
    <a:clrScheme name="RAeS Aerospace 2010 - John Green sky background 1">
      <a:dk1>
        <a:srgbClr val="000000"/>
      </a:dk1>
      <a:lt1>
        <a:srgbClr val="FFFFFF"/>
      </a:lt1>
      <a:dk2>
        <a:srgbClr val="000066"/>
      </a:dk2>
      <a:lt2>
        <a:srgbClr val="DDDDDD"/>
      </a:lt2>
      <a:accent1>
        <a:srgbClr val="FFFF00"/>
      </a:accent1>
      <a:accent2>
        <a:srgbClr val="7DE6FF"/>
      </a:accent2>
      <a:accent3>
        <a:srgbClr val="FFFFFF"/>
      </a:accent3>
      <a:accent4>
        <a:srgbClr val="000000"/>
      </a:accent4>
      <a:accent5>
        <a:srgbClr val="FFFFAA"/>
      </a:accent5>
      <a:accent6>
        <a:srgbClr val="71D0E7"/>
      </a:accent6>
      <a:hlink>
        <a:srgbClr val="FFA7E2"/>
      </a:hlink>
      <a:folHlink>
        <a:srgbClr val="BBFFBB"/>
      </a:folHlink>
    </a:clrScheme>
    <a:fontScheme name="RAeS Aerospace 2010 - John Green sky background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eS Aerospace 2010 - John Green sky background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FFFF00"/>
        </a:accent1>
        <a:accent2>
          <a:srgbClr val="7DE6FF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71D0E7"/>
        </a:accent6>
        <a:hlink>
          <a:srgbClr val="FFA7E2"/>
        </a:hlink>
        <a:folHlink>
          <a:srgbClr val="BBF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eS Aerospace 2010 - John Green sky background 2">
        <a:dk1>
          <a:srgbClr val="000000"/>
        </a:dk1>
        <a:lt1>
          <a:srgbClr val="FFFFFF"/>
        </a:lt1>
        <a:dk2>
          <a:srgbClr val="063DE8"/>
        </a:dk2>
        <a:lt2>
          <a:srgbClr val="FFFF00"/>
        </a:lt2>
        <a:accent1>
          <a:srgbClr val="FFFF00"/>
        </a:accent1>
        <a:accent2>
          <a:srgbClr val="00DCFF"/>
        </a:accent2>
        <a:accent3>
          <a:srgbClr val="AAAFF2"/>
        </a:accent3>
        <a:accent4>
          <a:srgbClr val="DADADA"/>
        </a:accent4>
        <a:accent5>
          <a:srgbClr val="FFFFAA"/>
        </a:accent5>
        <a:accent6>
          <a:srgbClr val="00C7E7"/>
        </a:accent6>
        <a:hlink>
          <a:srgbClr val="FF66CC"/>
        </a:hlink>
        <a:folHlink>
          <a:srgbClr val="BBFFB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Globe">
  <a:themeElements>
    <a:clrScheme name="Glob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30066</TotalTime>
  <Words>3258</Words>
  <Application>Microsoft Office PowerPoint</Application>
  <PresentationFormat>On-screen Show (4:3)</PresentationFormat>
  <Paragraphs>577</Paragraphs>
  <Slides>60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50</vt:i4>
      </vt:variant>
      <vt:variant>
        <vt:lpstr>Slide Titles</vt:lpstr>
      </vt:variant>
      <vt:variant>
        <vt:i4>60</vt:i4>
      </vt:variant>
    </vt:vector>
  </HeadingPairs>
  <TitlesOfParts>
    <vt:vector size="115" baseType="lpstr">
      <vt:lpstr>Arial</vt:lpstr>
      <vt:lpstr>Copperplate Gothic Bold</vt:lpstr>
      <vt:lpstr>Times New Roman</vt:lpstr>
      <vt:lpstr>Verdana</vt:lpstr>
      <vt:lpstr>Wingdings</vt:lpstr>
      <vt:lpstr>HD TLS 12apr11 - John Green background</vt:lpstr>
      <vt:lpstr>Globe</vt:lpstr>
      <vt:lpstr>1_Globe</vt:lpstr>
      <vt:lpstr>2_Globe</vt:lpstr>
      <vt:lpstr>3_Globe</vt:lpstr>
      <vt:lpstr>4_Globe</vt:lpstr>
      <vt:lpstr>5_Globe</vt:lpstr>
      <vt:lpstr>6_Globe</vt:lpstr>
      <vt:lpstr>7_Globe</vt:lpstr>
      <vt:lpstr>8_Globe</vt:lpstr>
      <vt:lpstr>9_Globe</vt:lpstr>
      <vt:lpstr>10_Globe</vt:lpstr>
      <vt:lpstr>11_Globe</vt:lpstr>
      <vt:lpstr>12_Globe</vt:lpstr>
      <vt:lpstr>13_Globe</vt:lpstr>
      <vt:lpstr>14_Globe</vt:lpstr>
      <vt:lpstr>15_Globe</vt:lpstr>
      <vt:lpstr>16_Globe</vt:lpstr>
      <vt:lpstr>17_Globe</vt:lpstr>
      <vt:lpstr>18_Globe</vt:lpstr>
      <vt:lpstr>19_Globe</vt:lpstr>
      <vt:lpstr>20_Globe</vt:lpstr>
      <vt:lpstr>21_Globe</vt:lpstr>
      <vt:lpstr>22_Globe</vt:lpstr>
      <vt:lpstr>23_Globe</vt:lpstr>
      <vt:lpstr>24_Globe</vt:lpstr>
      <vt:lpstr>25_Globe</vt:lpstr>
      <vt:lpstr>26_Globe</vt:lpstr>
      <vt:lpstr>27_Globe</vt:lpstr>
      <vt:lpstr>28_Globe</vt:lpstr>
      <vt:lpstr>29_Globe</vt:lpstr>
      <vt:lpstr>30_Globe</vt:lpstr>
      <vt:lpstr>31_Globe</vt:lpstr>
      <vt:lpstr>32_Globe</vt:lpstr>
      <vt:lpstr>33_Globe</vt:lpstr>
      <vt:lpstr>34_Globe</vt:lpstr>
      <vt:lpstr>35_Globe</vt:lpstr>
      <vt:lpstr>36_Globe</vt:lpstr>
      <vt:lpstr>37_Globe</vt:lpstr>
      <vt:lpstr>38_Globe</vt:lpstr>
      <vt:lpstr>39_Globe</vt:lpstr>
      <vt:lpstr>40_Globe</vt:lpstr>
      <vt:lpstr>41_Globe</vt:lpstr>
      <vt:lpstr>42_Globe</vt:lpstr>
      <vt:lpstr>43_Globe</vt:lpstr>
      <vt:lpstr>44_Globe</vt:lpstr>
      <vt:lpstr>45_Globe</vt:lpstr>
      <vt:lpstr>46_Globe</vt:lpstr>
      <vt:lpstr>47_Globe</vt:lpstr>
      <vt:lpstr>48_Globe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David Cook, President, ASM Consulting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Nanotube strength capability: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Aero-Engines 1903-2003</dc:title>
  <dc:creator>Alec Collins</dc:creator>
  <cp:lastModifiedBy>Hugh Dibley</cp:lastModifiedBy>
  <cp:revision>819</cp:revision>
  <dcterms:created xsi:type="dcterms:W3CDTF">2004-01-13T12:03:31Z</dcterms:created>
  <dcterms:modified xsi:type="dcterms:W3CDTF">2014-12-18T12:55:46Z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1029997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D6.0.1</vt:lpwstr>
  </property>
  <property fmtid="{D5CDD505-2E9C-101B-9397-08002B2CF9AE}" pid="5" name="NXTAG2">
    <vt:lpwstr>000800de3e000000000001024110</vt:lpwstr>
  </property>
</Properties>
</file>