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59"/>
  </p:notesMasterIdLst>
  <p:sldIdLst>
    <p:sldId id="331" r:id="rId2"/>
    <p:sldId id="341" r:id="rId3"/>
    <p:sldId id="342" r:id="rId4"/>
    <p:sldId id="375" r:id="rId5"/>
    <p:sldId id="492" r:id="rId6"/>
    <p:sldId id="493" r:id="rId7"/>
    <p:sldId id="496" r:id="rId8"/>
    <p:sldId id="522" r:id="rId9"/>
    <p:sldId id="551" r:id="rId10"/>
    <p:sldId id="540" r:id="rId11"/>
    <p:sldId id="498" r:id="rId12"/>
    <p:sldId id="541" r:id="rId13"/>
    <p:sldId id="506" r:id="rId14"/>
    <p:sldId id="499" r:id="rId15"/>
    <p:sldId id="532" r:id="rId16"/>
    <p:sldId id="552" r:id="rId17"/>
    <p:sldId id="553" r:id="rId18"/>
    <p:sldId id="500" r:id="rId19"/>
    <p:sldId id="533" r:id="rId20"/>
    <p:sldId id="501" r:id="rId21"/>
    <p:sldId id="555" r:id="rId22"/>
    <p:sldId id="554" r:id="rId23"/>
    <p:sldId id="503" r:id="rId24"/>
    <p:sldId id="536" r:id="rId25"/>
    <p:sldId id="538" r:id="rId26"/>
    <p:sldId id="542" r:id="rId27"/>
    <p:sldId id="556" r:id="rId28"/>
    <p:sldId id="544" r:id="rId29"/>
    <p:sldId id="545" r:id="rId30"/>
    <p:sldId id="543" r:id="rId31"/>
    <p:sldId id="537" r:id="rId32"/>
    <p:sldId id="505" r:id="rId33"/>
    <p:sldId id="557" r:id="rId34"/>
    <p:sldId id="504" r:id="rId35"/>
    <p:sldId id="534" r:id="rId36"/>
    <p:sldId id="539" r:id="rId37"/>
    <p:sldId id="558" r:id="rId38"/>
    <p:sldId id="512" r:id="rId39"/>
    <p:sldId id="560" r:id="rId40"/>
    <p:sldId id="510" r:id="rId41"/>
    <p:sldId id="549" r:id="rId42"/>
    <p:sldId id="565" r:id="rId43"/>
    <p:sldId id="513" r:id="rId44"/>
    <p:sldId id="559" r:id="rId45"/>
    <p:sldId id="561" r:id="rId46"/>
    <p:sldId id="516" r:id="rId47"/>
    <p:sldId id="507" r:id="rId48"/>
    <p:sldId id="547" r:id="rId49"/>
    <p:sldId id="548" r:id="rId50"/>
    <p:sldId id="550" r:id="rId51"/>
    <p:sldId id="517" r:id="rId52"/>
    <p:sldId id="523" r:id="rId53"/>
    <p:sldId id="563" r:id="rId54"/>
    <p:sldId id="531" r:id="rId55"/>
    <p:sldId id="562" r:id="rId56"/>
    <p:sldId id="564" r:id="rId57"/>
    <p:sldId id="546" r:id="rId58"/>
  </p:sldIdLst>
  <p:sldSz cx="9144000" cy="6858000" type="screen4x3"/>
  <p:notesSz cx="9618663" cy="137842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C9900"/>
    <a:srgbClr val="FF9933"/>
    <a:srgbClr val="000099"/>
    <a:srgbClr val="3366CC"/>
    <a:srgbClr val="9999FF"/>
    <a:srgbClr val="CC3300"/>
    <a:srgbClr val="990000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5763" autoAdjust="0"/>
  </p:normalViewPr>
  <p:slideViewPr>
    <p:cSldViewPr>
      <p:cViewPr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167094" cy="68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921" tIns="64460" rIns="128921" bIns="6446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8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9279" y="2"/>
            <a:ext cx="4167094" cy="68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921" tIns="64460" rIns="128921" bIns="6446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8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63663" y="1031875"/>
            <a:ext cx="6891337" cy="516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1638" y="6548299"/>
            <a:ext cx="7695388" cy="620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921" tIns="64460" rIns="128921" bIns="644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092185"/>
            <a:ext cx="4167094" cy="68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921" tIns="64460" rIns="128921" bIns="6446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8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9279" y="13092185"/>
            <a:ext cx="4167094" cy="68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921" tIns="64460" rIns="128921" bIns="6446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8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52C06AB-8B37-4D74-8D85-56E4B5909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769015-4DCD-44F6-9D3E-9418B8AE3330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769015-4DCD-44F6-9D3E-9418B8AE3330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769015-4DCD-44F6-9D3E-9418B8AE3330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C06AB-8B37-4D74-8D85-56E4B59095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75779B-FD74-4B39-A37C-62A35407F1A8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19</a:t>
            </a:fld>
            <a:endParaRPr lang="en-US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John Green 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28650" y="971550"/>
            <a:ext cx="7886700" cy="548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35000" y="1268413"/>
            <a:ext cx="3811588" cy="517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699000" y="1268413"/>
            <a:ext cx="3816350" cy="517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631825" y="3703638"/>
            <a:ext cx="7885113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GB">
              <a:cs typeface="+mn-cs"/>
            </a:endParaRPr>
          </a:p>
        </p:txBody>
      </p:sp>
      <p:pic>
        <p:nvPicPr>
          <p:cNvPr id="10" name="Picture 2" descr="John Green Contrails - 23oct09 crop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" y="-1587"/>
            <a:ext cx="9158287" cy="687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hn Green Contrails - 23oct09 crop"/>
          <p:cNvPicPr preferRelativeResize="0"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5071" y="-1587"/>
            <a:ext cx="9158287" cy="687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5891" name="Rectangle 3"/>
          <p:cNvSpPr>
            <a:spLocks noChangeArrowheads="1"/>
          </p:cNvSpPr>
          <p:nvPr/>
        </p:nvSpPr>
        <p:spPr bwMode="auto">
          <a:xfrm>
            <a:off x="628650" y="971550"/>
            <a:ext cx="7886700" cy="548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1445892" name="Rectangle 4"/>
          <p:cNvSpPr>
            <a:spLocks noChangeArrowheads="1"/>
          </p:cNvSpPr>
          <p:nvPr/>
        </p:nvSpPr>
        <p:spPr bwMode="auto">
          <a:xfrm>
            <a:off x="635000" y="1268413"/>
            <a:ext cx="3811588" cy="517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1445893" name="Rectangle 5"/>
          <p:cNvSpPr>
            <a:spLocks noChangeArrowheads="1"/>
          </p:cNvSpPr>
          <p:nvPr/>
        </p:nvSpPr>
        <p:spPr bwMode="auto">
          <a:xfrm>
            <a:off x="4699000" y="1268413"/>
            <a:ext cx="3816350" cy="517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1445894" name="Line 6"/>
          <p:cNvSpPr>
            <a:spLocks noChangeShapeType="1"/>
          </p:cNvSpPr>
          <p:nvPr/>
        </p:nvSpPr>
        <p:spPr bwMode="auto">
          <a:xfrm flipH="1">
            <a:off x="631825" y="3703638"/>
            <a:ext cx="7885113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1445896" name="Text Box 8"/>
          <p:cNvSpPr txBox="1">
            <a:spLocks noChangeArrowheads="1"/>
          </p:cNvSpPr>
          <p:nvPr/>
        </p:nvSpPr>
        <p:spPr bwMode="auto">
          <a:xfrm>
            <a:off x="361950" y="6524625"/>
            <a:ext cx="8782050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GB" sz="1200" baseline="0" dirty="0" smtClean="0">
                <a:solidFill>
                  <a:srgbClr val="000099"/>
                </a:solidFill>
                <a:latin typeface="Times New Roman" pitchFamily="18" charset="0"/>
                <a:cs typeface="+mn-cs"/>
              </a:rPr>
              <a:t> Hug</a:t>
            </a:r>
            <a:r>
              <a:rPr lang="en-GB" sz="1200" dirty="0" smtClean="0">
                <a:solidFill>
                  <a:srgbClr val="000099"/>
                </a:solidFill>
                <a:latin typeface="Times New Roman" pitchFamily="18" charset="0"/>
                <a:cs typeface="+mn-cs"/>
              </a:rPr>
              <a:t>h </a:t>
            </a:r>
            <a:r>
              <a:rPr lang="en-GB" sz="12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DIBLEY :  </a:t>
            </a:r>
            <a:r>
              <a:rPr lang="en-GB" sz="1200" dirty="0" smtClean="0">
                <a:solidFill>
                  <a:srgbClr val="000099"/>
                </a:solidFill>
                <a:latin typeface="Times New Roman" pitchFamily="18" charset="0"/>
                <a:cs typeface="+mn-cs"/>
              </a:rPr>
              <a:t>RAeS International Flight Crew Training Conference  - “Instructor Operating Station</a:t>
            </a:r>
            <a:r>
              <a:rPr lang="en-GB" sz="1200" baseline="0" dirty="0" smtClean="0">
                <a:solidFill>
                  <a:srgbClr val="000099"/>
                </a:solidFill>
                <a:latin typeface="Times New Roman" pitchFamily="18" charset="0"/>
                <a:cs typeface="+mn-cs"/>
              </a:rPr>
              <a:t> Improvement</a:t>
            </a:r>
            <a:r>
              <a:rPr lang="en-GB" sz="1200" dirty="0" smtClean="0">
                <a:solidFill>
                  <a:srgbClr val="000099"/>
                </a:solidFill>
                <a:latin typeface="Times New Roman" pitchFamily="18" charset="0"/>
                <a:cs typeface="+mn-cs"/>
              </a:rPr>
              <a:t>“  26 Sep</a:t>
            </a:r>
            <a:r>
              <a:rPr lang="en-GB" sz="1200" baseline="0" dirty="0" smtClean="0">
                <a:solidFill>
                  <a:srgbClr val="000099"/>
                </a:solidFill>
                <a:latin typeface="Times New Roman" pitchFamily="18" charset="0"/>
                <a:cs typeface="+mn-cs"/>
              </a:rPr>
              <a:t> 13</a:t>
            </a:r>
            <a:r>
              <a:rPr lang="en-GB" sz="1200" dirty="0" smtClean="0">
                <a:solidFill>
                  <a:srgbClr val="000099"/>
                </a:solidFill>
                <a:latin typeface="Times New Roman" pitchFamily="18" charset="0"/>
                <a:cs typeface="+mn-cs"/>
              </a:rPr>
              <a:t>   </a:t>
            </a:r>
            <a:fld id="{F91E2CBB-7499-4B07-A8DE-20B79A4B6FC5}" type="slidenum">
              <a:rPr lang="en-GB" sz="1200" smtClean="0">
                <a:solidFill>
                  <a:srgbClr val="000099"/>
                </a:solidFill>
                <a:latin typeface="Times New Roman" pitchFamily="18" charset="0"/>
                <a:cs typeface="+mn-cs"/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GB" sz="1200" dirty="0" smtClean="0">
                <a:solidFill>
                  <a:srgbClr val="000099"/>
                </a:solidFill>
                <a:latin typeface="Times New Roman" pitchFamily="18" charset="0"/>
                <a:cs typeface="+mn-cs"/>
              </a:rPr>
              <a:t> /57</a:t>
            </a:r>
            <a:endParaRPr lang="en-US" sz="1200" dirty="0">
              <a:solidFill>
                <a:srgbClr val="000099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445897" name="Line 9"/>
          <p:cNvSpPr>
            <a:spLocks noChangeShapeType="1"/>
          </p:cNvSpPr>
          <p:nvPr/>
        </p:nvSpPr>
        <p:spPr bwMode="auto">
          <a:xfrm flipV="1">
            <a:off x="358775" y="6453336"/>
            <a:ext cx="8734425" cy="14139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714375" y="642938"/>
            <a:ext cx="1841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Sunjoo New RAeS Logo no background - 22jan13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29384" y="6477824"/>
            <a:ext cx="360000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60" r:id="rId3"/>
    <p:sldLayoutId id="2147483761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62" r:id="rId14"/>
  </p:sldLayoutIdLst>
  <p:transition/>
  <p:timing>
    <p:tnLst>
      <p:par>
        <p:cTn id="1" dur="indefinite" restart="never" nodeType="tmRoot"/>
      </p:par>
    </p:tnLst>
  </p:timing>
  <p:txStyles>
    <p:titleStyle>
      <a:lvl1pPr algn="l" defTabSz="795338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defTabSz="795338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opperplate Gothic Bold" pitchFamily="34" charset="0"/>
        </a:defRPr>
      </a:lvl2pPr>
      <a:lvl3pPr algn="l" defTabSz="795338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opperplate Gothic Bold" pitchFamily="34" charset="0"/>
        </a:defRPr>
      </a:lvl3pPr>
      <a:lvl4pPr algn="l" defTabSz="795338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opperplate Gothic Bold" pitchFamily="34" charset="0"/>
        </a:defRPr>
      </a:lvl4pPr>
      <a:lvl5pPr algn="l" defTabSz="795338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opperplate Gothic Bold" pitchFamily="34" charset="0"/>
        </a:defRPr>
      </a:lvl5pPr>
      <a:lvl6pPr marL="457200" algn="l" defTabSz="795338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opperplate Gothic Bold" pitchFamily="34" charset="0"/>
        </a:defRPr>
      </a:lvl6pPr>
      <a:lvl7pPr marL="914400" algn="l" defTabSz="795338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opperplate Gothic Bold" pitchFamily="34" charset="0"/>
        </a:defRPr>
      </a:lvl7pPr>
      <a:lvl8pPr marL="1371600" algn="l" defTabSz="795338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opperplate Gothic Bold" pitchFamily="34" charset="0"/>
        </a:defRPr>
      </a:lvl8pPr>
      <a:lvl9pPr marL="1828800" algn="l" defTabSz="795338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opperplate Gothic Bold" pitchFamily="34" charset="0"/>
        </a:defRPr>
      </a:lvl9pPr>
    </p:titleStyle>
    <p:bodyStyle>
      <a:lvl1pPr marL="330200" indent="-330200" algn="l" defTabSz="795338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Font typeface="Wingdings" pitchFamily="2" charset="2"/>
        <a:buChar char="l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695325" indent="-198438" algn="l" defTabSz="795338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100000"/>
        <a:buChar char="•"/>
        <a:defRPr>
          <a:solidFill>
            <a:schemeClr val="bg1"/>
          </a:solidFill>
          <a:latin typeface="+mn-lt"/>
        </a:defRPr>
      </a:lvl2pPr>
      <a:lvl3pPr marL="1060450" indent="-198438" algn="l" defTabSz="795338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100000"/>
        <a:buChar char="–"/>
        <a:defRPr sz="1700">
          <a:solidFill>
            <a:schemeClr val="bg1"/>
          </a:solidFill>
          <a:latin typeface="+mn-lt"/>
        </a:defRPr>
      </a:lvl3pPr>
      <a:lvl4pPr marL="1374775" indent="-149225" algn="l" defTabSz="795338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100000"/>
        <a:buChar char="."/>
        <a:defRPr sz="1600">
          <a:solidFill>
            <a:schemeClr val="bg1"/>
          </a:solidFill>
          <a:latin typeface="+mn-lt"/>
        </a:defRPr>
      </a:lvl4pPr>
      <a:lvl5pPr marL="1738313" indent="-149225" algn="l" defTabSz="795338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100000"/>
        <a:buChar char="-"/>
        <a:defRPr sz="1400">
          <a:solidFill>
            <a:schemeClr val="bg1"/>
          </a:solidFill>
          <a:latin typeface="+mn-lt"/>
        </a:defRPr>
      </a:lvl5pPr>
      <a:lvl6pPr marL="2195513" indent="-149225" algn="l" defTabSz="795338" rtl="0" fontAlgn="base">
        <a:spcBef>
          <a:spcPct val="20000"/>
        </a:spcBef>
        <a:spcAft>
          <a:spcPct val="0"/>
        </a:spcAft>
        <a:buClr>
          <a:schemeClr val="bg1"/>
        </a:buClr>
        <a:buSzPct val="100000"/>
        <a:buChar char="-"/>
        <a:defRPr sz="1400">
          <a:solidFill>
            <a:schemeClr val="bg1"/>
          </a:solidFill>
          <a:latin typeface="+mn-lt"/>
        </a:defRPr>
      </a:lvl6pPr>
      <a:lvl7pPr marL="2652713" indent="-149225" algn="l" defTabSz="795338" rtl="0" fontAlgn="base">
        <a:spcBef>
          <a:spcPct val="20000"/>
        </a:spcBef>
        <a:spcAft>
          <a:spcPct val="0"/>
        </a:spcAft>
        <a:buClr>
          <a:schemeClr val="bg1"/>
        </a:buClr>
        <a:buSzPct val="100000"/>
        <a:buChar char="-"/>
        <a:defRPr sz="1400">
          <a:solidFill>
            <a:schemeClr val="bg1"/>
          </a:solidFill>
          <a:latin typeface="+mn-lt"/>
        </a:defRPr>
      </a:lvl7pPr>
      <a:lvl8pPr marL="3109913" indent="-149225" algn="l" defTabSz="795338" rtl="0" fontAlgn="base">
        <a:spcBef>
          <a:spcPct val="20000"/>
        </a:spcBef>
        <a:spcAft>
          <a:spcPct val="0"/>
        </a:spcAft>
        <a:buClr>
          <a:schemeClr val="bg1"/>
        </a:buClr>
        <a:buSzPct val="100000"/>
        <a:buChar char="-"/>
        <a:defRPr sz="1400">
          <a:solidFill>
            <a:schemeClr val="bg1"/>
          </a:solidFill>
          <a:latin typeface="+mn-lt"/>
        </a:defRPr>
      </a:lvl8pPr>
      <a:lvl9pPr marL="3567113" indent="-149225" algn="l" defTabSz="795338" rtl="0" fontAlgn="base">
        <a:spcBef>
          <a:spcPct val="20000"/>
        </a:spcBef>
        <a:spcAft>
          <a:spcPct val="0"/>
        </a:spcAft>
        <a:buClr>
          <a:schemeClr val="bg1"/>
        </a:buClr>
        <a:buSzPct val="100000"/>
        <a:buChar char="-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92275" y="1455731"/>
            <a:ext cx="5511800" cy="425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sz="2800" b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28716" y="4661528"/>
            <a:ext cx="6697662" cy="1554199"/>
          </a:xfrm>
          <a:prstGeom prst="rect">
            <a:avLst/>
          </a:prstGeom>
          <a:solidFill>
            <a:srgbClr val="3366FF">
              <a:alpha val="43921"/>
            </a:srgbClr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bIns="118800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endParaRPr lang="en-US" sz="600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>
              <a:lnSpc>
                <a:spcPct val="50000"/>
              </a:lnSpc>
              <a:spcBef>
                <a:spcPct val="35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Arial" charset="0"/>
              </a:rPr>
              <a:t>Hugh DIBLEY </a:t>
            </a:r>
            <a:r>
              <a:rPr lang="en-GB" sz="2000" dirty="0" smtClean="0">
                <a:solidFill>
                  <a:schemeClr val="bg1"/>
                </a:solidFill>
                <a:latin typeface="Arial" charset="0"/>
              </a:rPr>
              <a:t>FRAeS, FRIN, CMILT</a:t>
            </a:r>
            <a:r>
              <a:rPr lang="en-GB" sz="3200" b="1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 eaLnBrk="0" hangingPunct="0">
              <a:lnSpc>
                <a:spcPct val="50000"/>
              </a:lnSpc>
              <a:spcBef>
                <a:spcPts val="1200"/>
              </a:spcBef>
            </a:pPr>
            <a:r>
              <a:rPr lang="en-GB" sz="2000" b="1" dirty="0" smtClean="0">
                <a:solidFill>
                  <a:schemeClr val="bg1"/>
                </a:solidFill>
              </a:rPr>
              <a:t>formerly BOAC/BAW    Airbus Toulouse</a:t>
            </a:r>
          </a:p>
          <a:p>
            <a:pPr algn="ctr" eaLnBrk="0" hangingPunct="0">
              <a:lnSpc>
                <a:spcPct val="50000"/>
              </a:lnSpc>
              <a:spcBef>
                <a:spcPts val="1200"/>
              </a:spcBef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</a:rPr>
              <a:t>RAeS:   Flight Simulation Group, </a:t>
            </a:r>
            <a:r>
              <a:rPr lang="en-GB" sz="2000" b="1" dirty="0" smtClean="0">
                <a:solidFill>
                  <a:schemeClr val="bg1"/>
                </a:solidFill>
              </a:rPr>
              <a:t>ICATEE, </a:t>
            </a:r>
            <a:endParaRPr lang="en-GB" sz="2000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0" hangingPunct="0">
              <a:lnSpc>
                <a:spcPct val="50000"/>
              </a:lnSpc>
              <a:spcBef>
                <a:spcPts val="1200"/>
              </a:spcBef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</a:rPr>
              <a:t>Flight Operations Group, </a:t>
            </a:r>
            <a:r>
              <a:rPr lang="en-GB" sz="2000" b="1" dirty="0" smtClean="0">
                <a:solidFill>
                  <a:schemeClr val="bg1"/>
                </a:solidFill>
              </a:rPr>
              <a:t>Chairman Toulouse Branch</a:t>
            </a:r>
            <a:endParaRPr lang="en-GB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350" y="3501008"/>
            <a:ext cx="9144000" cy="4862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“Instructor Operating Station Improvements”</a:t>
            </a:r>
            <a:endParaRPr lang="en-US" sz="40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7" name="Picture 6" descr="RAeS IFCTC 130926 - Conference Flier - 21sep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128" y="447952"/>
            <a:ext cx="7956376" cy="22772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63464"/>
            <a:ext cx="89644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Dr Ed Cook of the FAA emphasised  the need for</a:t>
            </a:r>
          </a:p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instructors to sit between the pilots </a:t>
            </a:r>
          </a:p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 watch  their eyes / body language.</a:t>
            </a:r>
            <a:endParaRPr lang="en-GB" sz="2000" b="1" i="1" dirty="0">
              <a:solidFill>
                <a:srgbClr val="0000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95288" y="1116370"/>
            <a:ext cx="84248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</a:rPr>
              <a:t>Forward facing IOS improved instructors’ vision and access </a:t>
            </a:r>
            <a:endParaRPr lang="en-GB" sz="2000" b="1" dirty="0">
              <a:solidFill>
                <a:srgbClr val="000099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39552" y="1558181"/>
            <a:ext cx="84248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</a:rPr>
              <a:t>Screens mounted vertically easier to monitor / use</a:t>
            </a:r>
            <a:endParaRPr lang="en-GB" sz="2000" b="1" dirty="0">
              <a:solidFill>
                <a:srgbClr val="000099"/>
              </a:solidFill>
            </a:endParaRPr>
          </a:p>
        </p:txBody>
      </p:sp>
      <p:pic>
        <p:nvPicPr>
          <p:cNvPr id="7" name="Picture 8" descr="6 IOS in Sim fwd pos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72" y="2142736"/>
            <a:ext cx="4062796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5534" y="2160152"/>
            <a:ext cx="4063582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38568" y="4869161"/>
            <a:ext cx="4312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</a:rPr>
              <a:t>On A340-500/600 FFS in 2000,  still used in 2013 and beyond </a:t>
            </a:r>
            <a:endParaRPr lang="en-GB" sz="2000" b="1" dirty="0">
              <a:solidFill>
                <a:srgbClr val="000099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66736" y="4869160"/>
            <a:ext cx="431209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</a:rPr>
              <a:t>Option on current FFS</a:t>
            </a:r>
          </a:p>
          <a:p>
            <a:pPr algn="ctr"/>
            <a:endParaRPr lang="en-GB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 bldLvl="4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131704"/>
            <a:ext cx="8964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pilots’ displays on latest aircraft can be selected on the IOS. </a:t>
            </a:r>
          </a:p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Essential for Head Up Displays – otherwise unable to be monitored*. </a:t>
            </a:r>
            <a:endParaRPr lang="en-GB" sz="2000" b="1" i="1" dirty="0">
              <a:solidFill>
                <a:srgbClr val="0000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6" name="Picture 5" descr="RAeS IFCTC 130926 - L3 - 787 cockpit - 24sep13 ligh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34592"/>
            <a:ext cx="5829300" cy="4381500"/>
          </a:xfrm>
          <a:prstGeom prst="rect">
            <a:avLst/>
          </a:prstGeom>
        </p:spPr>
      </p:pic>
      <p:pic>
        <p:nvPicPr>
          <p:cNvPr id="7" name="Picture 6" descr="RAeS IFCTC 130926 - L3 - HUD-visual repeat display - 24sep13 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212976"/>
            <a:ext cx="3288779" cy="2716239"/>
          </a:xfrm>
          <a:prstGeom prst="rect">
            <a:avLst/>
          </a:prstGeom>
          <a:ln w="63500">
            <a:solidFill>
              <a:srgbClr val="990000"/>
            </a:solidFill>
          </a:ln>
        </p:spPr>
      </p:pic>
      <p:sp>
        <p:nvSpPr>
          <p:cNvPr id="8" name="Rectangle 7"/>
          <p:cNvSpPr/>
          <p:nvPr/>
        </p:nvSpPr>
        <p:spPr bwMode="auto">
          <a:xfrm>
            <a:off x="4374816" y="1550680"/>
            <a:ext cx="1368152" cy="1294720"/>
          </a:xfrm>
          <a:prstGeom prst="rect">
            <a:avLst/>
          </a:prstGeom>
          <a:noFill/>
          <a:ln w="635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940152" y="5981218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Boeing 787 HUD</a:t>
            </a:r>
            <a:endParaRPr lang="en-GB" sz="2000" b="1" i="1" dirty="0">
              <a:solidFill>
                <a:srgbClr val="0000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755192" y="2839288"/>
            <a:ext cx="1008112" cy="21602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01832" y="5533194"/>
            <a:ext cx="44561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*The HUD indications change during an upset to assist recovery</a:t>
            </a:r>
            <a:endParaRPr lang="en-GB" sz="2000" b="1" i="1" dirty="0">
              <a:solidFill>
                <a:srgbClr val="0000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3"/>
      <p:bldP spid="8" grpId="0" animBg="1"/>
      <p:bldP spid="9" grpId="0"/>
      <p:bldP spid="12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47984"/>
            <a:ext cx="5832648" cy="440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88" y="77112"/>
            <a:ext cx="8964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pilots’ displays on latest aircraft can be selected on the IOS.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95128" y="5092720"/>
            <a:ext cx="431209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</a:rPr>
              <a:t>Airbus A350 Flight Deck</a:t>
            </a:r>
          </a:p>
          <a:p>
            <a:pPr algn="ctr"/>
            <a:endParaRPr lang="en-GB" sz="2000" b="1" dirty="0">
              <a:solidFill>
                <a:srgbClr val="000099"/>
              </a:solidFill>
            </a:endParaRPr>
          </a:p>
        </p:txBody>
      </p:sp>
      <p:pic>
        <p:nvPicPr>
          <p:cNvPr id="10" name="Picture 9" descr="RAeS IFCTC 130926 - A380 ND - 24sep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38104"/>
            <a:ext cx="2160000" cy="2825218"/>
          </a:xfrm>
          <a:prstGeom prst="rect">
            <a:avLst/>
          </a:prstGeom>
        </p:spPr>
      </p:pic>
      <p:pic>
        <p:nvPicPr>
          <p:cNvPr id="11" name="Picture 10" descr="RAeS IFCTC 130926 - L3 787 eFlight Bag - 23sep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1624" y="3617728"/>
            <a:ext cx="2160240" cy="2735504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36512" y="5466408"/>
            <a:ext cx="64807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example of IOS selecting </a:t>
            </a:r>
            <a:r>
              <a:rPr lang="en-GB" sz="2000" b="1" dirty="0" err="1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Nav</a:t>
            </a:r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Display &amp; </a:t>
            </a:r>
          </a:p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Electronic Flight Bag / Jeppesen charts</a:t>
            </a:r>
            <a:endParaRPr lang="en-GB" sz="2000" b="1" i="1" dirty="0">
              <a:solidFill>
                <a:srgbClr val="0000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eS IFCTC 130926 - L3 - 787 IOS from behind - 22sep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923" y="770816"/>
            <a:ext cx="7675349" cy="5131774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88" y="145353"/>
            <a:ext cx="8964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Many Screens may make Instructor remote from Students</a:t>
            </a:r>
          </a:p>
          <a:p>
            <a:pPr algn="ctr"/>
            <a:endParaRPr lang="en-GB" b="1" i="1" dirty="0">
              <a:solidFill>
                <a:srgbClr val="0000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196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Still need to get between students especially for instruction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680" y="986840"/>
            <a:ext cx="58674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656" y="260648"/>
            <a:ext cx="8964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Instructors may use own devices in an IOS </a:t>
            </a:r>
            <a:r>
              <a:rPr lang="en-GB" b="1" dirty="0" err="1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iPad</a:t>
            </a:r>
            <a:r>
              <a:rPr lang="en-GB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holder</a:t>
            </a:r>
            <a:endParaRPr lang="en-GB" b="1" dirty="0">
              <a:solidFill>
                <a:srgbClr val="0000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5816" y="5881040"/>
            <a:ext cx="8964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 future a tablet could be used as a personalised IOS</a:t>
            </a:r>
            <a:endParaRPr lang="en-GB" b="1" i="1" dirty="0">
              <a:solidFill>
                <a:srgbClr val="0000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72" y="908720"/>
            <a:ext cx="4562078" cy="323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88" y="77112"/>
            <a:ext cx="9141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Lesson Plans &amp; Monitoring Data are all part of the IOS Toolkit</a:t>
            </a:r>
            <a:endParaRPr lang="en-GB" b="1" i="1" dirty="0">
              <a:solidFill>
                <a:srgbClr val="0000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72" y="908720"/>
            <a:ext cx="4562078" cy="323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8013" y="1412776"/>
            <a:ext cx="562842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88" y="77112"/>
            <a:ext cx="9141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Lesson Plans &amp; Monitoring Data are all part of the IOS Toolkit</a:t>
            </a:r>
            <a:endParaRPr lang="en-GB" b="1" i="1" dirty="0">
              <a:solidFill>
                <a:srgbClr val="0000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72" y="908720"/>
            <a:ext cx="4562078" cy="323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8013" y="1412776"/>
            <a:ext cx="562842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368" y="3333464"/>
            <a:ext cx="3571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88" y="77112"/>
            <a:ext cx="9141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Lesson Plans &amp; Monitoring Data are all part of the IOS Toolkit</a:t>
            </a:r>
            <a:endParaRPr lang="en-GB" b="1" i="1" dirty="0">
              <a:solidFill>
                <a:srgbClr val="0000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30" y="4293096"/>
            <a:ext cx="3876426" cy="203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88424"/>
            <a:ext cx="6336704" cy="342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656" y="260648"/>
            <a:ext cx="8964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All Information available off IOS for De-Briefing</a:t>
            </a:r>
            <a:endParaRPr lang="en-GB" b="1" dirty="0">
              <a:solidFill>
                <a:srgbClr val="0000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88433" y="4911551"/>
            <a:ext cx="5364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Could be used as an off board IOS</a:t>
            </a:r>
            <a:endParaRPr lang="en-GB" b="1" dirty="0">
              <a:solidFill>
                <a:srgbClr val="0000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81000" y="1860957"/>
            <a:ext cx="8763000" cy="50136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</a:pPr>
            <a:r>
              <a:rPr lang="en-GB" sz="2000" b="1" dirty="0" smtClean="0">
                <a:solidFill>
                  <a:srgbClr val="000099"/>
                </a:solidFill>
                <a:ea typeface="ＭＳ Ｐゴシック" pitchFamily="34" charset="-128"/>
              </a:rPr>
              <a:t>AA had modified the flight simulator reaction in roll so only rudder was effective to counteract roll in an upset.</a:t>
            </a:r>
            <a:endParaRPr lang="en-GB" sz="2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0" hangingPunct="0">
              <a:spcAft>
                <a:spcPts val="300"/>
              </a:spcAft>
            </a:pPr>
            <a:r>
              <a:rPr lang="en-GB" sz="2200" b="1" dirty="0" smtClean="0">
                <a:solidFill>
                  <a:srgbClr val="0000FF"/>
                </a:solidFill>
                <a:ea typeface="ＭＳ Ｐゴシック" pitchFamily="34" charset="-128"/>
              </a:rPr>
              <a:t>Crews had thus been trained to use rudder in an upset against the advice of the three major aircraft manufacturers.</a:t>
            </a:r>
            <a:endParaRPr lang="en-GB" sz="2200" b="1" i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eaLnBrk="0" fontAlgn="base" hangingPunct="0">
              <a:spcAft>
                <a:spcPts val="300"/>
              </a:spcAft>
            </a:pPr>
            <a:r>
              <a:rPr lang="en-US" sz="2200" b="1" dirty="0" smtClean="0">
                <a:solidFill>
                  <a:srgbClr val="000099"/>
                </a:solidFill>
                <a:ea typeface="ＭＳ Ｐゴシック" pitchFamily="34" charset="-128"/>
              </a:rPr>
              <a:t>The copilot applied </a:t>
            </a:r>
            <a:r>
              <a:rPr lang="en-US" sz="2200" b="1" dirty="0">
                <a:solidFill>
                  <a:srgbClr val="000099"/>
                </a:solidFill>
                <a:ea typeface="ＭＳ Ｐゴシック" pitchFamily="34" charset="-128"/>
              </a:rPr>
              <a:t>full rudder travel both ways after passing through </a:t>
            </a:r>
            <a:r>
              <a:rPr lang="en-US" sz="2200" b="1" dirty="0" smtClean="0">
                <a:solidFill>
                  <a:srgbClr val="000099"/>
                </a:solidFill>
                <a:ea typeface="ＭＳ Ｐゴシック" pitchFamily="34" charset="-128"/>
              </a:rPr>
              <a:t>a B747 </a:t>
            </a:r>
            <a:r>
              <a:rPr lang="en-US" sz="2200" b="1" dirty="0">
                <a:solidFill>
                  <a:srgbClr val="000099"/>
                </a:solidFill>
                <a:ea typeface="ＭＳ Ｐゴシック" pitchFamily="34" charset="-128"/>
              </a:rPr>
              <a:t>wake vortex, thus exceeding the designed loads of the </a:t>
            </a:r>
            <a:r>
              <a:rPr lang="en-GB" sz="2200" b="1" dirty="0">
                <a:solidFill>
                  <a:srgbClr val="000099"/>
                </a:solidFill>
                <a:ea typeface="ＭＳ Ｐゴシック" pitchFamily="34" charset="-128"/>
              </a:rPr>
              <a:t>vertical stabiliser/fin which broke off</a:t>
            </a:r>
            <a:r>
              <a:rPr lang="en-GB" sz="2200" b="1" dirty="0" smtClean="0">
                <a:solidFill>
                  <a:srgbClr val="000099"/>
                </a:solidFill>
                <a:ea typeface="ＭＳ Ｐゴシック" pitchFamily="34" charset="-128"/>
              </a:rPr>
              <a:t>.</a:t>
            </a:r>
          </a:p>
          <a:p>
            <a:pPr eaLnBrk="0" hangingPunct="0">
              <a:spcAft>
                <a:spcPts val="300"/>
              </a:spcAft>
            </a:pPr>
            <a:r>
              <a:rPr lang="en-GB" sz="2200" b="1" dirty="0" smtClean="0">
                <a:solidFill>
                  <a:srgbClr val="000099"/>
                </a:solidFill>
                <a:ea typeface="ＭＳ Ｐゴシック" pitchFamily="34" charset="-128"/>
              </a:rPr>
              <a:t>Indicates the need for upset recovery training to be according to the manufacturer’s recommendations.</a:t>
            </a:r>
            <a:endParaRPr lang="en-GB" sz="2200" b="1" i="1" dirty="0" smtClean="0">
              <a:solidFill>
                <a:srgbClr val="000099"/>
              </a:solidFill>
              <a:ea typeface="ＭＳ Ｐゴシック" pitchFamily="34" charset="-128"/>
            </a:endParaRPr>
          </a:p>
          <a:p>
            <a:pPr eaLnBrk="0" hangingPunct="0">
              <a:spcAft>
                <a:spcPts val="300"/>
              </a:spcAft>
            </a:pPr>
            <a:r>
              <a:rPr lang="en-GB" sz="2200" b="1" i="1" dirty="0" smtClean="0">
                <a:solidFill>
                  <a:srgbClr val="C00000"/>
                </a:solidFill>
                <a:ea typeface="ＭＳ Ｐゴシック" pitchFamily="34" charset="-128"/>
              </a:rPr>
              <a:t>The large lateral accelerations felt in flight which could not have been experienced in the simulator must have startled the crew.</a:t>
            </a:r>
          </a:p>
          <a:p>
            <a:pPr eaLnBrk="0" hangingPunct="0">
              <a:spcAft>
                <a:spcPts val="300"/>
              </a:spcAft>
            </a:pPr>
            <a:r>
              <a:rPr lang="en-GB" sz="2200" b="1" i="1" dirty="0" smtClean="0">
                <a:solidFill>
                  <a:srgbClr val="C00000"/>
                </a:solidFill>
                <a:ea typeface="ＭＳ Ｐゴシック" pitchFamily="34" charset="-128"/>
              </a:rPr>
              <a:t>Crews must be made aware of the limitations of the simulator motion system – achieved by a reminder in the IOS/debriefing?</a:t>
            </a:r>
            <a:endParaRPr lang="en-GB" sz="2200" b="1" i="1" dirty="0">
              <a:solidFill>
                <a:srgbClr val="C00000"/>
              </a:solidFill>
              <a:ea typeface="ＭＳ Ｐゴシック" pitchFamily="34" charset="-128"/>
            </a:endParaRPr>
          </a:p>
          <a:p>
            <a:pPr eaLnBrk="0" fontAlgn="base" hangingPunct="0">
              <a:lnSpc>
                <a:spcPct val="80000"/>
              </a:lnSpc>
              <a:spcBef>
                <a:spcPct val="15000"/>
              </a:spcBef>
              <a:spcAft>
                <a:spcPct val="0"/>
              </a:spcAft>
            </a:pPr>
            <a:endParaRPr lang="en-GB" sz="2400" b="1" i="1" dirty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pic>
        <p:nvPicPr>
          <p:cNvPr id="3" name="Picture 2" descr="AA A300-600 - for LOC-I accident - 18jul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4401" y="980728"/>
            <a:ext cx="1944215" cy="64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16976" y="989440"/>
            <a:ext cx="4900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US" b="1" dirty="0" smtClean="0">
                <a:solidFill>
                  <a:srgbClr val="000099"/>
                </a:solidFill>
                <a:ea typeface="ＭＳ Ｐゴシック" pitchFamily="34" charset="-128"/>
              </a:rPr>
              <a:t>American 587 – Airbus A300-600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US" b="1" dirty="0" smtClean="0">
                <a:solidFill>
                  <a:srgbClr val="000099"/>
                </a:solidFill>
                <a:ea typeface="ＭＳ Ｐゴシック" pitchFamily="34" charset="-128"/>
              </a:rPr>
              <a:t> ex JFK October 2001  </a:t>
            </a:r>
            <a:endParaRPr lang="en-US" b="1" dirty="0">
              <a:solidFill>
                <a:srgbClr val="000099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486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n-GB" b="1" i="1" dirty="0" smtClean="0">
                <a:solidFill>
                  <a:srgbClr val="000099"/>
                </a:solidFill>
              </a:rPr>
              <a:t>Reminder of</a:t>
            </a:r>
            <a:r>
              <a:rPr lang="en-GB" b="1" dirty="0" smtClean="0">
                <a:solidFill>
                  <a:srgbClr val="000099"/>
                </a:solidFill>
              </a:rPr>
              <a:t> Upset Accident due to Poor Training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000099"/>
                </a:solidFill>
              </a:rPr>
              <a:t> </a:t>
            </a:r>
            <a:r>
              <a:rPr lang="en-GB" b="1" i="1" dirty="0" smtClean="0">
                <a:solidFill>
                  <a:srgbClr val="000099"/>
                </a:solidFill>
              </a:rPr>
              <a:t>and misuse of  flight simulation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4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 Business Cards 1959-date - 6sep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112" y="33337"/>
            <a:ext cx="8867775" cy="6791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olgan Accident video 2 - 22feb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56" y="1461542"/>
            <a:ext cx="7221984" cy="49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9552" y="116632"/>
            <a:ext cx="813690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C00000"/>
                </a:solidFill>
                <a:ea typeface="ＭＳ Ｐゴシック" pitchFamily="34" charset="-128"/>
              </a:rPr>
              <a:t>Most Significant LOC-I Accident</a:t>
            </a:r>
            <a:endParaRPr lang="en-GB" sz="2800" b="1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7135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US" b="1" dirty="0" smtClean="0">
                <a:solidFill>
                  <a:srgbClr val="000099"/>
                </a:solidFill>
                <a:ea typeface="ＭＳ Ｐゴシック" pitchFamily="34" charset="-128"/>
              </a:rPr>
              <a:t>Colgan Air - Bombardier DHC-8-400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US" b="1" dirty="0" smtClean="0">
                <a:solidFill>
                  <a:srgbClr val="000099"/>
                </a:solidFill>
                <a:ea typeface="ＭＳ Ｐゴシック" pitchFamily="34" charset="-128"/>
              </a:rPr>
              <a:t>12</a:t>
            </a:r>
            <a:r>
              <a:rPr lang="en-US" b="1" baseline="30000" dirty="0" smtClean="0">
                <a:solidFill>
                  <a:srgbClr val="000099"/>
                </a:solidFill>
                <a:ea typeface="ＭＳ Ｐゴシック" pitchFamily="34" charset="-128"/>
              </a:rPr>
              <a:t>th</a:t>
            </a:r>
            <a:r>
              <a:rPr lang="en-US" b="1" dirty="0" smtClean="0">
                <a:solidFill>
                  <a:srgbClr val="000099"/>
                </a:solidFill>
                <a:ea typeface="ＭＳ Ｐゴシック" pitchFamily="34" charset="-128"/>
              </a:rPr>
              <a:t> February 2009</a:t>
            </a:r>
            <a:endParaRPr lang="en-US" sz="3200" b="1" dirty="0">
              <a:solidFill>
                <a:srgbClr val="000099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olgan Accident video 2 - 22feb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56" y="1461542"/>
            <a:ext cx="7221984" cy="49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9552" y="116632"/>
            <a:ext cx="813690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C00000"/>
                </a:solidFill>
                <a:ea typeface="ＭＳ Ｐゴシック" pitchFamily="34" charset="-128"/>
              </a:rPr>
              <a:t>Most Significant LOC-I Accident</a:t>
            </a:r>
            <a:endParaRPr lang="en-GB" sz="2800" b="1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7135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US" b="1" dirty="0" smtClean="0">
                <a:solidFill>
                  <a:srgbClr val="000099"/>
                </a:solidFill>
                <a:ea typeface="ＭＳ Ｐゴシック" pitchFamily="34" charset="-128"/>
              </a:rPr>
              <a:t>Colgan Air - Bombardier DHC-8-400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US" b="1" dirty="0" smtClean="0">
                <a:solidFill>
                  <a:srgbClr val="000099"/>
                </a:solidFill>
                <a:ea typeface="ＭＳ Ｐゴシック" pitchFamily="34" charset="-128"/>
              </a:rPr>
              <a:t>12</a:t>
            </a:r>
            <a:r>
              <a:rPr lang="en-US" b="1" baseline="30000" dirty="0" smtClean="0">
                <a:solidFill>
                  <a:srgbClr val="000099"/>
                </a:solidFill>
                <a:ea typeface="ＭＳ Ｐゴシック" pitchFamily="34" charset="-128"/>
              </a:rPr>
              <a:t>th</a:t>
            </a:r>
            <a:r>
              <a:rPr lang="en-US" b="1" dirty="0" smtClean="0">
                <a:solidFill>
                  <a:srgbClr val="000099"/>
                </a:solidFill>
                <a:ea typeface="ＭＳ Ｐゴシック" pitchFamily="34" charset="-128"/>
              </a:rPr>
              <a:t> February 2009</a:t>
            </a:r>
            <a:endParaRPr lang="en-US" sz="3200" b="1" dirty="0">
              <a:solidFill>
                <a:srgbClr val="000099"/>
              </a:solidFill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184" y="1681644"/>
            <a:ext cx="860444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800" b="1" dirty="0" smtClean="0">
                <a:solidFill>
                  <a:srgbClr val="000099"/>
                </a:solidFill>
                <a:ea typeface="ＭＳ Ｐゴシック" pitchFamily="34" charset="-128"/>
              </a:rPr>
              <a:t>Families formed focus group &amp; lobbied congress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olgan Accident video 2 - 22feb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56" y="1461542"/>
            <a:ext cx="7221984" cy="49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9552" y="116632"/>
            <a:ext cx="813690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C00000"/>
                </a:solidFill>
                <a:ea typeface="ＭＳ Ｐゴシック" pitchFamily="34" charset="-128"/>
              </a:rPr>
              <a:t>Most Significant LOC-I Accident</a:t>
            </a:r>
            <a:endParaRPr lang="en-GB" sz="2800" b="1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7135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US" b="1" dirty="0" smtClean="0">
                <a:solidFill>
                  <a:srgbClr val="000099"/>
                </a:solidFill>
                <a:ea typeface="ＭＳ Ｐゴシック" pitchFamily="34" charset="-128"/>
              </a:rPr>
              <a:t>Colgan Air - Bombardier DHC-8-400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US" b="1" dirty="0" smtClean="0">
                <a:solidFill>
                  <a:srgbClr val="000099"/>
                </a:solidFill>
                <a:ea typeface="ＭＳ Ｐゴシック" pitchFamily="34" charset="-128"/>
              </a:rPr>
              <a:t>12</a:t>
            </a:r>
            <a:r>
              <a:rPr lang="en-US" b="1" baseline="30000" dirty="0" smtClean="0">
                <a:solidFill>
                  <a:srgbClr val="000099"/>
                </a:solidFill>
                <a:ea typeface="ＭＳ Ｐゴシック" pitchFamily="34" charset="-128"/>
              </a:rPr>
              <a:t>th</a:t>
            </a:r>
            <a:r>
              <a:rPr lang="en-US" b="1" dirty="0" smtClean="0">
                <a:solidFill>
                  <a:srgbClr val="000099"/>
                </a:solidFill>
                <a:ea typeface="ＭＳ Ｐゴシック" pitchFamily="34" charset="-128"/>
              </a:rPr>
              <a:t> February 2009</a:t>
            </a:r>
            <a:endParaRPr lang="en-US" sz="3200" b="1" dirty="0">
              <a:solidFill>
                <a:srgbClr val="000099"/>
              </a:solidFill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184" y="1681644"/>
            <a:ext cx="860444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800" b="1" dirty="0" smtClean="0">
                <a:solidFill>
                  <a:srgbClr val="000099"/>
                </a:solidFill>
                <a:ea typeface="ＭＳ Ｐゴシック" pitchFamily="34" charset="-128"/>
              </a:rPr>
              <a:t>Families formed focus group &amp; lobbied congress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34680" y="2651156"/>
            <a:ext cx="6624736" cy="1200329"/>
          </a:xfrm>
          <a:prstGeom prst="rect">
            <a:avLst/>
          </a:prstGeom>
          <a:solidFill>
            <a:schemeClr val="tx2">
              <a:lumMod val="20000"/>
              <a:lumOff val="80000"/>
              <a:alpha val="51000"/>
            </a:schemeClr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i="1" dirty="0" smtClean="0">
                <a:solidFill>
                  <a:srgbClr val="000099"/>
                </a:solidFill>
                <a:ea typeface="ＭＳ Ｐゴシック" pitchFamily="34" charset="-128"/>
              </a:rPr>
              <a:t>(Possible confusion over training for tail plane rather than main wing icing which specifies flap retraction and pulling back on stick.)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ATEE Lutz 120417 - US Congress Law - Title of HR 5900 31Jul10- 17apr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" y="1357858"/>
            <a:ext cx="9134475" cy="3943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8902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99"/>
                </a:solidFill>
              </a:rPr>
              <a:t>Requirement for Stall &amp; Upset Training in US Law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ATEE Lutz 120417 - US Congress Law - Title of HR 5900 31Jul10- 17apr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" y="1357858"/>
            <a:ext cx="9134475" cy="3943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8902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99"/>
                </a:solidFill>
              </a:rPr>
              <a:t>Requirement for Stall &amp; Upset Training in US Law</a:t>
            </a:r>
            <a:endParaRPr lang="en-GB" dirty="0"/>
          </a:p>
        </p:txBody>
      </p:sp>
      <p:pic>
        <p:nvPicPr>
          <p:cNvPr id="8" name="Picture 7" descr="ICATEE Lutz 120417 - US Congress Law fo Stall &amp; Upset Training - 17apr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2088" y="599504"/>
            <a:ext cx="4772025" cy="58483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eS IFCTC 130926 - FAA AC Stall Training Heading - 23sep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8000" y="93104"/>
            <a:ext cx="6211863" cy="1725153"/>
          </a:xfrm>
          <a:prstGeom prst="rect">
            <a:avLst/>
          </a:prstGeom>
        </p:spPr>
      </p:pic>
      <p:pic>
        <p:nvPicPr>
          <p:cNvPr id="5" name="Picture 4" descr="RAeS IFCTC 130926 - FAA AC Stall Training 2.3 Instructor Standardization - 23sep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423" y="1866008"/>
            <a:ext cx="8934450" cy="4381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D RAeS LHR 121011 - AURTA V2 2004 Front - 11oct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-15240"/>
            <a:ext cx="4968552" cy="6477596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508104" y="223472"/>
            <a:ext cx="3456384" cy="6149376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endParaRPr lang="en-GB" b="1" dirty="0" smtClean="0">
              <a:solidFill>
                <a:srgbClr val="000099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Most requirements are covered by the monitoring needs of 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Upset Prevention and  Recovery Training exercises.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endParaRPr lang="en-GB" b="1" dirty="0" smtClean="0">
              <a:solidFill>
                <a:srgbClr val="000099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First -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IOS selections are required to enter the upset - 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by flying to a preset pitch and  roll angle,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 or by generating an extreme atmospheric event, aircraft system failure, etc.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 </a:t>
            </a:r>
            <a:endParaRPr lang="en-GB" b="1" dirty="0" smtClean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eS IFCTC 130926 - Sam W - IOS Selections - 24sep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26140"/>
            <a:ext cx="5915025" cy="4152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8902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99"/>
                </a:solidFill>
              </a:rPr>
              <a:t>IOS Selection for Initiating an Upset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eS IFCTC 130926 - Sam W - IOS Selections - 24sep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26140"/>
            <a:ext cx="5915025" cy="4152900"/>
          </a:xfrm>
          <a:prstGeom prst="rect">
            <a:avLst/>
          </a:prstGeom>
        </p:spPr>
      </p:pic>
      <p:pic>
        <p:nvPicPr>
          <p:cNvPr id="3" name="Picture 2" descr="RAeS IFCTC 130926 - Sam W Upset Pitch-Roll Selection - 24sep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008754"/>
            <a:ext cx="5142273" cy="342259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>
            <a:off x="5360320" y="2508888"/>
            <a:ext cx="568101" cy="546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8160669" y="2437728"/>
            <a:ext cx="7963" cy="16106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0" y="8902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99"/>
                </a:solidFill>
              </a:rPr>
              <a:t>IOS Selection for Initiating an Upset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eS IFCTC 130926 - Mountain Wave Turbulence - 24sep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401" y="763280"/>
            <a:ext cx="3062011" cy="2520000"/>
          </a:xfrm>
          <a:prstGeom prst="rect">
            <a:avLst/>
          </a:prstGeom>
        </p:spPr>
      </p:pic>
      <p:pic>
        <p:nvPicPr>
          <p:cNvPr id="3" name="Picture 2" descr="RAeS IFCTC 130926 - Windshear - 24sep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3768" y="780696"/>
            <a:ext cx="2560273" cy="2520000"/>
          </a:xfrm>
          <a:prstGeom prst="rect">
            <a:avLst/>
          </a:prstGeom>
        </p:spPr>
      </p:pic>
      <p:pic>
        <p:nvPicPr>
          <p:cNvPr id="4" name="Picture 3" descr="RAeS IFCTC 130926 - Microbursts - 24sep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4664" y="776928"/>
            <a:ext cx="2556446" cy="2520000"/>
          </a:xfrm>
          <a:prstGeom prst="rect">
            <a:avLst/>
          </a:prstGeom>
        </p:spPr>
      </p:pic>
      <p:pic>
        <p:nvPicPr>
          <p:cNvPr id="5" name="Picture 4" descr="RAeS IFCTC 130926 - Wake turbulence - 24sep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1648" y="3429000"/>
            <a:ext cx="2664296" cy="1812113"/>
          </a:xfrm>
          <a:prstGeom prst="rect">
            <a:avLst/>
          </a:prstGeom>
        </p:spPr>
      </p:pic>
      <p:pic>
        <p:nvPicPr>
          <p:cNvPr id="8" name="Picture 7" descr="RAeS IFCTC 130926 - System anomalies crop - 24sep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359568"/>
            <a:ext cx="2901074" cy="1008112"/>
          </a:xfrm>
          <a:prstGeom prst="rect">
            <a:avLst/>
          </a:prstGeom>
        </p:spPr>
      </p:pic>
      <p:pic>
        <p:nvPicPr>
          <p:cNvPr id="9" name="Picture 8" descr="RAeS IFCTC 130926 - Airplane icing - 24sep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32096" y="3429000"/>
            <a:ext cx="3050853" cy="1808913"/>
          </a:xfrm>
          <a:prstGeom prst="rect">
            <a:avLst/>
          </a:prstGeom>
        </p:spPr>
      </p:pic>
      <p:pic>
        <p:nvPicPr>
          <p:cNvPr id="10" name="Picture 9" descr="RAeS IFCTC 130926 - Startle Factor - 24sep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3429000"/>
            <a:ext cx="1800200" cy="1846624"/>
          </a:xfrm>
          <a:prstGeom prst="rect">
            <a:avLst/>
          </a:prstGeom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13064" y="5404280"/>
            <a:ext cx="5184576" cy="978729"/>
          </a:xfrm>
          <a:prstGeom prst="rect">
            <a:avLst/>
          </a:prstGeom>
          <a:solidFill>
            <a:srgbClr val="9999FF">
              <a:alpha val="63000"/>
            </a:srgb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b="1" dirty="0" smtClean="0">
                <a:solidFill>
                  <a:srgbClr val="CC3300"/>
                </a:solidFill>
              </a:rPr>
              <a:t>Horizontal wind shears of over 100 </a:t>
            </a:r>
            <a:r>
              <a:rPr lang="en-GB" b="1" dirty="0" err="1" smtClean="0">
                <a:solidFill>
                  <a:srgbClr val="CC3300"/>
                </a:solidFill>
              </a:rPr>
              <a:t>kts</a:t>
            </a:r>
            <a:r>
              <a:rPr lang="en-GB" b="1" dirty="0" smtClean="0">
                <a:solidFill>
                  <a:srgbClr val="CC3300"/>
                </a:solidFill>
              </a:rPr>
              <a:t> have been recorded potentially causing aircraft to stall </a:t>
            </a:r>
            <a:endParaRPr lang="en-GB" b="1" dirty="0" smtClean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8862" y="415082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0099"/>
                </a:solidFill>
              </a:rPr>
              <a:t>?</a:t>
            </a:r>
            <a:endParaRPr lang="en-GB" sz="1800" b="1" dirty="0" smtClean="0">
              <a:solidFill>
                <a:srgbClr val="0000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8902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99"/>
                </a:solidFill>
              </a:rPr>
              <a:t>AURTA Suggestions for Initiating an Upset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build="allAtOnce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ger Moth Taxiing - 10apr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81" y="980728"/>
            <a:ext cx="2756327" cy="1008112"/>
          </a:xfrm>
          <a:prstGeom prst="rect">
            <a:avLst/>
          </a:prstGeom>
        </p:spPr>
      </p:pic>
      <p:pic>
        <p:nvPicPr>
          <p:cNvPr id="7" name="Picture 6" descr="Pervival Piston Provost T1 Cosford - 10apr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7478" y="1056401"/>
            <a:ext cx="1637730" cy="889575"/>
          </a:xfrm>
          <a:prstGeom prst="rect">
            <a:avLst/>
          </a:prstGeom>
        </p:spPr>
      </p:pic>
      <p:pic>
        <p:nvPicPr>
          <p:cNvPr id="8" name="Picture 7" descr="HMS Ark Royal Sea Hawks etc on deck - 10apr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7123" y="908720"/>
            <a:ext cx="2415317" cy="1278260"/>
          </a:xfrm>
          <a:prstGeom prst="rect">
            <a:avLst/>
          </a:prstGeom>
        </p:spPr>
      </p:pic>
      <p:pic>
        <p:nvPicPr>
          <p:cNvPr id="9" name="Picture 8" descr="BOAC 707-436 approaching flare - 10apr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2531170"/>
            <a:ext cx="3162356" cy="1257870"/>
          </a:xfrm>
          <a:prstGeom prst="rect">
            <a:avLst/>
          </a:prstGeom>
        </p:spPr>
      </p:pic>
      <p:pic>
        <p:nvPicPr>
          <p:cNvPr id="11" name="Picture 10" descr="BOAC B747 GAWNA - 9mar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2204864"/>
            <a:ext cx="2571748" cy="1695126"/>
          </a:xfrm>
          <a:prstGeom prst="rect">
            <a:avLst/>
          </a:prstGeom>
        </p:spPr>
      </p:pic>
      <p:pic>
        <p:nvPicPr>
          <p:cNvPr id="12" name="Picture 11" descr="BA TriStar G-BBAE landing N0 2 in reverse - 10apr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55024" y="2679208"/>
            <a:ext cx="2911560" cy="936104"/>
          </a:xfrm>
          <a:prstGeom prst="rect">
            <a:avLst/>
          </a:prstGeom>
        </p:spPr>
      </p:pic>
      <p:pic>
        <p:nvPicPr>
          <p:cNvPr id="13" name="Picture 12" descr="MAU A340 - on approach - 10apr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86044" y="4079666"/>
            <a:ext cx="3121324" cy="1038845"/>
          </a:xfrm>
          <a:prstGeom prst="rect">
            <a:avLst/>
          </a:prstGeom>
        </p:spPr>
      </p:pic>
      <p:pic>
        <p:nvPicPr>
          <p:cNvPr id="14" name="Picture 13" descr="TAM A319 towed CGH 6jun99 - 10apr1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40" y="5474368"/>
            <a:ext cx="2461642" cy="1096634"/>
          </a:xfrm>
          <a:prstGeom prst="rect">
            <a:avLst/>
          </a:prstGeom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0" y="188640"/>
            <a:ext cx="9144000" cy="425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0099"/>
                </a:solidFill>
                <a:latin typeface="Arial" charset="0"/>
              </a:rPr>
              <a:t>Hugh Dibley’s Main Aviation Activities</a:t>
            </a:r>
            <a:endParaRPr lang="en-US" sz="28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1" name="Picture 20" descr="Auster Aiglet G-AMZT - In Flight crop - 26jul0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45516" y="5473800"/>
            <a:ext cx="2920124" cy="1080120"/>
          </a:xfrm>
          <a:prstGeom prst="rect">
            <a:avLst/>
          </a:prstGeom>
        </p:spPr>
      </p:pic>
      <p:pic>
        <p:nvPicPr>
          <p:cNvPr id="22" name="Picture 21" descr="AHK Freghter at HKG - 12apr1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70080" y="4121640"/>
            <a:ext cx="3240360" cy="968709"/>
          </a:xfrm>
          <a:prstGeom prst="rect">
            <a:avLst/>
          </a:prstGeom>
        </p:spPr>
      </p:pic>
      <p:pic>
        <p:nvPicPr>
          <p:cNvPr id="15" name="Picture 14" descr="Photo B747SP Z5 A6-ZSN on approach - 18nov1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051" y="4125870"/>
            <a:ext cx="2575293" cy="959882"/>
          </a:xfrm>
          <a:prstGeom prst="rect">
            <a:avLst/>
          </a:prstGeom>
        </p:spPr>
      </p:pic>
      <p:pic>
        <p:nvPicPr>
          <p:cNvPr id="17" name="Picture 16" descr="Photo Sabean A330 on approach - 18nov1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29352" y="5473920"/>
            <a:ext cx="3410816" cy="1080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eS IFCTC 130926 - FAA AC Stall Training Heading - 23sep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8000" y="93104"/>
            <a:ext cx="6211863" cy="1725153"/>
          </a:xfrm>
          <a:prstGeom prst="rect">
            <a:avLst/>
          </a:prstGeom>
        </p:spPr>
      </p:pic>
      <p:pic>
        <p:nvPicPr>
          <p:cNvPr id="5" name="Picture 4" descr="RAeS IFCTC 130926 - FAA AC Stall Training 2.3 Instructor Standardization - 23sep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423" y="1866008"/>
            <a:ext cx="8934450" cy="43815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2" idx="1"/>
          </p:cNvCxnSpPr>
          <p:nvPr/>
        </p:nvCxnSpPr>
        <p:spPr bwMode="auto">
          <a:xfrm flipH="1">
            <a:off x="5642240" y="4103154"/>
            <a:ext cx="288032" cy="981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930272" y="3918488"/>
            <a:ext cx="3131840" cy="369332"/>
          </a:xfrm>
          <a:prstGeom prst="rect">
            <a:avLst/>
          </a:prstGeom>
          <a:solidFill>
            <a:srgbClr val="9999FF">
              <a:alpha val="92000"/>
            </a:srgbClr>
          </a:solidFill>
          <a:ln w="190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000099"/>
                </a:solidFill>
              </a:rPr>
              <a:t>Alpha-Beta &amp; </a:t>
            </a:r>
            <a:r>
              <a:rPr lang="en-GB" sz="1800" b="1" dirty="0" err="1" smtClean="0">
                <a:solidFill>
                  <a:srgbClr val="000099"/>
                </a:solidFill>
              </a:rPr>
              <a:t>Vn</a:t>
            </a:r>
            <a:r>
              <a:rPr lang="en-GB" sz="1800" b="1" dirty="0" smtClean="0">
                <a:solidFill>
                  <a:srgbClr val="000099"/>
                </a:solidFill>
              </a:rPr>
              <a:t> diagrams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4085360" y="6066000"/>
            <a:ext cx="803602" cy="388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854352" y="5890920"/>
            <a:ext cx="3131840" cy="369332"/>
          </a:xfrm>
          <a:prstGeom prst="rect">
            <a:avLst/>
          </a:prstGeom>
          <a:solidFill>
            <a:srgbClr val="9999FF">
              <a:alpha val="92000"/>
            </a:srgbClr>
          </a:solidFill>
          <a:ln w="190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000099"/>
                </a:solidFill>
              </a:rPr>
              <a:t>Alpha-Beta  &amp; </a:t>
            </a:r>
            <a:r>
              <a:rPr lang="en-GB" sz="1800" b="1" dirty="0" err="1" smtClean="0">
                <a:solidFill>
                  <a:srgbClr val="000099"/>
                </a:solidFill>
              </a:rPr>
              <a:t>Vn</a:t>
            </a:r>
            <a:r>
              <a:rPr lang="en-GB" sz="1800" b="1" dirty="0" smtClean="0">
                <a:solidFill>
                  <a:srgbClr val="000099"/>
                </a:solidFill>
              </a:rPr>
              <a:t> diagrams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My Dropbox\Presentations of HD etc\!!HD 130925 - RAeS IFCTC - IOS Improvements\Lou Hemeth LOCART CAE Diagrams\RAeS IFCTC 130926 - WATS CAE IOS UPRT Alpha-Beta diagram - 23sep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024" y="1463600"/>
            <a:ext cx="6768752" cy="491625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20712" y="102675"/>
            <a:ext cx="8496944" cy="1200329"/>
          </a:xfrm>
          <a:prstGeom prst="rect">
            <a:avLst/>
          </a:prstGeom>
          <a:solidFill>
            <a:srgbClr val="9999FF">
              <a:alpha val="28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99"/>
                </a:solidFill>
              </a:rPr>
              <a:t>FSTD Alpha-Beta Diagram Showing Envelope defined by </a:t>
            </a:r>
          </a:p>
          <a:p>
            <a:pPr algn="ctr"/>
            <a:r>
              <a:rPr lang="en-GB" b="1" dirty="0" smtClean="0">
                <a:solidFill>
                  <a:srgbClr val="000099"/>
                </a:solidFill>
              </a:rPr>
              <a:t> </a:t>
            </a:r>
            <a:r>
              <a:rPr lang="en-GB" b="1" dirty="0" smtClean="0">
                <a:solidFill>
                  <a:srgbClr val="008000"/>
                </a:solidFill>
              </a:rPr>
              <a:t>Flight Test</a:t>
            </a:r>
            <a:r>
              <a:rPr lang="en-GB" b="1" dirty="0" smtClean="0">
                <a:solidFill>
                  <a:srgbClr val="CC6600"/>
                </a:solidFill>
              </a:rPr>
              <a:t>, Wind Tunnel </a:t>
            </a:r>
            <a:r>
              <a:rPr lang="en-GB" b="1" dirty="0" smtClean="0">
                <a:solidFill>
                  <a:srgbClr val="000099"/>
                </a:solidFill>
              </a:rPr>
              <a:t>&amp; </a:t>
            </a:r>
            <a:r>
              <a:rPr lang="en-GB" b="1" dirty="0" smtClean="0">
                <a:solidFill>
                  <a:srgbClr val="C00000"/>
                </a:solidFill>
              </a:rPr>
              <a:t>Extrapolated</a:t>
            </a:r>
            <a:r>
              <a:rPr lang="en-GB" b="1" dirty="0" smtClean="0">
                <a:solidFill>
                  <a:srgbClr val="000099"/>
                </a:solidFill>
              </a:rPr>
              <a:t> Data</a:t>
            </a:r>
          </a:p>
          <a:p>
            <a:pPr algn="ctr"/>
            <a:r>
              <a:rPr lang="en-GB" b="1" dirty="0" smtClean="0">
                <a:solidFill>
                  <a:srgbClr val="000099"/>
                </a:solidFill>
              </a:rPr>
              <a:t>For Angle of Attack and Sideslip angle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RTA 2.5.3 Load Factor - Fig 14 Load Factor Envelope Showing Speeds and Load Factors - 5feb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12" y="908720"/>
            <a:ext cx="7219950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216" y="48083"/>
            <a:ext cx="9144000" cy="461665"/>
          </a:xfrm>
          <a:prstGeom prst="rect">
            <a:avLst/>
          </a:prstGeom>
          <a:solidFill>
            <a:srgbClr val="9999FF">
              <a:alpha val="28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err="1" smtClean="0">
                <a:solidFill>
                  <a:srgbClr val="000099"/>
                </a:solidFill>
              </a:rPr>
              <a:t>Vn</a:t>
            </a:r>
            <a:r>
              <a:rPr lang="en-GB" b="1" dirty="0" smtClean="0">
                <a:solidFill>
                  <a:srgbClr val="000099"/>
                </a:solidFill>
              </a:rPr>
              <a:t>/Vg Diagram in AURTA Shows Aircraft Operational Limits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RTA 2.5.3 Load Factor - Fig 14 Load Factor Envelope Showing Speeds and Load Factors - 5feb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12" y="908720"/>
            <a:ext cx="7219950" cy="2514600"/>
          </a:xfrm>
          <a:prstGeom prst="rect">
            <a:avLst/>
          </a:prstGeom>
        </p:spPr>
      </p:pic>
      <p:pic>
        <p:nvPicPr>
          <p:cNvPr id="9219" name="Picture 3" descr="E:\My Dropbox\Presentations of HD etc\!!HD 130925 - RAeS IFCTC - IOS Improvements\Lou Hemeth LOCART CAE Diagrams\APSTraining - Upset Recovery - colour Vg diagram  - 18jul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900" y="3645024"/>
            <a:ext cx="4381500" cy="28003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9216" y="48083"/>
            <a:ext cx="9144000" cy="461665"/>
          </a:xfrm>
          <a:prstGeom prst="rect">
            <a:avLst/>
          </a:prstGeom>
          <a:solidFill>
            <a:srgbClr val="9999FF">
              <a:alpha val="28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err="1" smtClean="0">
                <a:solidFill>
                  <a:srgbClr val="000099"/>
                </a:solidFill>
              </a:rPr>
              <a:t>Vn</a:t>
            </a:r>
            <a:r>
              <a:rPr lang="en-GB" b="1" dirty="0" smtClean="0">
                <a:solidFill>
                  <a:srgbClr val="000099"/>
                </a:solidFill>
              </a:rPr>
              <a:t>/Vg Diagram in AURTA Shows Aircraft Operational Limits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7552" y="3557967"/>
            <a:ext cx="2876296" cy="1569660"/>
          </a:xfrm>
          <a:prstGeom prst="rect">
            <a:avLst/>
          </a:prstGeom>
          <a:solidFill>
            <a:srgbClr val="9999FF">
              <a:alpha val="28000"/>
            </a:srgbClr>
          </a:solidFill>
          <a:ln w="1905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000099"/>
                </a:solidFill>
              </a:rPr>
              <a:t>Aircraft limited by aerodynamic stall so cannot exceed the curved line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102160" y="1759168"/>
            <a:ext cx="2022336" cy="1754326"/>
          </a:xfrm>
          <a:prstGeom prst="rect">
            <a:avLst/>
          </a:prstGeom>
          <a:solidFill>
            <a:srgbClr val="9999FF">
              <a:alpha val="24000"/>
            </a:srgbClr>
          </a:solidFill>
          <a:ln w="19050">
            <a:solidFill>
              <a:srgbClr val="000099"/>
            </a:solidFill>
          </a:ln>
        </p:spPr>
        <p:txBody>
          <a:bodyPr wrap="square" lIns="54000" rIns="54000">
            <a:spAutoFit/>
          </a:bodyPr>
          <a:lstStyle/>
          <a:p>
            <a:pPr algn="ctr"/>
            <a:r>
              <a:rPr lang="en-GB" sz="1800" dirty="0" smtClean="0">
                <a:solidFill>
                  <a:srgbClr val="000099"/>
                </a:solidFill>
              </a:rPr>
              <a:t>Aircraft can exceed straight line structural limits unless prevented by Fly By Wire controls</a:t>
            </a:r>
            <a:endParaRPr lang="en-GB" sz="1800" dirty="0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3203848" y="4342797"/>
            <a:ext cx="2664296" cy="3823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1787216" y="1772816"/>
            <a:ext cx="1344624" cy="17691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4572000" y="1340768"/>
            <a:ext cx="2537696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7236296" y="3508544"/>
            <a:ext cx="936104" cy="726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5364088" y="1700808"/>
            <a:ext cx="1757832" cy="65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1115616" y="447055"/>
            <a:ext cx="6912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>
                <a:solidFill>
                  <a:srgbClr val="000099"/>
                </a:solidFill>
              </a:rPr>
              <a:t>will need explanation to most airline crews</a:t>
            </a:r>
            <a:endParaRPr lang="en-GB" b="1" i="1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7524328" y="3527142"/>
            <a:ext cx="643592" cy="12116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eS IFCTC 130926 - WATS CAE IOS UPRT page Apha-Beta V-N Synoptic PFD - 22sep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17" y="756058"/>
            <a:ext cx="7016668" cy="56574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216" y="143619"/>
            <a:ext cx="9144000" cy="461665"/>
          </a:xfrm>
          <a:prstGeom prst="rect">
            <a:avLst/>
          </a:prstGeom>
          <a:solidFill>
            <a:srgbClr val="9999FF">
              <a:alpha val="28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99"/>
                </a:solidFill>
              </a:rPr>
              <a:t>IOS Information Available for Upset Recovery Analysis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979712" y="3831431"/>
            <a:ext cx="1728192" cy="584775"/>
          </a:xfrm>
          <a:prstGeom prst="rect">
            <a:avLst/>
          </a:prstGeom>
          <a:solidFill>
            <a:srgbClr val="9999FF">
              <a:alpha val="88000"/>
            </a:srgbClr>
          </a:solidFill>
          <a:ln w="1905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000099"/>
                </a:solidFill>
              </a:rPr>
              <a:t>Control positions</a:t>
            </a:r>
          </a:p>
          <a:p>
            <a:pPr algn="ctr"/>
            <a:r>
              <a:rPr lang="en-GB" sz="1600" dirty="0" smtClean="0">
                <a:solidFill>
                  <a:srgbClr val="000099"/>
                </a:solidFill>
              </a:rPr>
              <a:t>&amp; G indication</a:t>
            </a:r>
            <a:endParaRPr lang="en-GB" sz="16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857456" y="4423464"/>
            <a:ext cx="0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eS IFCTC 130926 - FAA AC Stall Training Heading - 23sep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8000" y="93104"/>
            <a:ext cx="6211863" cy="1725153"/>
          </a:xfrm>
          <a:prstGeom prst="rect">
            <a:avLst/>
          </a:prstGeom>
        </p:spPr>
      </p:pic>
      <p:pic>
        <p:nvPicPr>
          <p:cNvPr id="5" name="Picture 4" descr="RAeS IFCTC 130926 - FAA AC Stall Training 2.3 Instructor Standardization - 23sep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423" y="1866008"/>
            <a:ext cx="8934450" cy="43815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2" idx="1"/>
          </p:cNvCxnSpPr>
          <p:nvPr/>
        </p:nvCxnSpPr>
        <p:spPr bwMode="auto">
          <a:xfrm flipH="1">
            <a:off x="5642240" y="4103154"/>
            <a:ext cx="288032" cy="981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930272" y="3918488"/>
            <a:ext cx="3131840" cy="369332"/>
          </a:xfrm>
          <a:prstGeom prst="rect">
            <a:avLst/>
          </a:prstGeom>
          <a:solidFill>
            <a:schemeClr val="bg1">
              <a:lumMod val="85000"/>
              <a:alpha val="92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err="1" smtClean="0">
                <a:solidFill>
                  <a:srgbClr val="9999FF"/>
                </a:solidFill>
              </a:rPr>
              <a:t>Vn</a:t>
            </a:r>
            <a:r>
              <a:rPr lang="en-GB" sz="1800" b="1" dirty="0" smtClean="0">
                <a:solidFill>
                  <a:srgbClr val="9999FF"/>
                </a:solidFill>
              </a:rPr>
              <a:t> &amp; Alpha-Beta diagrams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4085360" y="6066000"/>
            <a:ext cx="803602" cy="388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3403230" y="4832278"/>
            <a:ext cx="594348" cy="2839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6008392" y="4495472"/>
            <a:ext cx="685176" cy="1440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854352" y="5890920"/>
            <a:ext cx="3131840" cy="369332"/>
          </a:xfrm>
          <a:prstGeom prst="rect">
            <a:avLst/>
          </a:prstGeom>
          <a:solidFill>
            <a:schemeClr val="bg1">
              <a:lumMod val="85000"/>
              <a:alpha val="92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err="1" smtClean="0">
                <a:solidFill>
                  <a:srgbClr val="9999FF"/>
                </a:solidFill>
              </a:rPr>
              <a:t>Vn</a:t>
            </a:r>
            <a:r>
              <a:rPr lang="en-GB" sz="1800" b="1" dirty="0" smtClean="0">
                <a:solidFill>
                  <a:srgbClr val="9999FF"/>
                </a:solidFill>
              </a:rPr>
              <a:t> &amp; Alpha-Beta diagrams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73277" y="4643844"/>
            <a:ext cx="5173211" cy="369332"/>
          </a:xfrm>
          <a:prstGeom prst="rect">
            <a:avLst/>
          </a:prstGeom>
          <a:solidFill>
            <a:srgbClr val="9999FF">
              <a:alpha val="92000"/>
            </a:srgbClr>
          </a:solidFill>
          <a:ln w="19050"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0099"/>
                </a:solidFill>
              </a:rPr>
              <a:t>Display of aircraft G ....&amp; G sensed by crew?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eS IFCTC 130926 - Peter Grants end of video - 16jul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45" y="1424753"/>
            <a:ext cx="8738939" cy="49076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1968" y="4005064"/>
            <a:ext cx="2092000" cy="646331"/>
          </a:xfrm>
          <a:prstGeom prst="rect">
            <a:avLst/>
          </a:prstGeom>
          <a:solidFill>
            <a:srgbClr val="9999FF">
              <a:alpha val="92000"/>
            </a:srgbClr>
          </a:solidFill>
          <a:ln w="190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000099"/>
                </a:solidFill>
              </a:rPr>
              <a:t>Aircraft 0.0G </a:t>
            </a:r>
          </a:p>
          <a:p>
            <a:pPr algn="ctr"/>
            <a:r>
              <a:rPr lang="en-GB" sz="1800" b="1" dirty="0" smtClean="0">
                <a:solidFill>
                  <a:srgbClr val="000099"/>
                </a:solidFill>
              </a:rPr>
              <a:t>(1.0 G negative)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 bwMode="auto">
          <a:xfrm flipH="1">
            <a:off x="1475656" y="4328230"/>
            <a:ext cx="716312" cy="3969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123728" y="1775981"/>
            <a:ext cx="1872208" cy="646331"/>
          </a:xfrm>
          <a:prstGeom prst="rect">
            <a:avLst/>
          </a:prstGeom>
          <a:solidFill>
            <a:srgbClr val="9999FF">
              <a:alpha val="92000"/>
            </a:srgbClr>
          </a:solidFill>
          <a:ln w="190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000099"/>
                </a:solidFill>
              </a:rPr>
              <a:t>Aircraft 1.1G (0.1G positive)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059832" y="2422312"/>
            <a:ext cx="3768" cy="5746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907704" y="3430741"/>
            <a:ext cx="2592288" cy="369332"/>
          </a:xfrm>
          <a:prstGeom prst="rect">
            <a:avLst/>
          </a:prstGeom>
          <a:solidFill>
            <a:srgbClr val="990000">
              <a:alpha val="18824"/>
            </a:srgbClr>
          </a:solidFill>
          <a:ln w="1905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000099"/>
                </a:solidFill>
              </a:rPr>
              <a:t>Crew sensed -/+ 0.1G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1259632" y="3284984"/>
            <a:ext cx="648072" cy="2894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1520" y="274296"/>
            <a:ext cx="8640960" cy="9294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3400" b="1" dirty="0" smtClean="0">
                <a:solidFill>
                  <a:srgbClr val="000099"/>
                </a:solidFill>
              </a:rPr>
              <a:t>Peter Grant’s Video Example of Aircraft versus Crew/FSTD sensed Acceleration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0" grpId="0" build="p" bldLvl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eS IFCTC 130926 - Peter Grants end of video - 16jul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45" y="1424753"/>
            <a:ext cx="8738939" cy="4907671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1520" y="274296"/>
            <a:ext cx="8640960" cy="9294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3400" b="1" dirty="0" smtClean="0">
                <a:solidFill>
                  <a:srgbClr val="000099"/>
                </a:solidFill>
              </a:rPr>
              <a:t>Peter Grant’s Video Example of Aircraft versus Crew/FSTD sensed Acceleration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1968" y="4005064"/>
            <a:ext cx="2092000" cy="646331"/>
          </a:xfrm>
          <a:prstGeom prst="rect">
            <a:avLst/>
          </a:prstGeom>
          <a:solidFill>
            <a:srgbClr val="9999FF">
              <a:alpha val="92000"/>
            </a:srgbClr>
          </a:solidFill>
          <a:ln w="190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000099"/>
                </a:solidFill>
              </a:rPr>
              <a:t>Aircraft 0.0G </a:t>
            </a:r>
          </a:p>
          <a:p>
            <a:pPr algn="ctr"/>
            <a:r>
              <a:rPr lang="en-GB" sz="1800" b="1" dirty="0" smtClean="0">
                <a:solidFill>
                  <a:srgbClr val="000099"/>
                </a:solidFill>
              </a:rPr>
              <a:t>(1.0 G negative)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 bwMode="auto">
          <a:xfrm flipH="1">
            <a:off x="1475656" y="4328230"/>
            <a:ext cx="716312" cy="3969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123728" y="1775981"/>
            <a:ext cx="1872208" cy="646331"/>
          </a:xfrm>
          <a:prstGeom prst="rect">
            <a:avLst/>
          </a:prstGeom>
          <a:solidFill>
            <a:srgbClr val="9999FF">
              <a:alpha val="92000"/>
            </a:srgbClr>
          </a:solidFill>
          <a:ln w="190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000099"/>
                </a:solidFill>
              </a:rPr>
              <a:t>Aircraft 1.1G (0.1G positive)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059832" y="2422312"/>
            <a:ext cx="3768" cy="5746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907704" y="3430741"/>
            <a:ext cx="2592288" cy="369332"/>
          </a:xfrm>
          <a:prstGeom prst="rect">
            <a:avLst/>
          </a:prstGeom>
          <a:solidFill>
            <a:srgbClr val="990000">
              <a:alpha val="18824"/>
            </a:srgbClr>
          </a:solidFill>
          <a:ln w="1905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000099"/>
                </a:solidFill>
              </a:rPr>
              <a:t>Crew sensed -/+ 0.1G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1259632" y="3284984"/>
            <a:ext cx="648072" cy="2894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0" y="5157192"/>
            <a:ext cx="9144000" cy="1255728"/>
          </a:xfrm>
          <a:prstGeom prst="rect">
            <a:avLst/>
          </a:prstGeom>
          <a:solidFill>
            <a:srgbClr val="9999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As FSTD motion unrealistic beyond 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accelerations normally experienced in line service 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Upset Recovery trained with Motion Neutral or Off? </a:t>
            </a:r>
            <a:endParaRPr lang="en-GB" sz="2800" b="1" i="1" dirty="0" smtClean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E:\My Dropbox\!Curdata\DDCL -\Airbus Training UK\ELT Airbus Tng UK\Airbus ELT - A320 Buffet Boundary Graphy full - 16jul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8043" y="647984"/>
            <a:ext cx="4745509" cy="5788001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98344" y="2743248"/>
            <a:ext cx="3775480" cy="738664"/>
          </a:xfrm>
          <a:prstGeom prst="rect">
            <a:avLst/>
          </a:prstGeom>
          <a:solidFill>
            <a:srgbClr val="9999FF">
              <a:alpha val="36000"/>
            </a:srgb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Aircraft</a:t>
            </a:r>
            <a:r>
              <a:rPr lang="en-GB" dirty="0" smtClean="0">
                <a:solidFill>
                  <a:srgbClr val="000099"/>
                </a:solidFill>
              </a:rPr>
              <a:t> </a:t>
            </a:r>
            <a:r>
              <a:rPr lang="en-GB" b="1" dirty="0" smtClean="0">
                <a:solidFill>
                  <a:srgbClr val="000099"/>
                </a:solidFill>
              </a:rPr>
              <a:t>in 60º Bank Turn 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b="1" dirty="0" smtClean="0">
                <a:solidFill>
                  <a:srgbClr val="000099"/>
                </a:solidFill>
                <a:latin typeface="Arial" charset="0"/>
              </a:rPr>
              <a:t>Pulls 2.0 G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084168" y="3518424"/>
            <a:ext cx="198608" cy="24308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388" name="Picture 4" descr="E:\My Dropbox\Presentations of HD etc\!!HD 130925 - RAeS IFCTC - IOS Improvements\Jpgs\RAeS IFCTC 130926 - Airbus ELT - A320 Buffet Boundary Graph - Expanded G-Bank angle  - 16jul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0688" y="4681968"/>
            <a:ext cx="2376264" cy="1740099"/>
          </a:xfrm>
          <a:prstGeom prst="rect">
            <a:avLst/>
          </a:prstGeom>
          <a:noFill/>
          <a:ln w="25400">
            <a:solidFill>
              <a:srgbClr val="000099"/>
            </a:solidFill>
          </a:ln>
        </p:spPr>
      </p:pic>
      <p:cxnSp>
        <p:nvCxnSpPr>
          <p:cNvPr id="12" name="Straight Arrow Connector 11"/>
          <p:cNvCxnSpPr/>
          <p:nvPr/>
        </p:nvCxnSpPr>
        <p:spPr bwMode="auto">
          <a:xfrm>
            <a:off x="6282776" y="3497635"/>
            <a:ext cx="1759256" cy="21729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47892" y="111636"/>
            <a:ext cx="8651727" cy="437043"/>
          </a:xfrm>
          <a:prstGeom prst="rect">
            <a:avLst/>
          </a:prstGeom>
          <a:solidFill>
            <a:srgbClr val="9999FF">
              <a:alpha val="36000"/>
            </a:srgb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Example of continuous G experienced in training </a:t>
            </a:r>
            <a:endParaRPr lang="en-GB" sz="2800" b="1" dirty="0" smtClean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build="allAtOnce" animBg="1"/>
      <p:bldP spid="15" grpId="0" uiExpand="1" build="allAtOnce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SG C10 ams Temp -50 Eng abnormal ECAMs when change 19oct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024" y="54006"/>
            <a:ext cx="8532440" cy="6399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7932" y="5145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2.0 G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11592" y="1772816"/>
            <a:ext cx="7576832" cy="1255728"/>
          </a:xfrm>
          <a:prstGeom prst="rect">
            <a:avLst/>
          </a:prstGeom>
          <a:solidFill>
            <a:srgbClr val="9999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Airbus ECAM pop up 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indicates when acceleration 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over 1.4 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54592" y="620688"/>
            <a:ext cx="8789408" cy="54476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1200"/>
              </a:spcAft>
            </a:pPr>
            <a:r>
              <a:rPr lang="en-GB" b="1" i="1" dirty="0" smtClean="0">
                <a:solidFill>
                  <a:srgbClr val="000099"/>
                </a:solidFill>
              </a:rPr>
              <a:t>Reminder that:</a:t>
            </a:r>
            <a:r>
              <a:rPr lang="en-GB" b="1" dirty="0" smtClean="0">
                <a:solidFill>
                  <a:srgbClr val="000099"/>
                </a:solidFill>
              </a:rPr>
              <a:t>  A competent Instructor essential for successful training outcome &amp; the IOS must allow this to be achieved most easily/effectively.</a:t>
            </a:r>
          </a:p>
          <a:p>
            <a:pPr eaLnBrk="0" hangingPunct="0">
              <a:spcBef>
                <a:spcPts val="0"/>
              </a:spcBef>
              <a:spcAft>
                <a:spcPts val="1200"/>
              </a:spcAft>
            </a:pPr>
            <a:r>
              <a:rPr lang="en-GB" b="1" dirty="0" smtClean="0">
                <a:solidFill>
                  <a:srgbClr val="000099"/>
                </a:solidFill>
              </a:rPr>
              <a:t>Summary of general IOS improvements &amp; changes. </a:t>
            </a:r>
          </a:p>
          <a:p>
            <a:pPr eaLnBrk="0" hangingPunct="0">
              <a:spcBef>
                <a:spcPts val="0"/>
              </a:spcBef>
              <a:spcAft>
                <a:spcPts val="1200"/>
              </a:spcAft>
            </a:pPr>
            <a:r>
              <a:rPr lang="en-GB" b="1" i="1" dirty="0" smtClean="0">
                <a:solidFill>
                  <a:srgbClr val="000099"/>
                </a:solidFill>
              </a:rPr>
              <a:t>Reminder of</a:t>
            </a:r>
            <a:r>
              <a:rPr lang="en-GB" b="1" dirty="0" smtClean="0">
                <a:solidFill>
                  <a:srgbClr val="000099"/>
                </a:solidFill>
              </a:rPr>
              <a:t> upset accidents due poor training/simulation.</a:t>
            </a:r>
          </a:p>
          <a:p>
            <a:pPr eaLnBrk="0" hangingPunct="0">
              <a:spcBef>
                <a:spcPts val="0"/>
              </a:spcBef>
              <a:spcAft>
                <a:spcPts val="1200"/>
              </a:spcAft>
            </a:pPr>
            <a:r>
              <a:rPr lang="en-GB" b="1" dirty="0" smtClean="0">
                <a:solidFill>
                  <a:srgbClr val="000099"/>
                </a:solidFill>
              </a:rPr>
              <a:t>Instructor awareness &amp; extra IOS facilities needed following requirement for stall/upset training.</a:t>
            </a:r>
          </a:p>
          <a:p>
            <a:pPr eaLnBrk="0" hangingPunct="0">
              <a:spcBef>
                <a:spcPts val="0"/>
              </a:spcBef>
              <a:spcAft>
                <a:spcPts val="1200"/>
              </a:spcAft>
            </a:pPr>
            <a:r>
              <a:rPr lang="en-GB" b="1" dirty="0" smtClean="0">
                <a:solidFill>
                  <a:srgbClr val="000099"/>
                </a:solidFill>
              </a:rPr>
              <a:t>Recommendation for display of actual aircraft acceleration and that felt by the crew in the FSTD. </a:t>
            </a:r>
          </a:p>
          <a:p>
            <a:pPr eaLnBrk="0" hangingPunct="0">
              <a:spcBef>
                <a:spcPts val="0"/>
              </a:spcBef>
              <a:spcAft>
                <a:spcPts val="1200"/>
              </a:spcAft>
            </a:pPr>
            <a:r>
              <a:rPr lang="en-GB" b="1" dirty="0" smtClean="0">
                <a:solidFill>
                  <a:srgbClr val="000099"/>
                </a:solidFill>
              </a:rPr>
              <a:t>Example of crews pitching down in service - due to sensing G not experienced in an FSTD?</a:t>
            </a:r>
          </a:p>
          <a:p>
            <a:pPr eaLnBrk="0" hangingPunct="0">
              <a:spcBef>
                <a:spcPts val="0"/>
              </a:spcBef>
              <a:spcAft>
                <a:spcPts val="1200"/>
              </a:spcAft>
            </a:pPr>
            <a:r>
              <a:rPr lang="en-GB" b="1" dirty="0" smtClean="0">
                <a:solidFill>
                  <a:srgbClr val="000099"/>
                </a:solidFill>
              </a:rPr>
              <a:t>Summary – 3 prime suggestions/requests.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56521" y="23880"/>
            <a:ext cx="42627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3600" b="1" dirty="0" smtClean="0">
                <a:solidFill>
                  <a:srgbClr val="000099"/>
                </a:solidFill>
              </a:rPr>
              <a:t>IOS Improvements</a:t>
            </a:r>
            <a:endParaRPr lang="en-GB" sz="3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SG C10 ams Temp -50 Eng abnormal ECAMs when change 19oct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024" y="54006"/>
            <a:ext cx="8532440" cy="6399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7932" y="5145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2.0 G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11592" y="1772816"/>
            <a:ext cx="7576832" cy="2074414"/>
          </a:xfrm>
          <a:prstGeom prst="rect">
            <a:avLst/>
          </a:prstGeom>
          <a:solidFill>
            <a:srgbClr val="9999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Airbus ECAM pop up 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indicates when acceleration 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over 1.4 G.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i="1" dirty="0" smtClean="0">
                <a:solidFill>
                  <a:srgbClr val="000099"/>
                </a:solidFill>
                <a:latin typeface="Arial" charset="0"/>
              </a:rPr>
              <a:t>But crew have sensation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i="1" dirty="0" smtClean="0">
                <a:solidFill>
                  <a:srgbClr val="000099"/>
                </a:solidFill>
                <a:latin typeface="Arial" charset="0"/>
              </a:rPr>
              <a:t>of being in an arm chair!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95536" y="846637"/>
            <a:ext cx="8352928" cy="33024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Many / Most  Crews are unaware 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of the limitations of FSTDs -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endParaRPr lang="en-GB" sz="2800" b="1" dirty="0" smtClean="0">
              <a:solidFill>
                <a:srgbClr val="000099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Airline managements have heard the comment: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endParaRPr lang="en-GB" sz="2800" b="1" dirty="0" smtClean="0">
              <a:solidFill>
                <a:srgbClr val="000099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“The aircraft’s not correct -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It’s not like the simulator!” 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endParaRPr lang="en-GB" sz="2800" b="1" i="1" dirty="0" smtClean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3" uiExpand="1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95536" y="846637"/>
            <a:ext cx="8352928" cy="33024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Many / Most  Crews are unaware 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of the limitations of FSTDs -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endParaRPr lang="en-GB" sz="2800" b="1" dirty="0" smtClean="0">
              <a:solidFill>
                <a:srgbClr val="000099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Airline managements have heard the comment: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endParaRPr lang="en-GB" sz="2800" b="1" dirty="0" smtClean="0">
              <a:solidFill>
                <a:srgbClr val="000099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“The aircraft’s not correct -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It’s not like the simulator!” 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endParaRPr lang="en-GB" sz="2800" b="1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27296" y="4221088"/>
            <a:ext cx="8505328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n-GB" sz="2800" b="1" i="1" dirty="0" smtClean="0">
                <a:solidFill>
                  <a:srgbClr val="000099"/>
                </a:solidFill>
              </a:rPr>
              <a:t>A test pilot once was asked by an engineer during an aircraft’s development –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n-GB" sz="2800" b="1" i="1" dirty="0" smtClean="0">
                <a:solidFill>
                  <a:srgbClr val="000099"/>
                </a:solidFill>
              </a:rPr>
              <a:t>“There is a difference between the aircraft and the simulator, can  you advise which is correct?”</a:t>
            </a:r>
            <a:endParaRPr lang="en-GB" sz="2800" b="1" i="1" dirty="0" smtClean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eS IFCTC 130926 - Pull up trials - 24sep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673" y="1701289"/>
            <a:ext cx="8467725" cy="462915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" y="30801"/>
            <a:ext cx="8299450" cy="16681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Following GPWS Pull Up Training on an FSTD, </a:t>
            </a:r>
            <a:r>
              <a:rPr lang="en-GB" sz="3200" b="1" i="1" dirty="0" smtClean="0">
                <a:solidFill>
                  <a:srgbClr val="000099"/>
                </a:solidFill>
              </a:rPr>
              <a:t>during an actual aircraft Pull Up, </a:t>
            </a:r>
            <a:r>
              <a:rPr lang="en-GB" sz="3200" b="1" i="1" dirty="0" smtClean="0">
                <a:solidFill>
                  <a:srgbClr val="C00000"/>
                </a:solidFill>
              </a:rPr>
              <a:t>crews back off when sensing small amounts of acceleration – such as 1.4G  </a:t>
            </a:r>
            <a:endParaRPr lang="en-GB" sz="3200" b="1" i="1" dirty="0" smtClean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eS IFCTC 130926 - Pull up trials - 24sep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673" y="1701289"/>
            <a:ext cx="8467725" cy="462915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" y="30801"/>
            <a:ext cx="8299450" cy="16681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Following GPWS Pull Up Training on an FSTD, </a:t>
            </a:r>
            <a:r>
              <a:rPr lang="en-GB" sz="3200" b="1" i="1" dirty="0" smtClean="0">
                <a:solidFill>
                  <a:srgbClr val="000099"/>
                </a:solidFill>
              </a:rPr>
              <a:t>during an actual aircraft Pull Up, </a:t>
            </a:r>
            <a:r>
              <a:rPr lang="en-GB" sz="3200" b="1" i="1" dirty="0" smtClean="0">
                <a:solidFill>
                  <a:srgbClr val="C00000"/>
                </a:solidFill>
              </a:rPr>
              <a:t>crews back off when sensing small amounts of acceleration – such as 1.4G  </a:t>
            </a:r>
            <a:endParaRPr lang="en-GB" sz="3200" b="1" i="1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11592" y="3717032"/>
            <a:ext cx="7576832" cy="1126462"/>
          </a:xfrm>
          <a:prstGeom prst="rect">
            <a:avLst/>
          </a:prstGeom>
          <a:solidFill>
            <a:srgbClr val="9999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Similar crew behaviour has occurred in incidents, some leading to accidents and attributed to somatogravic illusion.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eS IFCTC 130926 - Pull up trials - 24sep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673" y="1701289"/>
            <a:ext cx="8467725" cy="462915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" y="30801"/>
            <a:ext cx="8299450" cy="16681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Following GPWS Pull Up Training on an FSTD, </a:t>
            </a:r>
            <a:r>
              <a:rPr lang="en-GB" sz="3200" b="1" i="1" dirty="0" smtClean="0">
                <a:solidFill>
                  <a:srgbClr val="000099"/>
                </a:solidFill>
              </a:rPr>
              <a:t>during an actual aircraft Pull Up, </a:t>
            </a:r>
            <a:r>
              <a:rPr lang="en-GB" sz="3200" b="1" i="1" dirty="0" smtClean="0">
                <a:solidFill>
                  <a:srgbClr val="C00000"/>
                </a:solidFill>
              </a:rPr>
              <a:t>crews back off when sensing small amounts of acceleration – such as 1.4G  </a:t>
            </a:r>
            <a:endParaRPr lang="en-GB" sz="3200" b="1" i="1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11592" y="3717032"/>
            <a:ext cx="7576832" cy="2225225"/>
          </a:xfrm>
          <a:prstGeom prst="rect">
            <a:avLst/>
          </a:prstGeom>
          <a:solidFill>
            <a:srgbClr val="9999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dirty="0" smtClean="0">
                <a:solidFill>
                  <a:srgbClr val="000099"/>
                </a:solidFill>
              </a:rPr>
              <a:t>Similar crew behaviour has occurred in incidents, some leading to accidents and attributed to somatogravic illusion.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800" b="1" i="1" dirty="0" smtClean="0">
                <a:solidFill>
                  <a:srgbClr val="000099"/>
                </a:solidFill>
              </a:rPr>
              <a:t>Surely the startling effect of G not experienced in a simulator should also be considered as an accident cause?</a:t>
            </a:r>
            <a:endParaRPr lang="en-GB" sz="2800" b="1" i="1" dirty="0" smtClean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74704" y="2471405"/>
            <a:ext cx="7200000" cy="3477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2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ookman Old Style" pitchFamily="18" charset="0"/>
                <a:cs typeface="Times New Roman" pitchFamily="18" charset="0"/>
              </a:rPr>
              <a:t>The captain and first officer "almost simultaneously" gave a pitch-up input, says the inquiry. It says the autopilot disengaged and the pilots then applied opposite inputs — the captain's nose-down effectively cancelling the first officer's nose-up — and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Bookman Old Style" pitchFamily="18" charset="0"/>
                <a:cs typeface="Times New Roman" pitchFamily="18" charset="0"/>
              </a:rPr>
              <a:t>aircraft pitched rapidly to 7°, at 1.8g, then lowered to 4°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ookman Old Style" pitchFamily="18" charset="0"/>
                <a:cs typeface="Times New Roman" pitchFamily="18" charset="0"/>
              </a:rPr>
              <a:t>. The BEA says this pitch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ookman Old Style" pitchFamily="18" charset="0"/>
                <a:cs typeface="Times New Roman" pitchFamily="18" charset="0"/>
              </a:rPr>
              <a:t> was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ookman Old Style" pitchFamily="18" charset="0"/>
                <a:cs typeface="Times New Roman" pitchFamily="18" charset="0"/>
              </a:rPr>
              <a:t> "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ookman Old Style" pitchFamily="18" charset="0"/>
                <a:cs typeface="Times New Roman" pitchFamily="18" charset="0"/>
              </a:rPr>
              <a:t>insufficient" for a go-around.</a:t>
            </a:r>
            <a:endParaRPr kumimoji="0" lang="en-GB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2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ookman Old Style" pitchFamily="18" charset="0"/>
                <a:cs typeface="Times New Roman" pitchFamily="18" charset="0"/>
              </a:rPr>
              <a:t>The captain then relaxed hi nose-down input and the aircraft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Bookman Old Style" pitchFamily="18" charset="0"/>
                <a:cs typeface="Times New Roman" pitchFamily="18" charset="0"/>
              </a:rPr>
              <a:t>pitched up again, at 1.7g,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ookman Old Style" pitchFamily="18" charset="0"/>
                <a:cs typeface="Times New Roman" pitchFamily="18" charset="0"/>
              </a:rPr>
              <a:t> reach­ing 11° in 2s and 19° during the next 10s. BEA 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ookman Old Style" pitchFamily="18" charset="0"/>
                <a:cs typeface="Times New Roman" pitchFamily="18" charset="0"/>
              </a:rPr>
              <a:t>says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ookman Old Style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ookman Old Style" pitchFamily="18" charset="0"/>
                <a:cs typeface="Times New Roman" pitchFamily="18" charset="0"/>
              </a:rPr>
              <a:t>the aircraft descended to a minimum of 63ft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Bookman Old Style" pitchFamily="18" charset="0"/>
                <a:cs typeface="Times New Roman" pitchFamily="18" charset="0"/>
              </a:rPr>
              <a:t>, and accelerated to 180kt, before the 777 climbed. It subsequently returned to land safely.</a:t>
            </a:r>
            <a:endParaRPr kumimoji="0" lang="en-US" sz="6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0536" y="476672"/>
            <a:ext cx="7200000" cy="830997"/>
          </a:xfrm>
          <a:prstGeom prst="rect">
            <a:avLst/>
          </a:prstGeom>
          <a:solidFill>
            <a:srgbClr val="9999FF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99"/>
                </a:solidFill>
              </a:rPr>
              <a:t>Incident on 16</a:t>
            </a:r>
            <a:r>
              <a:rPr lang="en-GB" b="1" baseline="30000" dirty="0" smtClean="0">
                <a:solidFill>
                  <a:srgbClr val="000099"/>
                </a:solidFill>
              </a:rPr>
              <a:t>th</a:t>
            </a:r>
            <a:r>
              <a:rPr lang="en-GB" b="1" dirty="0" smtClean="0">
                <a:solidFill>
                  <a:srgbClr val="000099"/>
                </a:solidFill>
              </a:rPr>
              <a:t> November 2011 - Where Crews </a:t>
            </a:r>
          </a:p>
          <a:p>
            <a:pPr algn="ctr"/>
            <a:r>
              <a:rPr lang="en-GB" b="1" dirty="0" smtClean="0">
                <a:solidFill>
                  <a:srgbClr val="000099"/>
                </a:solidFill>
              </a:rPr>
              <a:t>Pitched Up &amp; Back Down after Sensing 1.8G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428459"/>
            <a:ext cx="7200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INVESTIGATION</a:t>
            </a:r>
            <a:r>
              <a:rPr lang="en-US" sz="1200" dirty="0" smtClean="0"/>
              <a:t> DAVID KAMINSKI-MORROW LONDON</a:t>
            </a:r>
            <a:endParaRPr lang="en-GB" dirty="0" smtClean="0"/>
          </a:p>
          <a:p>
            <a:r>
              <a:rPr lang="en-GB" sz="2800" b="1" dirty="0" smtClean="0">
                <a:latin typeface="Arial Narrow" pitchFamily="34" charset="0"/>
              </a:rPr>
              <a:t>Inquiry finds go-around pilots lost control of 777</a:t>
            </a:r>
          </a:p>
          <a:p>
            <a:r>
              <a:rPr lang="en-GB" sz="1800" dirty="0" smtClean="0"/>
              <a:t>Flight International 2-8 April 2013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7588696" y="5936652"/>
            <a:ext cx="12192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260648"/>
            <a:ext cx="9144000" cy="26530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3400" b="1" dirty="0" smtClean="0">
                <a:solidFill>
                  <a:srgbClr val="000099"/>
                </a:solidFill>
              </a:rPr>
              <a:t> FSTD motion is sufficiently realistic to be required for training and evaluation. 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However crews should be aware that unusual long term accelerations are not realistic and will be stronger in the aircraft.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3200" b="1" dirty="0" smtClean="0">
                <a:solidFill>
                  <a:srgbClr val="000099"/>
                </a:solidFill>
                <a:latin typeface="Arial" charset="0"/>
              </a:rPr>
              <a:t>Best reminded by a display in th</a:t>
            </a:r>
            <a:r>
              <a:rPr lang="en-GB" sz="3200" b="1" dirty="0" smtClean="0">
                <a:solidFill>
                  <a:srgbClr val="000099"/>
                </a:solidFill>
              </a:rPr>
              <a:t>e IOS?</a:t>
            </a:r>
            <a:endParaRPr lang="en-GB" sz="3200" b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217032" y="3276600"/>
            <a:ext cx="1219200" cy="2971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360096" y="5973238"/>
            <a:ext cx="1676400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000" dirty="0" smtClean="0">
                <a:solidFill>
                  <a:srgbClr val="000099"/>
                </a:solidFill>
                <a:latin typeface="Arial" charset="0"/>
              </a:rPr>
              <a:t>Crew G</a:t>
            </a:r>
            <a:endParaRPr lang="en-GB" sz="28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991944" y="5986046"/>
            <a:ext cx="1676400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000" dirty="0" smtClean="0">
                <a:solidFill>
                  <a:srgbClr val="000099"/>
                </a:solidFill>
                <a:latin typeface="Arial" charset="0"/>
              </a:rPr>
              <a:t>Aircraft G</a:t>
            </a:r>
            <a:endParaRPr lang="en-GB" sz="2800" dirty="0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4" name="Picture 13" descr="RAeS IFCTC 130926 - Peter Grants Aircraft sim G plot  - 24sep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284984"/>
            <a:ext cx="4419600" cy="2800350"/>
          </a:xfrm>
          <a:prstGeom prst="rect">
            <a:avLst/>
          </a:prstGeom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578920" y="3753857"/>
            <a:ext cx="1440160" cy="1815882"/>
          </a:xfrm>
          <a:prstGeom prst="rect">
            <a:avLst/>
          </a:prstGeom>
          <a:solidFill>
            <a:srgbClr val="9999FF">
              <a:alpha val="36000"/>
            </a:srgb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000" dirty="0" smtClean="0">
                <a:solidFill>
                  <a:srgbClr val="000099"/>
                </a:solidFill>
              </a:rPr>
              <a:t>Dynamic indication, or  maximum value for the session?</a:t>
            </a:r>
            <a:endParaRPr lang="en-GB" sz="20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55576" y="6067396"/>
            <a:ext cx="4320000" cy="313932"/>
          </a:xfrm>
          <a:prstGeom prst="rect">
            <a:avLst/>
          </a:prstGeom>
          <a:solidFill>
            <a:srgbClr val="9999FF">
              <a:alpha val="36000"/>
            </a:srgb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1800" dirty="0" smtClean="0">
                <a:solidFill>
                  <a:srgbClr val="000099"/>
                </a:solidFill>
              </a:rPr>
              <a:t>Time line of aircraft and FSTD G values</a:t>
            </a:r>
            <a:endParaRPr lang="en-GB" sz="1800" dirty="0" smtClean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uiExpand="1" build="p" bldLvl="4"/>
      <p:bldP spid="4" grpId="0" animBg="1"/>
      <p:bldP spid="5" grpId="0" build="p" bldLvl="4"/>
      <p:bldP spid="12" grpId="0" build="p" bldLvl="4"/>
      <p:bldP spid="15" grpId="0" build="allAtOnce" animBg="1"/>
      <p:bldP spid="16" grpId="0" uiExpand="1" build="allAtOnce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7588696" y="5936652"/>
            <a:ext cx="12192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260648"/>
            <a:ext cx="9144000" cy="26530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3400" b="1" dirty="0" smtClean="0">
                <a:solidFill>
                  <a:srgbClr val="000099"/>
                </a:solidFill>
              </a:rPr>
              <a:t> FSTD motion is sufficiently realistic to be required for training and evaluation. 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However crews should be aware that unusual long term accelerations are not realistic and will be stronger in the aircraft.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3200" b="1" dirty="0" smtClean="0">
                <a:solidFill>
                  <a:srgbClr val="000099"/>
                </a:solidFill>
                <a:latin typeface="Arial" charset="0"/>
              </a:rPr>
              <a:t>Best reminded by a display in th</a:t>
            </a:r>
            <a:r>
              <a:rPr lang="en-GB" sz="3200" b="1" dirty="0" smtClean="0">
                <a:solidFill>
                  <a:srgbClr val="000099"/>
                </a:solidFill>
              </a:rPr>
              <a:t>e IOS?</a:t>
            </a:r>
            <a:endParaRPr lang="en-GB" sz="3200" b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217032" y="3276600"/>
            <a:ext cx="1219200" cy="2971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360096" y="5973238"/>
            <a:ext cx="1676400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000" dirty="0" smtClean="0">
                <a:solidFill>
                  <a:srgbClr val="000099"/>
                </a:solidFill>
                <a:latin typeface="Arial" charset="0"/>
              </a:rPr>
              <a:t>Crew G</a:t>
            </a:r>
            <a:endParaRPr lang="en-GB" sz="28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991944" y="5986046"/>
            <a:ext cx="1676400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000" dirty="0" smtClean="0">
                <a:solidFill>
                  <a:srgbClr val="000099"/>
                </a:solidFill>
                <a:latin typeface="Arial" charset="0"/>
              </a:rPr>
              <a:t>Aircraft G</a:t>
            </a:r>
            <a:endParaRPr lang="en-GB" sz="2800" dirty="0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4" name="Picture 13" descr="RAeS IFCTC 130926 - Peter Grants Aircraft sim G plot  - 24sep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284984"/>
            <a:ext cx="4419600" cy="2800350"/>
          </a:xfrm>
          <a:prstGeom prst="rect">
            <a:avLst/>
          </a:prstGeom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578920" y="3753857"/>
            <a:ext cx="1440160" cy="1815882"/>
          </a:xfrm>
          <a:prstGeom prst="rect">
            <a:avLst/>
          </a:prstGeom>
          <a:solidFill>
            <a:srgbClr val="9999FF">
              <a:alpha val="36000"/>
            </a:srgb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000" dirty="0" smtClean="0">
                <a:solidFill>
                  <a:srgbClr val="000099"/>
                </a:solidFill>
              </a:rPr>
              <a:t>Dynamic indication, or  maximum value for the session?</a:t>
            </a:r>
            <a:endParaRPr lang="en-GB" sz="20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55576" y="6067396"/>
            <a:ext cx="4320000" cy="313932"/>
          </a:xfrm>
          <a:prstGeom prst="rect">
            <a:avLst/>
          </a:prstGeom>
          <a:solidFill>
            <a:srgbClr val="9999FF">
              <a:alpha val="36000"/>
            </a:srgb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1800" dirty="0" smtClean="0">
                <a:solidFill>
                  <a:srgbClr val="000099"/>
                </a:solidFill>
              </a:rPr>
              <a:t>Time line of aircraft and FSTD G values</a:t>
            </a:r>
            <a:endParaRPr lang="en-GB" sz="1800" dirty="0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0" name="Picture 9" descr="RAeS IFCTC 130926 - L3 Load time line - 25sep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3600350"/>
            <a:ext cx="9001000" cy="19888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260648"/>
            <a:ext cx="9144000" cy="26530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3400" b="1" dirty="0" smtClean="0">
                <a:solidFill>
                  <a:srgbClr val="000099"/>
                </a:solidFill>
              </a:rPr>
              <a:t> FSTD motion is sufficiently realistic to be required for training and evaluation. 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However crews should be aware that unusual long term accelerations are not realistic and will be stronger in the aircraft.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3200" b="1" dirty="0" smtClean="0">
                <a:solidFill>
                  <a:srgbClr val="000099"/>
                </a:solidFill>
                <a:latin typeface="Arial" charset="0"/>
              </a:rPr>
              <a:t>Best reminded by a display in th</a:t>
            </a:r>
            <a:r>
              <a:rPr lang="en-GB" sz="3200" b="1" dirty="0" smtClean="0">
                <a:solidFill>
                  <a:srgbClr val="000099"/>
                </a:solidFill>
              </a:rPr>
              <a:t>e IOS?</a:t>
            </a:r>
            <a:endParaRPr lang="en-GB" sz="3200" b="1" dirty="0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74754" name="Picture 2" descr="E:\My Dropbox\Presentations of HD etc\!!HD 130925 - RAeS IFCTC - IOS Improvements\Lou Hemeth LOCART CAE Diagrams\RAeS IFCTC 130926 - WATS CAE IOS UPRT Vn-Vg diagram - 23sep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799" y="3761953"/>
            <a:ext cx="3781425" cy="2619375"/>
          </a:xfrm>
          <a:prstGeom prst="rect">
            <a:avLst/>
          </a:prstGeom>
          <a:noFill/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084552" y="2999703"/>
            <a:ext cx="7200800" cy="630942"/>
          </a:xfrm>
          <a:prstGeom prst="rect">
            <a:avLst/>
          </a:prstGeom>
          <a:solidFill>
            <a:srgbClr val="9999FF">
              <a:alpha val="36000"/>
            </a:srgb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000" b="1" dirty="0" smtClean="0">
                <a:solidFill>
                  <a:srgbClr val="000099"/>
                </a:solidFill>
              </a:rPr>
              <a:t>Possibly include crew sensed / FSTD G in the </a:t>
            </a:r>
            <a:r>
              <a:rPr lang="en-GB" sz="2000" b="1" dirty="0" err="1" smtClean="0">
                <a:solidFill>
                  <a:srgbClr val="000099"/>
                </a:solidFill>
              </a:rPr>
              <a:t>Vn</a:t>
            </a:r>
            <a:r>
              <a:rPr lang="en-GB" sz="2000" b="1" dirty="0" smtClean="0">
                <a:solidFill>
                  <a:srgbClr val="000099"/>
                </a:solidFill>
              </a:rPr>
              <a:t> monitor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000" b="1" dirty="0" smtClean="0">
                <a:solidFill>
                  <a:srgbClr val="000099"/>
                </a:solidFill>
              </a:rPr>
              <a:t>t</a:t>
            </a:r>
            <a:r>
              <a:rPr lang="en-GB" sz="2000" b="1" dirty="0" smtClean="0">
                <a:solidFill>
                  <a:srgbClr val="000099"/>
                </a:solidFill>
                <a:latin typeface="Arial" charset="0"/>
              </a:rPr>
              <a:t>ogether with actual aircraft G already being shown?</a:t>
            </a:r>
            <a:endParaRPr lang="en-GB" sz="2000" i="1" dirty="0" smtClean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uiExpand="1" build="p" bldLvl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" y="120381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rgbClr val="000099"/>
                </a:solidFill>
                <a:latin typeface="+mn-lt"/>
                <a:ea typeface="Calibri" pitchFamily="34" charset="0"/>
                <a:cs typeface="Microsoft Sans Serif" pitchFamily="34" charset="0"/>
              </a:rPr>
              <a:t> </a:t>
            </a:r>
            <a:r>
              <a:rPr lang="en-GB" sz="2000" b="1" dirty="0">
                <a:solidFill>
                  <a:srgbClr val="000099"/>
                </a:solidFill>
                <a:latin typeface="+mn-lt"/>
                <a:ea typeface="Calibri" pitchFamily="34" charset="0"/>
                <a:cs typeface="Microsoft Sans Serif" pitchFamily="34" charset="0"/>
              </a:rPr>
              <a:t>A training device cannot function without a properly qualified </a:t>
            </a:r>
            <a:r>
              <a:rPr lang="en-GB" sz="2000" b="1" dirty="0" smtClean="0">
                <a:solidFill>
                  <a:srgbClr val="000099"/>
                </a:solidFill>
                <a:latin typeface="+mn-lt"/>
                <a:ea typeface="Calibri" pitchFamily="34" charset="0"/>
                <a:cs typeface="Microsoft Sans Serif" pitchFamily="34" charset="0"/>
              </a:rPr>
              <a:t>instructor</a:t>
            </a:r>
          </a:p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rgbClr val="000099"/>
                </a:solidFill>
                <a:latin typeface="+mn-lt"/>
                <a:ea typeface="Calibri" pitchFamily="34" charset="0"/>
                <a:cs typeface="Microsoft Sans Serif" pitchFamily="34" charset="0"/>
              </a:rPr>
              <a:t>who holds:</a:t>
            </a:r>
            <a:endParaRPr lang="en-GB" sz="2000" b="1" dirty="0">
              <a:solidFill>
                <a:srgbClr val="000099"/>
              </a:solidFill>
              <a:latin typeface="+mn-lt"/>
              <a:ea typeface="Calibri" pitchFamily="34" charset="0"/>
              <a:cs typeface="Microsoft Sans Serif" pitchFamily="34" charset="0"/>
            </a:endParaRPr>
          </a:p>
        </p:txBody>
      </p:sp>
      <p:pic>
        <p:nvPicPr>
          <p:cNvPr id="13" name="Picture 5" descr="HD ATPL 010201 - Pages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2276475"/>
            <a:ext cx="2166937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6" descr="HD ATPL 010201 - Page 4 rat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6963" y="2278063"/>
            <a:ext cx="2033587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8" descr="HD ATPL 060224 - SFI Rating A320 330 340 to 28feb09 P1 cr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0400" y="2276475"/>
            <a:ext cx="2235200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10" descr="HD ATPL 061207 - HPKD SFE Authority - 7dec07 P1 cr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276475"/>
            <a:ext cx="2022475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96838" y="5148263"/>
            <a:ext cx="2270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rgbClr val="000099"/>
                </a:solidFill>
              </a:rPr>
              <a:t>a professional pilot’s licence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545365" y="5151438"/>
            <a:ext cx="1648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rgbClr val="000099"/>
                </a:solidFill>
              </a:rPr>
              <a:t>the aircraft type &amp;</a:t>
            </a:r>
          </a:p>
          <a:p>
            <a:pPr algn="ctr"/>
            <a:r>
              <a:rPr lang="en-GB" sz="1200" b="1" dirty="0">
                <a:solidFill>
                  <a:srgbClr val="000099"/>
                </a:solidFill>
              </a:rPr>
              <a:t>an instructor Rating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474624" y="5132388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rgbClr val="000099"/>
                </a:solidFill>
              </a:rPr>
              <a:t>a </a:t>
            </a:r>
            <a:r>
              <a:rPr lang="en-GB" sz="1200" b="1" i="1" dirty="0">
                <a:solidFill>
                  <a:srgbClr val="000099"/>
                </a:solidFill>
              </a:rPr>
              <a:t>current</a:t>
            </a:r>
            <a:r>
              <a:rPr lang="en-GB" sz="1200" b="1" dirty="0">
                <a:solidFill>
                  <a:srgbClr val="000099"/>
                </a:solidFill>
              </a:rPr>
              <a:t> instructor Rating /</a:t>
            </a:r>
          </a:p>
          <a:p>
            <a:pPr algn="ctr"/>
            <a:r>
              <a:rPr lang="en-GB" sz="1200" b="1" dirty="0">
                <a:solidFill>
                  <a:srgbClr val="000099"/>
                </a:solidFill>
              </a:rPr>
              <a:t>Authorisation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734079" y="5119688"/>
            <a:ext cx="21210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rgbClr val="000099"/>
                </a:solidFill>
              </a:rPr>
              <a:t>a </a:t>
            </a:r>
            <a:r>
              <a:rPr lang="en-GB" sz="1200" b="1" i="1" dirty="0">
                <a:solidFill>
                  <a:srgbClr val="000099"/>
                </a:solidFill>
              </a:rPr>
              <a:t>current</a:t>
            </a:r>
            <a:r>
              <a:rPr lang="en-GB" sz="1200" b="1" dirty="0">
                <a:solidFill>
                  <a:srgbClr val="000099"/>
                </a:solidFill>
              </a:rPr>
              <a:t> Examiner</a:t>
            </a:r>
          </a:p>
          <a:p>
            <a:pPr algn="ctr"/>
            <a:r>
              <a:rPr lang="en-GB" sz="1200" b="1" dirty="0">
                <a:solidFill>
                  <a:srgbClr val="000099"/>
                </a:solidFill>
              </a:rPr>
              <a:t>Authorisation if applicable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>
                <a:solidFill>
                  <a:srgbClr val="000099"/>
                </a:solidFill>
              </a:rPr>
              <a:t>Reminder that:</a:t>
            </a:r>
            <a:r>
              <a:rPr lang="en-GB" b="1" dirty="0" smtClean="0">
                <a:solidFill>
                  <a:srgbClr val="000099"/>
                </a:solidFill>
              </a:rPr>
              <a:t>  A competent Instructor Fundamental 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63776" y="3358482"/>
            <a:ext cx="8670344" cy="523220"/>
          </a:xfrm>
          <a:prstGeom prst="rect">
            <a:avLst/>
          </a:prstGeom>
          <a:solidFill>
            <a:schemeClr val="tx2">
              <a:lumMod val="20000"/>
              <a:lumOff val="80000"/>
              <a:alpha val="91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000099"/>
                </a:solidFill>
                <a:ea typeface="ＭＳ Ｐゴシック" pitchFamily="34" charset="-128"/>
              </a:rPr>
              <a:t>Renewal more complex under EASA rules!</a:t>
            </a:r>
            <a:endParaRPr lang="en-GB" sz="2800" b="1" i="1" dirty="0">
              <a:solidFill>
                <a:srgbClr val="000099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7" grpId="0"/>
      <p:bldP spid="18" grpId="0"/>
      <p:bldP spid="19" grpId="0"/>
      <p:bldP spid="20" grpId="0"/>
      <p:bldP spid="22" grpId="0" build="allAtOnce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260648"/>
            <a:ext cx="9144000" cy="26530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3400" b="1" dirty="0" smtClean="0">
                <a:solidFill>
                  <a:srgbClr val="000099"/>
                </a:solidFill>
              </a:rPr>
              <a:t> FSTD motion is sufficiently realistic to be required for training and evaluation. 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However crews should be aware that unusual long term accelerations are not realistic and will be stronger in the aircraft.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3200" b="1" dirty="0" smtClean="0">
                <a:solidFill>
                  <a:srgbClr val="000099"/>
                </a:solidFill>
                <a:latin typeface="Arial" charset="0"/>
              </a:rPr>
              <a:t>Best reminded by a display in th</a:t>
            </a:r>
            <a:r>
              <a:rPr lang="en-GB" sz="3200" b="1" dirty="0" smtClean="0">
                <a:solidFill>
                  <a:srgbClr val="000099"/>
                </a:solidFill>
              </a:rPr>
              <a:t>e IOS?</a:t>
            </a:r>
            <a:endParaRPr lang="en-GB" sz="3200" b="1" dirty="0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5" name="Picture 4" descr="RAeS IFCTC 130926 - WATS CAE IOS UPRT Alpha-Beta diagram - 23sep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2378" y="3680420"/>
            <a:ext cx="3619500" cy="2628900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6" y="2996952"/>
            <a:ext cx="8496944" cy="432000"/>
          </a:xfrm>
          <a:prstGeom prst="rect">
            <a:avLst/>
          </a:prstGeom>
          <a:solidFill>
            <a:srgbClr val="9999FF">
              <a:alpha val="36000"/>
            </a:srgb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2000" b="1" dirty="0" smtClean="0">
                <a:solidFill>
                  <a:srgbClr val="000099"/>
                </a:solidFill>
              </a:rPr>
              <a:t>Crew sensed lateral acceleration should also be displayed?  (</a:t>
            </a:r>
            <a:r>
              <a:rPr lang="en-GB" sz="2000" b="1" i="1" dirty="0" smtClean="0">
                <a:solidFill>
                  <a:srgbClr val="000099"/>
                </a:solidFill>
              </a:rPr>
              <a:t>AA587)</a:t>
            </a:r>
            <a:endParaRPr lang="en-GB" sz="2000" b="1" dirty="0" smtClean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eS IFCTC 130926 - A320 Sidestick from LHS capt seat - 24sep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063" y="1082880"/>
            <a:ext cx="2521673" cy="4399200"/>
          </a:xfrm>
          <a:prstGeom prst="rect">
            <a:avLst/>
          </a:prstGeom>
          <a:ln w="25400">
            <a:solidFill>
              <a:srgbClr val="000099"/>
            </a:solidFill>
          </a:ln>
        </p:spPr>
      </p:pic>
      <p:pic>
        <p:nvPicPr>
          <p:cNvPr id="7" name="Picture 6" descr="RAeS IFCTC 130926 - A320 Sidestick alone - 24sep13 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9608" y="1082880"/>
            <a:ext cx="2414880" cy="4399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40536" y="94528"/>
            <a:ext cx="7200000" cy="461665"/>
          </a:xfrm>
          <a:prstGeom prst="rect">
            <a:avLst/>
          </a:prstGeom>
          <a:solidFill>
            <a:srgbClr val="9999FF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99"/>
                </a:solidFill>
              </a:rPr>
              <a:t>Something learned from UPRT IOS Displays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11560" y="591071"/>
            <a:ext cx="7848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99"/>
                </a:solidFill>
              </a:rPr>
              <a:t>Airbus side sticks are not visible from the IOS seat -</a:t>
            </a:r>
            <a:endParaRPr lang="en-GB" dirty="0" smtClean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806632" y="1093118"/>
            <a:ext cx="1440160" cy="4399666"/>
          </a:xfrm>
          <a:prstGeom prst="rect">
            <a:avLst/>
          </a:prstGeom>
          <a:solidFill>
            <a:srgbClr val="9999FF">
              <a:alpha val="36000"/>
            </a:srgb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GB" sz="1800" dirty="0" smtClean="0">
                <a:solidFill>
                  <a:srgbClr val="000099"/>
                </a:solidFill>
              </a:rPr>
              <a:t>Some instructors might be tempted to leave the IOS seat &amp; look around the side of the pilot to see their side stick inputs.</a:t>
            </a:r>
          </a:p>
          <a:p>
            <a:pPr algn="ctr" eaLnBrk="0" hangingPunct="0">
              <a:spcBef>
                <a:spcPts val="0"/>
              </a:spcBef>
            </a:pPr>
            <a:endParaRPr lang="en-GB" sz="1800" dirty="0" smtClean="0">
              <a:solidFill>
                <a:srgbClr val="000099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1800" i="1" dirty="0" smtClean="0">
                <a:solidFill>
                  <a:srgbClr val="000099"/>
                </a:solidFill>
              </a:rPr>
              <a:t>(Against health &amp; safety!)</a:t>
            </a:r>
            <a:r>
              <a:rPr lang="en-GB" sz="1800" dirty="0" smtClean="0">
                <a:solidFill>
                  <a:srgbClr val="000099"/>
                </a:solidFill>
              </a:rPr>
              <a:t> </a:t>
            </a:r>
            <a:endParaRPr lang="en-GB" sz="18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609984" y="1106408"/>
            <a:ext cx="1493072" cy="2585323"/>
          </a:xfrm>
          <a:prstGeom prst="rect">
            <a:avLst/>
          </a:prstGeom>
          <a:solidFill>
            <a:srgbClr val="9999FF">
              <a:alpha val="36000"/>
            </a:srgb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GB" sz="1800" dirty="0" smtClean="0">
                <a:solidFill>
                  <a:srgbClr val="000099"/>
                </a:solidFill>
              </a:rPr>
              <a:t>Display of side stick position should be selectable on an IOS screen for all training sessions.</a:t>
            </a:r>
            <a:endParaRPr lang="en-GB" sz="1800" dirty="0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2" name="Picture 11" descr="RAeS IFCTC 130926 - Airbus Side stick position - 25sep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3752" y="4062000"/>
            <a:ext cx="1484590" cy="13681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570791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>
                <a:solidFill>
                  <a:srgbClr val="000099"/>
                </a:solidFill>
              </a:rPr>
              <a:t>Side stick position display should be selectable on the IOS.</a:t>
            </a:r>
            <a:endParaRPr lang="en-GB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build="allAtOnce" animBg="1"/>
      <p:bldP spid="11" grpId="0" uiExpand="1" build="allAtOnce" animBg="1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195736" y="653216"/>
            <a:ext cx="5272576" cy="34163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5400" b="1" dirty="0" smtClean="0">
                <a:solidFill>
                  <a:srgbClr val="000099"/>
                </a:solidFill>
              </a:rPr>
              <a:t>Maybe we should use more energetic FSTD motion systems?</a:t>
            </a:r>
          </a:p>
        </p:txBody>
      </p:sp>
      <p:pic>
        <p:nvPicPr>
          <p:cNvPr id="4" name="Picture 3" descr="RAeS IFCTC 130926 - MaxFlight Simutators - title only - 25sep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491704"/>
            <a:ext cx="6324600" cy="13049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eS IFCTC 130926 - MaxFlight Simutators - whole graphic start levelsih - 28sep13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9423" y="287944"/>
            <a:ext cx="6199200" cy="604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eS IFCTC 130926 - MaxFlight Simutators - whole graphic - 28sep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125" y="290298"/>
            <a:ext cx="6200591" cy="59818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eS IFCTC 130926 - MaxFlight Simutators - whole graphic 120 deg roll - 28sep13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4205" y="294056"/>
            <a:ext cx="6201995" cy="586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627784" y="2420888"/>
            <a:ext cx="4303064" cy="31700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15000"/>
              </a:spcBef>
            </a:pPr>
            <a:r>
              <a:rPr lang="en-GB" sz="4000" b="1" dirty="0" smtClean="0">
                <a:solidFill>
                  <a:srgbClr val="000099"/>
                </a:solidFill>
              </a:rPr>
              <a:t>Unlikely to be a suitable platform for FSTDs in the foreseeable future?  </a:t>
            </a:r>
          </a:p>
        </p:txBody>
      </p:sp>
      <p:pic>
        <p:nvPicPr>
          <p:cNvPr id="4" name="Picture 3" descr="RAeS IFCTC 130926 - MaxFlight Simutators - title only - 25sep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908720"/>
            <a:ext cx="6324600" cy="13049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835696" y="4797152"/>
            <a:ext cx="5272576" cy="7571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5400" b="1" i="1" dirty="0" smtClean="0">
                <a:solidFill>
                  <a:srgbClr val="000099"/>
                </a:solidFill>
                <a:latin typeface="Blackadder ITC" pitchFamily="82" charset="0"/>
              </a:rPr>
              <a:t>Thank you.....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350" y="998497"/>
            <a:ext cx="9144000" cy="4862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“Instructor Operating Station Improvements”</a:t>
            </a:r>
            <a:endParaRPr lang="en-US" sz="40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108520" y="2070223"/>
            <a:ext cx="9144000" cy="22837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5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Three main messages/requests: </a:t>
            </a:r>
          </a:p>
          <a:p>
            <a:pPr marL="1077913" indent="-546100" algn="just" eaLnBrk="0" hangingPunct="0">
              <a:spcBef>
                <a:spcPct val="15000"/>
              </a:spcBef>
              <a:buAutoNum type="arabicPeriod"/>
            </a:pPr>
            <a:r>
              <a:rPr lang="en-GB" sz="3200" b="1" dirty="0" smtClean="0">
                <a:solidFill>
                  <a:srgbClr val="000099"/>
                </a:solidFill>
              </a:rPr>
              <a:t>Instructors’ direct access to students,</a:t>
            </a:r>
          </a:p>
          <a:p>
            <a:pPr marL="1077913" indent="-546100" algn="just" eaLnBrk="0" hangingPunct="0">
              <a:spcBef>
                <a:spcPct val="15000"/>
              </a:spcBef>
              <a:buAutoNum type="arabicPeriod"/>
            </a:pPr>
            <a:r>
              <a:rPr lang="en-GB" sz="3200" b="1" dirty="0" smtClean="0">
                <a:solidFill>
                  <a:srgbClr val="000099"/>
                </a:solidFill>
              </a:rPr>
              <a:t>IOS  reminder of motion limitations.</a:t>
            </a:r>
          </a:p>
          <a:p>
            <a:pPr marL="1077913" indent="-546100" algn="just" eaLnBrk="0" hangingPunct="0">
              <a:spcBef>
                <a:spcPct val="15000"/>
              </a:spcBef>
              <a:buAutoNum type="arabicPeriod"/>
            </a:pPr>
            <a:r>
              <a:rPr lang="en-GB" sz="3200" b="1" dirty="0" smtClean="0">
                <a:solidFill>
                  <a:srgbClr val="000099"/>
                </a:solidFill>
                <a:latin typeface="Arial" charset="0"/>
              </a:rPr>
              <a:t>Airbus side stick display on the IOS.</a:t>
            </a:r>
            <a:endParaRPr lang="en-US" sz="4000" b="1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uiExpand="1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512" y="63464"/>
            <a:ext cx="8964487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Dr Ed Cook of the FAA emphasised  the need for instructors </a:t>
            </a:r>
          </a:p>
          <a:p>
            <a:pPr algn="ctr">
              <a:spcAft>
                <a:spcPts val="600"/>
              </a:spcAft>
            </a:pPr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 sit between the pilots to watch their eyes / body language.</a:t>
            </a:r>
          </a:p>
          <a:p>
            <a:pPr algn="ctr"/>
            <a:r>
              <a:rPr lang="en-GB" sz="2000" b="1" i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Position of IOS is important</a:t>
            </a:r>
            <a:endParaRPr lang="en-GB" sz="2000" b="1" i="1" dirty="0">
              <a:solidFill>
                <a:srgbClr val="0000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3" name="Picture 7" descr="HD Lecture Picture 3 - Inside Sim 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587" y="1301248"/>
            <a:ext cx="6714080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475656" y="5853744"/>
            <a:ext cx="6480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000099"/>
                </a:solidFill>
              </a:rPr>
              <a:t>Good instructor seating position between </a:t>
            </a:r>
            <a:r>
              <a:rPr lang="en-GB" sz="1800" b="1" dirty="0" smtClean="0">
                <a:solidFill>
                  <a:srgbClr val="000099"/>
                </a:solidFill>
              </a:rPr>
              <a:t>pilots</a:t>
            </a:r>
            <a:endParaRPr lang="en-GB" sz="1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5 GECAT A320 FFS1 - View from IOS seat low-norm look FO - 9nov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73313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3 GECAT LGW 060626 - Sim IOS behind capt 1 - 26jun06 bri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257490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95288" y="1899416"/>
            <a:ext cx="842486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 b="1" i="1" dirty="0" smtClean="0">
                <a:solidFill>
                  <a:srgbClr val="000099"/>
                </a:solidFill>
              </a:rPr>
              <a:t>Impossible on some side mounted IOS</a:t>
            </a:r>
            <a:endParaRPr lang="en-GB" sz="2000" b="1" i="1" dirty="0">
              <a:solidFill>
                <a:srgbClr val="000099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50825" y="4739942"/>
            <a:ext cx="28082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200" b="1" dirty="0">
                <a:solidFill>
                  <a:srgbClr val="000099"/>
                </a:solidFill>
              </a:rPr>
              <a:t>Instructor’s seat directly </a:t>
            </a:r>
          </a:p>
          <a:p>
            <a:pPr algn="ctr"/>
            <a:r>
              <a:rPr lang="en-GB" sz="1200" b="1" dirty="0">
                <a:solidFill>
                  <a:srgbClr val="000099"/>
                </a:solidFill>
              </a:rPr>
              <a:t>behind the captain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151600" y="4724224"/>
            <a:ext cx="28082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200" b="1" dirty="0">
                <a:solidFill>
                  <a:srgbClr val="000099"/>
                </a:solidFill>
              </a:rPr>
              <a:t>Unable to see captain’s instruments without moving from IOS seat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121047" y="4698998"/>
            <a:ext cx="28082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200" b="1" dirty="0">
                <a:solidFill>
                  <a:srgbClr val="000099"/>
                </a:solidFill>
              </a:rPr>
              <a:t>Health &amp; Safety regulations require instructor to be strapped in</a:t>
            </a:r>
          </a:p>
        </p:txBody>
      </p:sp>
      <p:pic>
        <p:nvPicPr>
          <p:cNvPr id="9" name="Picture 11" descr="2 GECAT LGW 060626 - Sim occupants strapped in - 26jun06 cr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425" y="2557418"/>
            <a:ext cx="29019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9512" y="63464"/>
            <a:ext cx="896448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Dr Ed Cook of the FAA emphasised  the need for</a:t>
            </a:r>
          </a:p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instructors to sit between the pilots </a:t>
            </a:r>
          </a:p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 watch  their eyes / body language.</a:t>
            </a:r>
          </a:p>
          <a:p>
            <a:pPr algn="ctr">
              <a:spcAft>
                <a:spcPts val="1200"/>
              </a:spcAft>
            </a:pPr>
            <a:r>
              <a:rPr lang="en-GB" sz="2000" b="1" i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Position of IOS is important</a:t>
            </a:r>
          </a:p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basic requirement is to see the students’ flight  instruments </a:t>
            </a:r>
            <a:endParaRPr lang="en-GB" sz="2000" b="1" dirty="0">
              <a:solidFill>
                <a:srgbClr val="0000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23528" y="5521000"/>
            <a:ext cx="842486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 b="1" i="1" dirty="0" smtClean="0">
                <a:solidFill>
                  <a:srgbClr val="000099"/>
                </a:solidFill>
              </a:rPr>
              <a:t>Impossible to instruct properly</a:t>
            </a:r>
            <a:endParaRPr lang="en-GB" sz="2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47" y="2031528"/>
            <a:ext cx="432770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63464"/>
            <a:ext cx="89644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Dr Ed Cook of the FAA emphasised  the need for</a:t>
            </a:r>
          </a:p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instructors to sit between the pilots </a:t>
            </a:r>
          </a:p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 watch  their eyes / body language.</a:t>
            </a:r>
            <a:endParaRPr lang="en-GB" sz="2000" b="1" i="1" dirty="0">
              <a:solidFill>
                <a:srgbClr val="0000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95288" y="1116370"/>
            <a:ext cx="84248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</a:rPr>
              <a:t>Forward facing IOS improved instructors’ vision and access </a:t>
            </a:r>
            <a:endParaRPr lang="en-GB" sz="2000" b="1" dirty="0">
              <a:solidFill>
                <a:srgbClr val="000099"/>
              </a:solidFill>
            </a:endParaRPr>
          </a:p>
        </p:txBody>
      </p:sp>
      <p:pic>
        <p:nvPicPr>
          <p:cNvPr id="8" name="Picture 8" descr="IOS 080221 - Thales 787 IOS fm Peter Tharp - 21feb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224" y="2031208"/>
            <a:ext cx="4318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47688" y="5301208"/>
            <a:ext cx="84248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 b="1" i="1" dirty="0" smtClean="0">
                <a:solidFill>
                  <a:srgbClr val="000099"/>
                </a:solidFill>
              </a:rPr>
              <a:t>Screens on either side of seat can be difficult to monitor / used less</a:t>
            </a:r>
            <a:endParaRPr lang="en-GB" sz="2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63464"/>
            <a:ext cx="89644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Dr Ed Cook of the FAA emphasised  the need for</a:t>
            </a:r>
          </a:p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instructors to sit between the pilots </a:t>
            </a:r>
          </a:p>
          <a:p>
            <a:pPr algn="ctr"/>
            <a:r>
              <a:rPr lang="en-GB" sz="20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 watch  their eyes / body language.</a:t>
            </a:r>
            <a:endParaRPr lang="en-GB" sz="2000" b="1" i="1" dirty="0">
              <a:solidFill>
                <a:srgbClr val="0000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95288" y="1116370"/>
            <a:ext cx="84248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</a:rPr>
              <a:t>Forward facing IOS improved instructors’ vision and access </a:t>
            </a:r>
            <a:endParaRPr lang="en-GB" sz="2000" b="1" dirty="0">
              <a:solidFill>
                <a:srgbClr val="000099"/>
              </a:solidFill>
            </a:endParaRPr>
          </a:p>
        </p:txBody>
      </p:sp>
      <p:pic>
        <p:nvPicPr>
          <p:cNvPr id="7" name="Picture 8" descr="07 IOS Concept Airbus 1 Side Sc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2400300"/>
            <a:ext cx="2587625" cy="251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 descr="08  IOS HF draw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8150" y="2397125"/>
            <a:ext cx="3011488" cy="2517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 descr="09 IOS Concept 2 Forward scree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3138" y="2398713"/>
            <a:ext cx="2982912" cy="251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3850" y="4941888"/>
            <a:ext cx="25876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200" b="1" dirty="0">
                <a:solidFill>
                  <a:srgbClr val="000099"/>
                </a:solidFill>
              </a:rPr>
              <a:t>Concept for Airbus A340-500/600 IOS produced from survey of Airbus instructors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978150" y="5013325"/>
            <a:ext cx="30114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200" b="1" dirty="0">
                <a:solidFill>
                  <a:srgbClr val="000099"/>
                </a:solidFill>
              </a:rPr>
              <a:t>Concept revised by IOS manufacturer created by expert ergonomist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099175" y="4941888"/>
            <a:ext cx="28670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200" b="1" dirty="0">
                <a:solidFill>
                  <a:srgbClr val="000099"/>
                </a:solidFill>
              </a:rPr>
              <a:t>IOS concept agreed for </a:t>
            </a:r>
          </a:p>
          <a:p>
            <a:pPr algn="ctr"/>
            <a:r>
              <a:rPr lang="en-GB" sz="1200" b="1" dirty="0">
                <a:solidFill>
                  <a:srgbClr val="000099"/>
                </a:solidFill>
              </a:rPr>
              <a:t>Airbus A340-500/600 FFS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67544" y="1774205"/>
            <a:ext cx="84248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 b="1" dirty="0" smtClean="0">
                <a:solidFill>
                  <a:srgbClr val="000099"/>
                </a:solidFill>
              </a:rPr>
              <a:t>Development of forward facing IOS for new FSTD</a:t>
            </a:r>
            <a:endParaRPr lang="en-GB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HD TLS 12apr11 - John Green background">
  <a:themeElements>
    <a:clrScheme name="RAeS Aerospace 2010 - John Green sky background 1">
      <a:dk1>
        <a:srgbClr val="000000"/>
      </a:dk1>
      <a:lt1>
        <a:srgbClr val="FFFFFF"/>
      </a:lt1>
      <a:dk2>
        <a:srgbClr val="000066"/>
      </a:dk2>
      <a:lt2>
        <a:srgbClr val="DDDDDD"/>
      </a:lt2>
      <a:accent1>
        <a:srgbClr val="FFFF00"/>
      </a:accent1>
      <a:accent2>
        <a:srgbClr val="7DE6FF"/>
      </a:accent2>
      <a:accent3>
        <a:srgbClr val="FFFFFF"/>
      </a:accent3>
      <a:accent4>
        <a:srgbClr val="000000"/>
      </a:accent4>
      <a:accent5>
        <a:srgbClr val="FFFFAA"/>
      </a:accent5>
      <a:accent6>
        <a:srgbClr val="71D0E7"/>
      </a:accent6>
      <a:hlink>
        <a:srgbClr val="FFA7E2"/>
      </a:hlink>
      <a:folHlink>
        <a:srgbClr val="BBFFBB"/>
      </a:folHlink>
    </a:clrScheme>
    <a:fontScheme name="RAeS Aerospace 2010 - John Green sky background">
      <a:majorFont>
        <a:latin typeface="Copperplate Gothic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9999FF">
            <a:alpha val="92000"/>
          </a:srgbClr>
        </a:solidFill>
      </a:spPr>
      <a:bodyPr wrap="none" rtlCol="0">
        <a:spAutoFit/>
      </a:bodyPr>
      <a:lstStyle>
        <a:defPPr>
          <a:defRPr sz="1800" b="1" dirty="0" smtClean="0">
            <a:solidFill>
              <a:srgbClr val="000099"/>
            </a:solidFill>
          </a:defRPr>
        </a:defPPr>
      </a:lstStyle>
    </a:txDef>
  </a:objectDefaults>
  <a:extraClrSchemeLst>
    <a:extraClrScheme>
      <a:clrScheme name="RAeS Aerospace 2010 - John Green sky background 1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FFFF00"/>
        </a:accent1>
        <a:accent2>
          <a:srgbClr val="7DE6FF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71D0E7"/>
        </a:accent6>
        <a:hlink>
          <a:srgbClr val="FFA7E2"/>
        </a:hlink>
        <a:folHlink>
          <a:srgbClr val="BBF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eS Aerospace 2010 - John Green sky background 2">
        <a:dk1>
          <a:srgbClr val="000000"/>
        </a:dk1>
        <a:lt1>
          <a:srgbClr val="FFFFFF"/>
        </a:lt1>
        <a:dk2>
          <a:srgbClr val="063DE8"/>
        </a:dk2>
        <a:lt2>
          <a:srgbClr val="FFFF00"/>
        </a:lt2>
        <a:accent1>
          <a:srgbClr val="FFFF00"/>
        </a:accent1>
        <a:accent2>
          <a:srgbClr val="00DCFF"/>
        </a:accent2>
        <a:accent3>
          <a:srgbClr val="AAAFF2"/>
        </a:accent3>
        <a:accent4>
          <a:srgbClr val="DADADA"/>
        </a:accent4>
        <a:accent5>
          <a:srgbClr val="FFFFAA"/>
        </a:accent5>
        <a:accent6>
          <a:srgbClr val="00C7E7"/>
        </a:accent6>
        <a:hlink>
          <a:srgbClr val="FF66CC"/>
        </a:hlink>
        <a:folHlink>
          <a:srgbClr val="BBFFB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43134</TotalTime>
  <Words>1982</Words>
  <Application>Microsoft Office PowerPoint</Application>
  <PresentationFormat>On-screen Show (4:3)</PresentationFormat>
  <Paragraphs>231</Paragraphs>
  <Slides>57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HD TLS 12apr11 - John Green background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Aero-Engines 1903-2003</dc:title>
  <dc:creator>Alec Collins</dc:creator>
  <cp:lastModifiedBy>Hugh Dibley</cp:lastModifiedBy>
  <cp:revision>1008</cp:revision>
  <dcterms:created xsi:type="dcterms:W3CDTF">2004-01-13T12:03:31Z</dcterms:created>
  <dcterms:modified xsi:type="dcterms:W3CDTF">2013-11-03T20:09:47Z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1980783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D5.0.2</vt:lpwstr>
  </property>
  <property fmtid="{D5CDD505-2E9C-101B-9397-08002B2CF9AE}" pid="5" name="NXTAG2">
    <vt:lpwstr>000800de3e000000000001024110</vt:lpwstr>
  </property>
</Properties>
</file>