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89" r:id="rId1"/>
  </p:sldMasterIdLst>
  <p:notesMasterIdLst>
    <p:notesMasterId r:id="rId101"/>
  </p:notesMasterIdLst>
  <p:handoutMasterIdLst>
    <p:handoutMasterId r:id="rId102"/>
  </p:handoutMasterIdLst>
  <p:sldIdLst>
    <p:sldId id="703" r:id="rId2"/>
    <p:sldId id="710" r:id="rId3"/>
    <p:sldId id="711" r:id="rId4"/>
    <p:sldId id="712" r:id="rId5"/>
    <p:sldId id="713" r:id="rId6"/>
    <p:sldId id="714" r:id="rId7"/>
    <p:sldId id="763" r:id="rId8"/>
    <p:sldId id="764" r:id="rId9"/>
    <p:sldId id="765" r:id="rId10"/>
    <p:sldId id="766" r:id="rId11"/>
    <p:sldId id="767" r:id="rId12"/>
    <p:sldId id="768" r:id="rId13"/>
    <p:sldId id="769" r:id="rId14"/>
    <p:sldId id="779" r:id="rId15"/>
    <p:sldId id="770" r:id="rId16"/>
    <p:sldId id="780" r:id="rId17"/>
    <p:sldId id="781" r:id="rId18"/>
    <p:sldId id="782" r:id="rId19"/>
    <p:sldId id="771" r:id="rId20"/>
    <p:sldId id="772" r:id="rId21"/>
    <p:sldId id="773" r:id="rId22"/>
    <p:sldId id="774" r:id="rId23"/>
    <p:sldId id="775" r:id="rId24"/>
    <p:sldId id="777" r:id="rId25"/>
    <p:sldId id="776" r:id="rId26"/>
    <p:sldId id="786" r:id="rId27"/>
    <p:sldId id="778" r:id="rId28"/>
    <p:sldId id="725" r:id="rId29"/>
    <p:sldId id="805" r:id="rId30"/>
    <p:sldId id="787" r:id="rId31"/>
    <p:sldId id="788" r:id="rId32"/>
    <p:sldId id="804" r:id="rId33"/>
    <p:sldId id="792" r:id="rId34"/>
    <p:sldId id="793" r:id="rId35"/>
    <p:sldId id="791" r:id="rId36"/>
    <p:sldId id="809" r:id="rId37"/>
    <p:sldId id="810" r:id="rId38"/>
    <p:sldId id="789" r:id="rId39"/>
    <p:sldId id="794" r:id="rId40"/>
    <p:sldId id="790" r:id="rId41"/>
    <p:sldId id="784" r:id="rId42"/>
    <p:sldId id="798" r:id="rId43"/>
    <p:sldId id="785" r:id="rId44"/>
    <p:sldId id="807" r:id="rId45"/>
    <p:sldId id="801" r:id="rId46"/>
    <p:sldId id="800" r:id="rId47"/>
    <p:sldId id="806" r:id="rId48"/>
    <p:sldId id="795" r:id="rId49"/>
    <p:sldId id="796" r:id="rId50"/>
    <p:sldId id="734" r:id="rId51"/>
    <p:sldId id="735" r:id="rId52"/>
    <p:sldId id="736" r:id="rId53"/>
    <p:sldId id="737" r:id="rId54"/>
    <p:sldId id="803" r:id="rId55"/>
    <p:sldId id="738" r:id="rId56"/>
    <p:sldId id="814" r:id="rId57"/>
    <p:sldId id="750" r:id="rId58"/>
    <p:sldId id="751" r:id="rId59"/>
    <p:sldId id="811" r:id="rId60"/>
    <p:sldId id="808" r:id="rId61"/>
    <p:sldId id="852" r:id="rId62"/>
    <p:sldId id="853" r:id="rId63"/>
    <p:sldId id="797" r:id="rId64"/>
    <p:sldId id="752" r:id="rId65"/>
    <p:sldId id="813" r:id="rId66"/>
    <p:sldId id="812" r:id="rId67"/>
    <p:sldId id="842" r:id="rId68"/>
    <p:sldId id="838" r:id="rId69"/>
    <p:sldId id="843" r:id="rId70"/>
    <p:sldId id="840" r:id="rId71"/>
    <p:sldId id="839" r:id="rId72"/>
    <p:sldId id="841" r:id="rId73"/>
    <p:sldId id="844" r:id="rId74"/>
    <p:sldId id="845" r:id="rId75"/>
    <p:sldId id="846" r:id="rId76"/>
    <p:sldId id="761" r:id="rId77"/>
    <p:sldId id="762" r:id="rId78"/>
    <p:sldId id="816" r:id="rId79"/>
    <p:sldId id="817" r:id="rId80"/>
    <p:sldId id="818" r:id="rId81"/>
    <p:sldId id="819" r:id="rId82"/>
    <p:sldId id="820" r:id="rId83"/>
    <p:sldId id="822" r:id="rId84"/>
    <p:sldId id="850" r:id="rId85"/>
    <p:sldId id="823" r:id="rId86"/>
    <p:sldId id="821" r:id="rId87"/>
    <p:sldId id="825" r:id="rId88"/>
    <p:sldId id="827" r:id="rId89"/>
    <p:sldId id="826" r:id="rId90"/>
    <p:sldId id="851" r:id="rId91"/>
    <p:sldId id="828" r:id="rId92"/>
    <p:sldId id="829" r:id="rId93"/>
    <p:sldId id="833" r:id="rId94"/>
    <p:sldId id="848" r:id="rId95"/>
    <p:sldId id="847" r:id="rId96"/>
    <p:sldId id="832" r:id="rId97"/>
    <p:sldId id="834" r:id="rId98"/>
    <p:sldId id="835" r:id="rId99"/>
    <p:sldId id="849" r:id="rId100"/>
  </p:sldIdLst>
  <p:sldSz cx="9144000" cy="6858000" type="screen4x3"/>
  <p:notesSz cx="7099300" cy="10223500"/>
  <p:embeddedFontLst>
    <p:embeddedFont>
      <p:font typeface="Calibri" panose="020F0502020204030204" pitchFamily="34" charset="0"/>
      <p:regular r:id="rId103"/>
      <p:bold r:id="rId104"/>
      <p:italic r:id="rId105"/>
      <p:boldItalic r:id="rId106"/>
    </p:embeddedFont>
    <p:embeddedFont>
      <p:font typeface="ＭＳ Ｐゴシック" panose="020B0600070205080204" pitchFamily="34" charset="-128"/>
      <p:regular r:id="rId107"/>
    </p:embeddedFont>
    <p:embeddedFont>
      <p:font typeface="Copperplate Gothic Bold" panose="020E0705020206020404" pitchFamily="34" charset="0"/>
      <p:regular r:id="rId108"/>
    </p:embeddedFont>
    <p:embeddedFont>
      <p:font typeface="Californian FB" panose="0207040306080B030204" pitchFamily="18" charset="0"/>
      <p:regular r:id="rId109"/>
      <p:bold r:id="rId110"/>
      <p:italic r:id="rId111"/>
    </p:embeddedFont>
  </p:embeddedFontLst>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50000"/>
      </a:spcBef>
      <a:spcAft>
        <a:spcPct val="0"/>
      </a:spcAft>
      <a:defRPr sz="2400" b="1" i="1" kern="1200">
        <a:solidFill>
          <a:srgbClr val="FF0000"/>
        </a:solidFill>
        <a:latin typeface="Arial" charset="0"/>
        <a:ea typeface="+mn-ea"/>
        <a:cs typeface="+mn-cs"/>
      </a:defRPr>
    </a:lvl1pPr>
    <a:lvl2pPr marL="457200" algn="ctr" rtl="0" eaLnBrk="0" fontAlgn="base" hangingPunct="0">
      <a:spcBef>
        <a:spcPct val="50000"/>
      </a:spcBef>
      <a:spcAft>
        <a:spcPct val="0"/>
      </a:spcAft>
      <a:defRPr sz="2400" b="1" i="1" kern="1200">
        <a:solidFill>
          <a:srgbClr val="FF0000"/>
        </a:solidFill>
        <a:latin typeface="Arial" charset="0"/>
        <a:ea typeface="+mn-ea"/>
        <a:cs typeface="+mn-cs"/>
      </a:defRPr>
    </a:lvl2pPr>
    <a:lvl3pPr marL="914400" algn="ctr" rtl="0" eaLnBrk="0" fontAlgn="base" hangingPunct="0">
      <a:spcBef>
        <a:spcPct val="50000"/>
      </a:spcBef>
      <a:spcAft>
        <a:spcPct val="0"/>
      </a:spcAft>
      <a:defRPr sz="2400" b="1" i="1" kern="1200">
        <a:solidFill>
          <a:srgbClr val="FF0000"/>
        </a:solidFill>
        <a:latin typeface="Arial" charset="0"/>
        <a:ea typeface="+mn-ea"/>
        <a:cs typeface="+mn-cs"/>
      </a:defRPr>
    </a:lvl3pPr>
    <a:lvl4pPr marL="1371600" algn="ctr" rtl="0" eaLnBrk="0" fontAlgn="base" hangingPunct="0">
      <a:spcBef>
        <a:spcPct val="50000"/>
      </a:spcBef>
      <a:spcAft>
        <a:spcPct val="0"/>
      </a:spcAft>
      <a:defRPr sz="2400" b="1" i="1" kern="1200">
        <a:solidFill>
          <a:srgbClr val="FF0000"/>
        </a:solidFill>
        <a:latin typeface="Arial" charset="0"/>
        <a:ea typeface="+mn-ea"/>
        <a:cs typeface="+mn-cs"/>
      </a:defRPr>
    </a:lvl4pPr>
    <a:lvl5pPr marL="1828800" algn="ctr" rtl="0" eaLnBrk="0" fontAlgn="base" hangingPunct="0">
      <a:spcBef>
        <a:spcPct val="50000"/>
      </a:spcBef>
      <a:spcAft>
        <a:spcPct val="0"/>
      </a:spcAft>
      <a:defRPr sz="2400" b="1" i="1" kern="1200">
        <a:solidFill>
          <a:srgbClr val="FF0000"/>
        </a:solidFill>
        <a:latin typeface="Arial" charset="0"/>
        <a:ea typeface="+mn-ea"/>
        <a:cs typeface="+mn-cs"/>
      </a:defRPr>
    </a:lvl5pPr>
    <a:lvl6pPr marL="2286000" algn="l" defTabSz="914400" rtl="0" eaLnBrk="1" latinLnBrk="0" hangingPunct="1">
      <a:defRPr sz="2400" b="1" i="1" kern="1200">
        <a:solidFill>
          <a:srgbClr val="FF0000"/>
        </a:solidFill>
        <a:latin typeface="Arial" charset="0"/>
        <a:ea typeface="+mn-ea"/>
        <a:cs typeface="+mn-cs"/>
      </a:defRPr>
    </a:lvl6pPr>
    <a:lvl7pPr marL="2743200" algn="l" defTabSz="914400" rtl="0" eaLnBrk="1" latinLnBrk="0" hangingPunct="1">
      <a:defRPr sz="2400" b="1" i="1" kern="1200">
        <a:solidFill>
          <a:srgbClr val="FF0000"/>
        </a:solidFill>
        <a:latin typeface="Arial" charset="0"/>
        <a:ea typeface="+mn-ea"/>
        <a:cs typeface="+mn-cs"/>
      </a:defRPr>
    </a:lvl7pPr>
    <a:lvl8pPr marL="3200400" algn="l" defTabSz="914400" rtl="0" eaLnBrk="1" latinLnBrk="0" hangingPunct="1">
      <a:defRPr sz="2400" b="1" i="1" kern="1200">
        <a:solidFill>
          <a:srgbClr val="FF0000"/>
        </a:solidFill>
        <a:latin typeface="Arial" charset="0"/>
        <a:ea typeface="+mn-ea"/>
        <a:cs typeface="+mn-cs"/>
      </a:defRPr>
    </a:lvl8pPr>
    <a:lvl9pPr marL="3657600" algn="l" defTabSz="914400" rtl="0" eaLnBrk="1" latinLnBrk="0" hangingPunct="1">
      <a:defRPr sz="2400" b="1" i="1" kern="1200">
        <a:solidFill>
          <a:srgbClr val="FF0000"/>
        </a:solidFill>
        <a:latin typeface="Arial" charset="0"/>
        <a:ea typeface="+mn-ea"/>
        <a:cs typeface="+mn-cs"/>
      </a:defRPr>
    </a:lvl9pPr>
  </p:defaultTextStyle>
  <p:extLst>
    <p:ext uri="{EFAFB233-063F-42B5-8137-9DF3F51BA10A}">
      <p15:sldGuideLst xmlns:p15="http://schemas.microsoft.com/office/powerpoint/2012/main">
        <p15:guide id="1" orient="horz" pos="378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BA22"/>
    <a:srgbClr val="FFFF00"/>
    <a:srgbClr val="F3FF85"/>
    <a:srgbClr val="000099"/>
    <a:srgbClr val="FF4141"/>
    <a:srgbClr val="00FFCC"/>
    <a:srgbClr val="005400"/>
    <a:srgbClr val="00FFFF"/>
    <a:srgbClr val="0033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576" autoAdjust="0"/>
  </p:normalViewPr>
  <p:slideViewPr>
    <p:cSldViewPr snapToGrid="0">
      <p:cViewPr varScale="1">
        <p:scale>
          <a:sx n="79" d="100"/>
          <a:sy n="79" d="100"/>
        </p:scale>
        <p:origin x="941" y="34"/>
      </p:cViewPr>
      <p:guideLst>
        <p:guide orient="horz" pos="3785"/>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19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handoutMaster" Target="handoutMasters/handoutMaster1.xml"/><Relationship Id="rId110" Type="http://schemas.openxmlformats.org/officeDocument/2006/relationships/font" Target="fonts/font8.fntdata"/><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3.fntdata"/><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1.fntdata"/><Relationship Id="rId108"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4.fntdata"/><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7.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12" name="Picture 40"/>
          <p:cNvPicPr>
            <a:picLocks noChangeArrowheads="1"/>
          </p:cNvPicPr>
          <p:nvPr/>
        </p:nvPicPr>
        <p:blipFill>
          <a:blip r:embed="rId2" cstate="print"/>
          <a:srcRect/>
          <a:stretch>
            <a:fillRect/>
          </a:stretch>
        </p:blipFill>
        <p:spPr bwMode="auto">
          <a:xfrm>
            <a:off x="5830662" y="9833971"/>
            <a:ext cx="1094411" cy="173308"/>
          </a:xfrm>
          <a:prstGeom prst="rect">
            <a:avLst/>
          </a:prstGeom>
          <a:noFill/>
          <a:ln w="12700">
            <a:noFill/>
            <a:miter lim="800000"/>
            <a:headEnd/>
            <a:tailEnd/>
          </a:ln>
          <a:effectLst/>
        </p:spPr>
      </p:pic>
      <p:grpSp>
        <p:nvGrpSpPr>
          <p:cNvPr id="3113" name="Group 41"/>
          <p:cNvGrpSpPr>
            <a:grpSpLocks/>
          </p:cNvGrpSpPr>
          <p:nvPr/>
        </p:nvGrpSpPr>
        <p:grpSpPr bwMode="auto">
          <a:xfrm>
            <a:off x="0" y="9668903"/>
            <a:ext cx="7087459" cy="495371"/>
            <a:chOff x="0" y="5952"/>
            <a:chExt cx="4274" cy="294"/>
          </a:xfrm>
        </p:grpSpPr>
        <p:sp>
          <p:nvSpPr>
            <p:cNvPr id="3114" name="Rectangle 42"/>
            <p:cNvSpPr>
              <a:spLocks noChangeArrowheads="1"/>
            </p:cNvSpPr>
            <p:nvPr/>
          </p:nvSpPr>
          <p:spPr bwMode="auto">
            <a:xfrm>
              <a:off x="0" y="5952"/>
              <a:ext cx="4274" cy="259"/>
            </a:xfrm>
            <a:prstGeom prst="rect">
              <a:avLst/>
            </a:prstGeom>
            <a:solidFill>
              <a:srgbClr val="FFFF00"/>
            </a:solidFill>
            <a:ln w="12700">
              <a:noFill/>
              <a:miter lim="800000"/>
              <a:headEnd/>
              <a:tailEnd/>
            </a:ln>
            <a:effectLst/>
          </p:spPr>
          <p:txBody>
            <a:bodyPr lIns="67825" tIns="33318" rIns="67825" bIns="33318">
              <a:spAutoFit/>
            </a:bodyPr>
            <a:lstStyle/>
            <a:p>
              <a:endParaRPr lang="en-GB"/>
            </a:p>
          </p:txBody>
        </p:sp>
        <p:sp>
          <p:nvSpPr>
            <p:cNvPr id="3115" name="Rectangle 43"/>
            <p:cNvSpPr>
              <a:spLocks noChangeArrowheads="1"/>
            </p:cNvSpPr>
            <p:nvPr/>
          </p:nvSpPr>
          <p:spPr bwMode="auto">
            <a:xfrm>
              <a:off x="0" y="5963"/>
              <a:ext cx="4274" cy="259"/>
            </a:xfrm>
            <a:prstGeom prst="rect">
              <a:avLst/>
            </a:prstGeom>
            <a:solidFill>
              <a:srgbClr val="FF9900"/>
            </a:solidFill>
            <a:ln w="12700">
              <a:noFill/>
              <a:miter lim="800000"/>
              <a:headEnd/>
              <a:tailEnd/>
            </a:ln>
            <a:effectLst/>
          </p:spPr>
          <p:txBody>
            <a:bodyPr lIns="67825" tIns="33318" rIns="67825" bIns="33318">
              <a:spAutoFit/>
            </a:bodyPr>
            <a:lstStyle/>
            <a:p>
              <a:endParaRPr lang="en-GB"/>
            </a:p>
          </p:txBody>
        </p:sp>
        <p:sp>
          <p:nvSpPr>
            <p:cNvPr id="3116" name="Rectangle 44"/>
            <p:cNvSpPr>
              <a:spLocks noChangeArrowheads="1"/>
            </p:cNvSpPr>
            <p:nvPr/>
          </p:nvSpPr>
          <p:spPr bwMode="auto">
            <a:xfrm>
              <a:off x="0" y="5975"/>
              <a:ext cx="4274" cy="259"/>
            </a:xfrm>
            <a:prstGeom prst="rect">
              <a:avLst/>
            </a:prstGeom>
            <a:solidFill>
              <a:srgbClr val="CC0000"/>
            </a:solidFill>
            <a:ln w="12700">
              <a:noFill/>
              <a:miter lim="800000"/>
              <a:headEnd/>
              <a:tailEnd/>
            </a:ln>
            <a:effectLst/>
          </p:spPr>
          <p:txBody>
            <a:bodyPr lIns="67825" tIns="33318" rIns="67825" bIns="33318">
              <a:spAutoFit/>
            </a:bodyPr>
            <a:lstStyle/>
            <a:p>
              <a:endParaRPr lang="en-GB"/>
            </a:p>
          </p:txBody>
        </p:sp>
        <p:sp>
          <p:nvSpPr>
            <p:cNvPr id="3117" name="Rectangle 45"/>
            <p:cNvSpPr>
              <a:spLocks noChangeArrowheads="1"/>
            </p:cNvSpPr>
            <p:nvPr/>
          </p:nvSpPr>
          <p:spPr bwMode="auto">
            <a:xfrm>
              <a:off x="0" y="5987"/>
              <a:ext cx="4274" cy="259"/>
            </a:xfrm>
            <a:prstGeom prst="rect">
              <a:avLst/>
            </a:prstGeom>
            <a:solidFill>
              <a:srgbClr val="000066"/>
            </a:solidFill>
            <a:ln w="12700">
              <a:noFill/>
              <a:miter lim="800000"/>
              <a:headEnd/>
              <a:tailEnd/>
            </a:ln>
            <a:effectLst/>
          </p:spPr>
          <p:txBody>
            <a:bodyPr lIns="67825" tIns="33318" rIns="67825" bIns="33318">
              <a:spAutoFit/>
            </a:bodyPr>
            <a:lstStyle/>
            <a:p>
              <a:endParaRPr lang="en-GB"/>
            </a:p>
          </p:txBody>
        </p:sp>
      </p:grpSp>
      <p:grpSp>
        <p:nvGrpSpPr>
          <p:cNvPr id="3118" name="Group 46"/>
          <p:cNvGrpSpPr>
            <a:grpSpLocks/>
          </p:cNvGrpSpPr>
          <p:nvPr/>
        </p:nvGrpSpPr>
        <p:grpSpPr bwMode="auto">
          <a:xfrm>
            <a:off x="0" y="287190"/>
            <a:ext cx="7087459" cy="496881"/>
            <a:chOff x="0" y="5952"/>
            <a:chExt cx="4274" cy="289"/>
          </a:xfrm>
        </p:grpSpPr>
        <p:sp>
          <p:nvSpPr>
            <p:cNvPr id="3119" name="Rectangle 47"/>
            <p:cNvSpPr>
              <a:spLocks noChangeArrowheads="1"/>
            </p:cNvSpPr>
            <p:nvPr/>
          </p:nvSpPr>
          <p:spPr bwMode="auto">
            <a:xfrm>
              <a:off x="0" y="5952"/>
              <a:ext cx="4274" cy="254"/>
            </a:xfrm>
            <a:prstGeom prst="rect">
              <a:avLst/>
            </a:prstGeom>
            <a:solidFill>
              <a:srgbClr val="FFFF00"/>
            </a:solidFill>
            <a:ln w="12700">
              <a:noFill/>
              <a:miter lim="800000"/>
              <a:headEnd/>
              <a:tailEnd/>
            </a:ln>
            <a:effectLst/>
          </p:spPr>
          <p:txBody>
            <a:bodyPr lIns="67825" tIns="33318" rIns="67825" bIns="33318">
              <a:spAutoFit/>
            </a:bodyPr>
            <a:lstStyle/>
            <a:p>
              <a:endParaRPr lang="en-GB"/>
            </a:p>
          </p:txBody>
        </p:sp>
        <p:sp>
          <p:nvSpPr>
            <p:cNvPr id="3120" name="Rectangle 48"/>
            <p:cNvSpPr>
              <a:spLocks noChangeArrowheads="1"/>
            </p:cNvSpPr>
            <p:nvPr/>
          </p:nvSpPr>
          <p:spPr bwMode="auto">
            <a:xfrm>
              <a:off x="0" y="5963"/>
              <a:ext cx="4274" cy="254"/>
            </a:xfrm>
            <a:prstGeom prst="rect">
              <a:avLst/>
            </a:prstGeom>
            <a:solidFill>
              <a:srgbClr val="FF9900"/>
            </a:solidFill>
            <a:ln w="12700">
              <a:noFill/>
              <a:miter lim="800000"/>
              <a:headEnd/>
              <a:tailEnd/>
            </a:ln>
            <a:effectLst/>
          </p:spPr>
          <p:txBody>
            <a:bodyPr lIns="67825" tIns="33318" rIns="67825" bIns="33318">
              <a:spAutoFit/>
            </a:bodyPr>
            <a:lstStyle/>
            <a:p>
              <a:endParaRPr lang="en-GB"/>
            </a:p>
          </p:txBody>
        </p:sp>
        <p:sp>
          <p:nvSpPr>
            <p:cNvPr id="3121" name="Rectangle 49"/>
            <p:cNvSpPr>
              <a:spLocks noChangeArrowheads="1"/>
            </p:cNvSpPr>
            <p:nvPr/>
          </p:nvSpPr>
          <p:spPr bwMode="auto">
            <a:xfrm>
              <a:off x="0" y="5975"/>
              <a:ext cx="4274" cy="254"/>
            </a:xfrm>
            <a:prstGeom prst="rect">
              <a:avLst/>
            </a:prstGeom>
            <a:solidFill>
              <a:srgbClr val="CC0000"/>
            </a:solidFill>
            <a:ln w="12700">
              <a:noFill/>
              <a:miter lim="800000"/>
              <a:headEnd/>
              <a:tailEnd/>
            </a:ln>
            <a:effectLst/>
          </p:spPr>
          <p:txBody>
            <a:bodyPr lIns="67825" tIns="33318" rIns="67825" bIns="33318">
              <a:spAutoFit/>
            </a:bodyPr>
            <a:lstStyle/>
            <a:p>
              <a:endParaRPr lang="en-GB"/>
            </a:p>
          </p:txBody>
        </p:sp>
        <p:sp>
          <p:nvSpPr>
            <p:cNvPr id="3122" name="Rectangle 50"/>
            <p:cNvSpPr>
              <a:spLocks noChangeArrowheads="1"/>
            </p:cNvSpPr>
            <p:nvPr/>
          </p:nvSpPr>
          <p:spPr bwMode="auto">
            <a:xfrm>
              <a:off x="0" y="5987"/>
              <a:ext cx="4274" cy="254"/>
            </a:xfrm>
            <a:prstGeom prst="rect">
              <a:avLst/>
            </a:prstGeom>
            <a:solidFill>
              <a:srgbClr val="000066"/>
            </a:solidFill>
            <a:ln w="12700">
              <a:noFill/>
              <a:miter lim="800000"/>
              <a:headEnd/>
              <a:tailEnd/>
            </a:ln>
            <a:effectLst/>
          </p:spPr>
          <p:txBody>
            <a:bodyPr lIns="67825" tIns="33318" rIns="67825" bIns="33318">
              <a:spAutoFit/>
            </a:bodyPr>
            <a:lstStyle/>
            <a:p>
              <a:endParaRPr lang="en-GB"/>
            </a:p>
          </p:txBody>
        </p:sp>
      </p:grpSp>
      <p:sp>
        <p:nvSpPr>
          <p:cNvPr id="3126" name="Text Box 54"/>
          <p:cNvSpPr txBox="1">
            <a:spLocks noChangeArrowheads="1"/>
          </p:cNvSpPr>
          <p:nvPr/>
        </p:nvSpPr>
        <p:spPr bwMode="auto">
          <a:xfrm>
            <a:off x="85708" y="9802611"/>
            <a:ext cx="3712311" cy="265334"/>
          </a:xfrm>
          <a:prstGeom prst="rect">
            <a:avLst/>
          </a:prstGeom>
          <a:noFill/>
          <a:ln w="28575">
            <a:noFill/>
            <a:miter lim="800000"/>
            <a:headEnd/>
            <a:tailEnd/>
          </a:ln>
          <a:effectLst/>
        </p:spPr>
        <p:txBody>
          <a:bodyPr wrap="none" lIns="95129" tIns="47564" rIns="95129" bIns="47564">
            <a:spAutoFit/>
          </a:bodyPr>
          <a:lstStyle/>
          <a:p>
            <a:pPr defTabSz="951877"/>
            <a:r>
              <a:rPr lang="en-US" sz="1100" b="0" i="0" dirty="0">
                <a:solidFill>
                  <a:schemeClr val="tx1"/>
                </a:solidFill>
              </a:rPr>
              <a:t>© Airbus </a:t>
            </a:r>
            <a:r>
              <a:rPr lang="en-US" sz="1100" b="0" i="0" dirty="0" err="1">
                <a:solidFill>
                  <a:schemeClr val="tx1"/>
                </a:solidFill>
              </a:rPr>
              <a:t>Industrie</a:t>
            </a:r>
            <a:r>
              <a:rPr lang="en-US" sz="1100" b="0" i="0" dirty="0">
                <a:solidFill>
                  <a:schemeClr val="tx1"/>
                </a:solidFill>
              </a:rPr>
              <a:t> October 2000, ref: AI/LM 830.0488/00</a:t>
            </a:r>
          </a:p>
        </p:txBody>
      </p:sp>
    </p:spTree>
    <p:extLst>
      <p:ext uri="{BB962C8B-B14F-4D97-AF65-F5344CB8AC3E}">
        <p14:creationId xmlns:p14="http://schemas.microsoft.com/office/powerpoint/2010/main" val="3549491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3244319" y="9741540"/>
            <a:ext cx="610663" cy="287708"/>
          </a:xfrm>
          <a:prstGeom prst="rect">
            <a:avLst/>
          </a:prstGeom>
          <a:noFill/>
          <a:ln w="12700">
            <a:noFill/>
            <a:miter lim="800000"/>
            <a:headEnd/>
            <a:tailEnd/>
          </a:ln>
          <a:effectLst/>
        </p:spPr>
        <p:txBody>
          <a:bodyPr wrap="none" lIns="91241" tIns="46451" rIns="91241" bIns="46451">
            <a:spAutoFit/>
          </a:bodyPr>
          <a:lstStyle/>
          <a:p>
            <a:pPr defTabSz="906866">
              <a:lnSpc>
                <a:spcPct val="90000"/>
              </a:lnSpc>
              <a:spcBef>
                <a:spcPct val="0"/>
              </a:spcBef>
            </a:pPr>
            <a:r>
              <a:rPr lang="en-US" sz="1400" b="0" i="0" dirty="0">
                <a:solidFill>
                  <a:schemeClr val="tx1"/>
                </a:solidFill>
              </a:rPr>
              <a:t>I - </a:t>
            </a:r>
            <a:fld id="{8DBE5D62-8730-40E5-99CB-D15CF582787C}" type="slidenum">
              <a:rPr lang="en-US" sz="1400" b="0" i="0">
                <a:solidFill>
                  <a:schemeClr val="tx1"/>
                </a:solidFill>
              </a:rPr>
              <a:pPr defTabSz="906866">
                <a:lnSpc>
                  <a:spcPct val="90000"/>
                </a:lnSpc>
                <a:spcBef>
                  <a:spcPct val="0"/>
                </a:spcBef>
              </a:pPr>
              <a:t>‹#›</a:t>
            </a:fld>
            <a:endParaRPr lang="en-US" sz="1400" b="0" i="0" dirty="0">
              <a:solidFill>
                <a:schemeClr val="tx1"/>
              </a:solidFill>
            </a:endParaRPr>
          </a:p>
        </p:txBody>
      </p:sp>
      <p:sp>
        <p:nvSpPr>
          <p:cNvPr id="2052" name="Rectangle 4"/>
          <p:cNvSpPr>
            <a:spLocks noGrp="1" noChangeArrowheads="1"/>
          </p:cNvSpPr>
          <p:nvPr>
            <p:ph type="body" sz="quarter" idx="3"/>
          </p:nvPr>
        </p:nvSpPr>
        <p:spPr bwMode="auto">
          <a:xfrm>
            <a:off x="586957" y="5002815"/>
            <a:ext cx="5925386" cy="4466385"/>
          </a:xfrm>
          <a:prstGeom prst="rect">
            <a:avLst/>
          </a:prstGeom>
          <a:noFill/>
          <a:ln w="12700">
            <a:noFill/>
            <a:miter lim="800000"/>
            <a:headEnd/>
            <a:tailEnd/>
          </a:ln>
          <a:effectLst/>
        </p:spPr>
        <p:txBody>
          <a:bodyPr vert="horz" wrap="square" lIns="94560" tIns="46451" rIns="94560" bIns="46451" numCol="1" anchor="t" anchorCtr="0" compatLnSpc="1">
            <a:prstTxWarp prst="textNoShape">
              <a:avLst/>
            </a:prstTxWarp>
          </a:bodyPr>
          <a:lstStyle/>
          <a:p>
            <a:pPr lvl="0"/>
            <a:r>
              <a:rPr lang="en-US"/>
              <a:t>Body Text</a:t>
            </a:r>
          </a:p>
          <a:p>
            <a:pPr lvl="1"/>
            <a:r>
              <a:rPr lang="en-US"/>
              <a:t>Second Level</a:t>
            </a:r>
          </a:p>
          <a:p>
            <a:pPr lvl="2"/>
            <a:r>
              <a:rPr lang="en-US"/>
              <a:t>Third Level</a:t>
            </a:r>
          </a:p>
          <a:p>
            <a:pPr lvl="3"/>
            <a:r>
              <a:rPr lang="en-US"/>
              <a:t>Fourth Level</a:t>
            </a:r>
          </a:p>
          <a:p>
            <a:pPr lvl="4"/>
            <a:r>
              <a:rPr lang="en-US"/>
              <a:t>Fifth Level</a:t>
            </a:r>
          </a:p>
        </p:txBody>
      </p:sp>
      <p:sp>
        <p:nvSpPr>
          <p:cNvPr id="2055" name="Rectangle 7"/>
          <p:cNvSpPr>
            <a:spLocks noGrp="1" noRot="1" noChangeAspect="1" noChangeArrowheads="1" noTextEdit="1"/>
          </p:cNvSpPr>
          <p:nvPr>
            <p:ph type="sldImg" idx="2"/>
          </p:nvPr>
        </p:nvSpPr>
        <p:spPr bwMode="auto">
          <a:xfrm>
            <a:off x="998538" y="795338"/>
            <a:ext cx="5103812" cy="3827462"/>
          </a:xfrm>
          <a:prstGeom prst="rect">
            <a:avLst/>
          </a:prstGeom>
          <a:noFill/>
          <a:ln w="9525">
            <a:solidFill>
              <a:srgbClr val="000000"/>
            </a:solidFill>
            <a:miter lim="800000"/>
            <a:headEnd/>
            <a:tailEnd/>
          </a:ln>
          <a:effectLst/>
        </p:spPr>
      </p:sp>
    </p:spTree>
    <p:extLst>
      <p:ext uri="{BB962C8B-B14F-4D97-AF65-F5344CB8AC3E}">
        <p14:creationId xmlns:p14="http://schemas.microsoft.com/office/powerpoint/2010/main" val="9089803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Tree>
    <p:extLst>
      <p:ext uri="{BB962C8B-B14F-4D97-AF65-F5344CB8AC3E}">
        <p14:creationId xmlns:p14="http://schemas.microsoft.com/office/powerpoint/2010/main" val="2290086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pPr eaLnBrk="1" hangingPunct="1"/>
            <a:endParaRPr lang="en-US"/>
          </a:p>
        </p:txBody>
      </p:sp>
      <p:sp>
        <p:nvSpPr>
          <p:cNvPr id="100356" name="Slide Number Placeholder 3"/>
          <p:cNvSpPr>
            <a:spLocks noGrp="1"/>
          </p:cNvSpPr>
          <p:nvPr>
            <p:ph type="sldNum" sz="quarter" idx="5"/>
          </p:nvPr>
        </p:nvSpPr>
        <p:spPr>
          <a:xfrm>
            <a:off x="4021980" y="9710200"/>
            <a:ext cx="3075631" cy="511666"/>
          </a:xfrm>
          <a:prstGeom prst="rect">
            <a:avLst/>
          </a:prstGeom>
        </p:spPr>
        <p:txBody>
          <a:bodyPr lIns="95426" tIns="47713" rIns="95426" bIns="47713"/>
          <a:lstStyle/>
          <a:p>
            <a:pPr>
              <a:defRPr/>
            </a:pPr>
            <a:fld id="{4AD67FD9-FD4C-4DD6-B502-26068CB831CE}" type="slidenum">
              <a:rPr lang="en-US" smtClean="0"/>
              <a:pPr>
                <a:defRPr/>
              </a:pPr>
              <a:t>83</a:t>
            </a:fld>
            <a:endParaRPr lang="en-US"/>
          </a:p>
        </p:txBody>
      </p:sp>
    </p:spTree>
    <p:extLst>
      <p:ext uri="{BB962C8B-B14F-4D97-AF65-F5344CB8AC3E}">
        <p14:creationId xmlns:p14="http://schemas.microsoft.com/office/powerpoint/2010/main" val="2988476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pPr eaLnBrk="1" hangingPunct="1"/>
            <a:endParaRPr lang="en-US"/>
          </a:p>
        </p:txBody>
      </p:sp>
      <p:sp>
        <p:nvSpPr>
          <p:cNvPr id="100356" name="Slide Number Placeholder 3"/>
          <p:cNvSpPr>
            <a:spLocks noGrp="1"/>
          </p:cNvSpPr>
          <p:nvPr>
            <p:ph type="sldNum" sz="quarter" idx="5"/>
          </p:nvPr>
        </p:nvSpPr>
        <p:spPr>
          <a:xfrm>
            <a:off x="4021980" y="9710200"/>
            <a:ext cx="3075631" cy="511666"/>
          </a:xfrm>
          <a:prstGeom prst="rect">
            <a:avLst/>
          </a:prstGeom>
        </p:spPr>
        <p:txBody>
          <a:bodyPr lIns="95426" tIns="47713" rIns="95426" bIns="47713"/>
          <a:lstStyle/>
          <a:p>
            <a:pPr>
              <a:defRPr/>
            </a:pPr>
            <a:fld id="{4AD67FD9-FD4C-4DD6-B502-26068CB831CE}" type="slidenum">
              <a:rPr lang="en-US" smtClean="0"/>
              <a:pPr>
                <a:defRPr/>
              </a:pPr>
              <a:t>84</a:t>
            </a:fld>
            <a:endParaRPr lang="en-US"/>
          </a:p>
        </p:txBody>
      </p:sp>
    </p:spTree>
    <p:extLst>
      <p:ext uri="{BB962C8B-B14F-4D97-AF65-F5344CB8AC3E}">
        <p14:creationId xmlns:p14="http://schemas.microsoft.com/office/powerpoint/2010/main" val="682623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pPr eaLnBrk="1" hangingPunct="1"/>
            <a:endParaRPr lang="en-US"/>
          </a:p>
        </p:txBody>
      </p:sp>
      <p:sp>
        <p:nvSpPr>
          <p:cNvPr id="101380" name="Slide Number Placeholder 3"/>
          <p:cNvSpPr>
            <a:spLocks noGrp="1"/>
          </p:cNvSpPr>
          <p:nvPr>
            <p:ph type="sldNum" sz="quarter" idx="5"/>
          </p:nvPr>
        </p:nvSpPr>
        <p:spPr>
          <a:xfrm>
            <a:off x="4021980" y="9710200"/>
            <a:ext cx="3075631" cy="511666"/>
          </a:xfrm>
          <a:prstGeom prst="rect">
            <a:avLst/>
          </a:prstGeom>
        </p:spPr>
        <p:txBody>
          <a:bodyPr lIns="95426" tIns="47713" rIns="95426" bIns="47713"/>
          <a:lstStyle/>
          <a:p>
            <a:pPr>
              <a:defRPr/>
            </a:pPr>
            <a:fld id="{3A76A228-941D-474B-913C-CDE62BADF6E8}" type="slidenum">
              <a:rPr lang="en-US" smtClean="0"/>
              <a:pPr>
                <a:defRPr/>
              </a:pPr>
              <a:t>85</a:t>
            </a:fld>
            <a:endParaRPr lang="en-US"/>
          </a:p>
        </p:txBody>
      </p:sp>
    </p:spTree>
    <p:extLst>
      <p:ext uri="{BB962C8B-B14F-4D97-AF65-F5344CB8AC3E}">
        <p14:creationId xmlns:p14="http://schemas.microsoft.com/office/powerpoint/2010/main" val="2973517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pPr eaLnBrk="1" hangingPunct="1"/>
            <a:endParaRPr lang="en-US" dirty="0"/>
          </a:p>
        </p:txBody>
      </p:sp>
      <p:sp>
        <p:nvSpPr>
          <p:cNvPr id="89092" name="Slide Number Placeholder 3"/>
          <p:cNvSpPr>
            <a:spLocks noGrp="1"/>
          </p:cNvSpPr>
          <p:nvPr>
            <p:ph type="sldNum" sz="quarter" idx="5"/>
          </p:nvPr>
        </p:nvSpPr>
        <p:spPr>
          <a:xfrm>
            <a:off x="4021102" y="9710619"/>
            <a:ext cx="3077027" cy="510528"/>
          </a:xfrm>
          <a:prstGeom prst="rect">
            <a:avLst/>
          </a:prstGeom>
        </p:spPr>
        <p:txBody>
          <a:bodyPr lIns="67627" tIns="33814" rIns="67627" bIns="33814"/>
          <a:lstStyle/>
          <a:p>
            <a:pPr>
              <a:defRPr/>
            </a:pPr>
            <a:fld id="{FE0024E4-080F-4DC8-8AAC-0C031FBC2AD5}" type="slidenum">
              <a:rPr lang="en-US" smtClean="0"/>
              <a:pPr>
                <a:defRPr/>
              </a:pPr>
              <a:t>87</a:t>
            </a:fld>
            <a:endParaRPr lang="en-US"/>
          </a:p>
        </p:txBody>
      </p:sp>
    </p:spTree>
    <p:extLst>
      <p:ext uri="{BB962C8B-B14F-4D97-AF65-F5344CB8AC3E}">
        <p14:creationId xmlns:p14="http://schemas.microsoft.com/office/powerpoint/2010/main" val="233783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p:spPr>
        <p:txBody>
          <a:bodyPr/>
          <a:lstStyle/>
          <a:p>
            <a:endParaRPr lang="en-GB">
              <a:ea typeface="ＭＳ Ｐゴシック" pitchFamily="34" charset="-128"/>
            </a:endParaRPr>
          </a:p>
        </p:txBody>
      </p:sp>
      <p:sp>
        <p:nvSpPr>
          <p:cNvPr id="148484" name="Slide Number Placeholder 3"/>
          <p:cNvSpPr>
            <a:spLocks noGrp="1"/>
          </p:cNvSpPr>
          <p:nvPr>
            <p:ph type="sldNum" sz="quarter" idx="5"/>
          </p:nvPr>
        </p:nvSpPr>
        <p:spPr>
          <a:xfrm>
            <a:off x="4021102" y="9710619"/>
            <a:ext cx="3077027" cy="510528"/>
          </a:xfrm>
          <a:prstGeom prst="rect">
            <a:avLst/>
          </a:prstGeom>
          <a:noFill/>
          <a:ln>
            <a:miter lim="800000"/>
            <a:headEnd/>
            <a:tailEnd/>
          </a:ln>
        </p:spPr>
        <p:txBody>
          <a:bodyPr lIns="67627" tIns="33814" rIns="67627" bIns="33814"/>
          <a:lstStyle/>
          <a:p>
            <a:fld id="{A2A45D9A-84FF-4890-90A7-ADDCDC6FFD19}" type="slidenum">
              <a:rPr lang="en-US" smtClean="0">
                <a:solidFill>
                  <a:srgbClr val="000000"/>
                </a:solidFill>
                <a:ea typeface="ＭＳ Ｐゴシック" pitchFamily="34" charset="-128"/>
              </a:rPr>
              <a:pPr/>
              <a:t>88</a:t>
            </a:fld>
            <a:endParaRPr lang="en-US">
              <a:solidFill>
                <a:srgbClr val="000000"/>
              </a:solidFill>
              <a:ea typeface="ＭＳ Ｐゴシック" pitchFamily="34" charset="-128"/>
            </a:endParaRPr>
          </a:p>
        </p:txBody>
      </p:sp>
    </p:spTree>
    <p:extLst>
      <p:ext uri="{BB962C8B-B14F-4D97-AF65-F5344CB8AC3E}">
        <p14:creationId xmlns:p14="http://schemas.microsoft.com/office/powerpoint/2010/main" val="3691186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p:spPr>
        <p:txBody>
          <a:bodyPr/>
          <a:lstStyle/>
          <a:p>
            <a:endParaRPr lang="en-GB" dirty="0">
              <a:ea typeface="ＭＳ Ｐゴシック" pitchFamily="34" charset="-128"/>
            </a:endParaRPr>
          </a:p>
        </p:txBody>
      </p:sp>
      <p:sp>
        <p:nvSpPr>
          <p:cNvPr id="148484" name="Slide Number Placeholder 3"/>
          <p:cNvSpPr>
            <a:spLocks noGrp="1"/>
          </p:cNvSpPr>
          <p:nvPr>
            <p:ph type="sldNum" sz="quarter" idx="5"/>
          </p:nvPr>
        </p:nvSpPr>
        <p:spPr>
          <a:xfrm>
            <a:off x="4021102" y="9710619"/>
            <a:ext cx="3077027" cy="510528"/>
          </a:xfrm>
          <a:prstGeom prst="rect">
            <a:avLst/>
          </a:prstGeom>
          <a:noFill/>
          <a:ln>
            <a:miter lim="800000"/>
            <a:headEnd/>
            <a:tailEnd/>
          </a:ln>
        </p:spPr>
        <p:txBody>
          <a:bodyPr lIns="67627" tIns="33814" rIns="67627" bIns="33814"/>
          <a:lstStyle/>
          <a:p>
            <a:fld id="{A2A45D9A-84FF-4890-90A7-ADDCDC6FFD19}" type="slidenum">
              <a:rPr lang="en-US" smtClean="0">
                <a:solidFill>
                  <a:srgbClr val="000000"/>
                </a:solidFill>
                <a:ea typeface="ＭＳ Ｐゴシック" pitchFamily="34" charset="-128"/>
              </a:rPr>
              <a:pPr/>
              <a:t>89</a:t>
            </a:fld>
            <a:endParaRPr lang="en-US">
              <a:solidFill>
                <a:srgbClr val="000000"/>
              </a:solidFill>
              <a:ea typeface="ＭＳ Ｐゴシック" pitchFamily="34" charset="-128"/>
            </a:endParaRPr>
          </a:p>
        </p:txBody>
      </p:sp>
    </p:spTree>
    <p:extLst>
      <p:ext uri="{BB962C8B-B14F-4D97-AF65-F5344CB8AC3E}">
        <p14:creationId xmlns:p14="http://schemas.microsoft.com/office/powerpoint/2010/main" val="16189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p:spPr>
        <p:txBody>
          <a:bodyPr/>
          <a:lstStyle/>
          <a:p>
            <a:endParaRPr lang="en-GB" dirty="0">
              <a:ea typeface="ＭＳ Ｐゴシック" pitchFamily="34" charset="-128"/>
            </a:endParaRPr>
          </a:p>
        </p:txBody>
      </p:sp>
      <p:sp>
        <p:nvSpPr>
          <p:cNvPr id="148484" name="Slide Number Placeholder 3"/>
          <p:cNvSpPr>
            <a:spLocks noGrp="1"/>
          </p:cNvSpPr>
          <p:nvPr>
            <p:ph type="sldNum" sz="quarter" idx="5"/>
          </p:nvPr>
        </p:nvSpPr>
        <p:spPr>
          <a:noFill/>
          <a:ln>
            <a:miter lim="800000"/>
            <a:headEnd/>
            <a:tailEnd/>
          </a:ln>
        </p:spPr>
        <p:txBody>
          <a:bodyPr/>
          <a:lstStyle/>
          <a:p>
            <a:fld id="{A2A45D9A-84FF-4890-90A7-ADDCDC6FFD19}" type="slidenum">
              <a:rPr lang="en-US" smtClean="0">
                <a:solidFill>
                  <a:srgbClr val="000000"/>
                </a:solidFill>
                <a:ea typeface="ＭＳ Ｐゴシック" pitchFamily="34" charset="-128"/>
              </a:rPr>
              <a:pPr/>
              <a:t>90</a:t>
            </a:fld>
            <a:endParaRPr lang="en-US">
              <a:solidFill>
                <a:srgbClr val="000000"/>
              </a:solidFill>
              <a:ea typeface="ＭＳ Ｐゴシック" pitchFamily="34" charset="-128"/>
            </a:endParaRPr>
          </a:p>
        </p:txBody>
      </p:sp>
    </p:spTree>
    <p:extLst>
      <p:ext uri="{BB962C8B-B14F-4D97-AF65-F5344CB8AC3E}">
        <p14:creationId xmlns:p14="http://schemas.microsoft.com/office/powerpoint/2010/main" val="2297187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p:spPr>
        <p:txBody>
          <a:bodyPr/>
          <a:lstStyle/>
          <a:p>
            <a:endParaRPr lang="en-GB">
              <a:ea typeface="ＭＳ Ｐゴシック" pitchFamily="34" charset="-128"/>
            </a:endParaRPr>
          </a:p>
        </p:txBody>
      </p:sp>
      <p:sp>
        <p:nvSpPr>
          <p:cNvPr id="148484" name="Slide Number Placeholder 3"/>
          <p:cNvSpPr>
            <a:spLocks noGrp="1"/>
          </p:cNvSpPr>
          <p:nvPr>
            <p:ph type="sldNum" sz="quarter" idx="5"/>
          </p:nvPr>
        </p:nvSpPr>
        <p:spPr>
          <a:xfrm>
            <a:off x="4021102" y="9710619"/>
            <a:ext cx="3077027" cy="510528"/>
          </a:xfrm>
          <a:prstGeom prst="rect">
            <a:avLst/>
          </a:prstGeom>
          <a:noFill/>
          <a:ln>
            <a:miter lim="800000"/>
            <a:headEnd/>
            <a:tailEnd/>
          </a:ln>
        </p:spPr>
        <p:txBody>
          <a:bodyPr lIns="67627" tIns="33814" rIns="67627" bIns="33814"/>
          <a:lstStyle/>
          <a:p>
            <a:fld id="{A2A45D9A-84FF-4890-90A7-ADDCDC6FFD19}" type="slidenum">
              <a:rPr lang="en-US" smtClean="0">
                <a:solidFill>
                  <a:srgbClr val="000000"/>
                </a:solidFill>
                <a:ea typeface="ＭＳ Ｐゴシック" pitchFamily="34" charset="-128"/>
              </a:rPr>
              <a:pPr/>
              <a:t>91</a:t>
            </a:fld>
            <a:endParaRPr lang="en-US">
              <a:solidFill>
                <a:srgbClr val="000000"/>
              </a:solidFill>
              <a:ea typeface="ＭＳ Ｐゴシック" pitchFamily="34" charset="-128"/>
            </a:endParaRPr>
          </a:p>
        </p:txBody>
      </p:sp>
    </p:spTree>
    <p:extLst>
      <p:ext uri="{BB962C8B-B14F-4D97-AF65-F5344CB8AC3E}">
        <p14:creationId xmlns:p14="http://schemas.microsoft.com/office/powerpoint/2010/main" val="2803447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eaLnBrk="1" hangingPunct="1"/>
            <a:endParaRPr lang="en-US"/>
          </a:p>
        </p:txBody>
      </p:sp>
      <p:sp>
        <p:nvSpPr>
          <p:cNvPr id="123908" name="Slide Number Placeholder 3"/>
          <p:cNvSpPr>
            <a:spLocks noGrp="1"/>
          </p:cNvSpPr>
          <p:nvPr>
            <p:ph type="sldNum" sz="quarter" idx="5"/>
          </p:nvPr>
        </p:nvSpPr>
        <p:spPr>
          <a:xfrm>
            <a:off x="4021102" y="9710619"/>
            <a:ext cx="3077027" cy="510528"/>
          </a:xfrm>
          <a:prstGeom prst="rect">
            <a:avLst/>
          </a:prstGeom>
        </p:spPr>
        <p:txBody>
          <a:bodyPr lIns="67627" tIns="33814" rIns="67627" bIns="33814"/>
          <a:lstStyle/>
          <a:p>
            <a:pPr>
              <a:defRPr/>
            </a:pPr>
            <a:fld id="{5CC10718-62C5-4AA0-AF6E-B9B4A05F2BDC}" type="slidenum">
              <a:rPr lang="en-US" smtClean="0"/>
              <a:pPr>
                <a:defRPr/>
              </a:pPr>
              <a:t>92</a:t>
            </a:fld>
            <a:endParaRPr lang="en-US"/>
          </a:p>
        </p:txBody>
      </p:sp>
    </p:spTree>
    <p:extLst>
      <p:ext uri="{BB962C8B-B14F-4D97-AF65-F5344CB8AC3E}">
        <p14:creationId xmlns:p14="http://schemas.microsoft.com/office/powerpoint/2010/main" val="4082594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eaLnBrk="1" hangingPunct="1"/>
            <a:endParaRPr lang="en-US"/>
          </a:p>
        </p:txBody>
      </p:sp>
      <p:sp>
        <p:nvSpPr>
          <p:cNvPr id="123908" name="Slide Number Placeholder 3"/>
          <p:cNvSpPr>
            <a:spLocks noGrp="1"/>
          </p:cNvSpPr>
          <p:nvPr>
            <p:ph type="sldNum" sz="quarter" idx="5"/>
          </p:nvPr>
        </p:nvSpPr>
        <p:spPr>
          <a:xfrm>
            <a:off x="4021102" y="9710619"/>
            <a:ext cx="3077027" cy="510528"/>
          </a:xfrm>
          <a:prstGeom prst="rect">
            <a:avLst/>
          </a:prstGeom>
        </p:spPr>
        <p:txBody>
          <a:bodyPr lIns="67627" tIns="33814" rIns="67627" bIns="33814"/>
          <a:lstStyle/>
          <a:p>
            <a:pPr>
              <a:defRPr/>
            </a:pPr>
            <a:fld id="{5CC10718-62C5-4AA0-AF6E-B9B4A05F2BDC}" type="slidenum">
              <a:rPr lang="en-US" smtClean="0"/>
              <a:pPr>
                <a:defRPr/>
              </a:pPr>
              <a:t>93</a:t>
            </a:fld>
            <a:endParaRPr lang="en-US"/>
          </a:p>
        </p:txBody>
      </p:sp>
    </p:spTree>
    <p:extLst>
      <p:ext uri="{BB962C8B-B14F-4D97-AF65-F5344CB8AC3E}">
        <p14:creationId xmlns:p14="http://schemas.microsoft.com/office/powerpoint/2010/main" val="272317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96218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eaLnBrk="1" hangingPunct="1"/>
            <a:endParaRPr lang="en-US"/>
          </a:p>
        </p:txBody>
      </p:sp>
      <p:sp>
        <p:nvSpPr>
          <p:cNvPr id="123908" name="Slide Number Placeholder 3"/>
          <p:cNvSpPr>
            <a:spLocks noGrp="1"/>
          </p:cNvSpPr>
          <p:nvPr>
            <p:ph type="sldNum" sz="quarter" idx="5"/>
          </p:nvPr>
        </p:nvSpPr>
        <p:spPr>
          <a:xfrm>
            <a:off x="4021102" y="9710619"/>
            <a:ext cx="3077027" cy="510528"/>
          </a:xfrm>
          <a:prstGeom prst="rect">
            <a:avLst/>
          </a:prstGeom>
        </p:spPr>
        <p:txBody>
          <a:bodyPr lIns="67627" tIns="33814" rIns="67627" bIns="33814"/>
          <a:lstStyle/>
          <a:p>
            <a:pPr>
              <a:defRPr/>
            </a:pPr>
            <a:fld id="{5CC10718-62C5-4AA0-AF6E-B9B4A05F2BDC}" type="slidenum">
              <a:rPr lang="en-US" smtClean="0"/>
              <a:pPr>
                <a:defRPr/>
              </a:pPr>
              <a:t>94</a:t>
            </a:fld>
            <a:endParaRPr lang="en-US"/>
          </a:p>
        </p:txBody>
      </p:sp>
    </p:spTree>
    <p:extLst>
      <p:ext uri="{BB962C8B-B14F-4D97-AF65-F5344CB8AC3E}">
        <p14:creationId xmlns:p14="http://schemas.microsoft.com/office/powerpoint/2010/main" val="1018437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eaLnBrk="1" hangingPunct="1"/>
            <a:endParaRPr lang="en-US"/>
          </a:p>
        </p:txBody>
      </p:sp>
      <p:sp>
        <p:nvSpPr>
          <p:cNvPr id="123908" name="Slide Number Placeholder 3"/>
          <p:cNvSpPr>
            <a:spLocks noGrp="1"/>
          </p:cNvSpPr>
          <p:nvPr>
            <p:ph type="sldNum" sz="quarter" idx="5"/>
          </p:nvPr>
        </p:nvSpPr>
        <p:spPr>
          <a:xfrm>
            <a:off x="4021102" y="9710619"/>
            <a:ext cx="3077027" cy="510528"/>
          </a:xfrm>
          <a:prstGeom prst="rect">
            <a:avLst/>
          </a:prstGeom>
        </p:spPr>
        <p:txBody>
          <a:bodyPr lIns="67627" tIns="33814" rIns="67627" bIns="33814"/>
          <a:lstStyle/>
          <a:p>
            <a:pPr>
              <a:defRPr/>
            </a:pPr>
            <a:fld id="{5CC10718-62C5-4AA0-AF6E-B9B4A05F2BDC}" type="slidenum">
              <a:rPr lang="en-US" smtClean="0"/>
              <a:pPr>
                <a:defRPr/>
              </a:pPr>
              <a:t>95</a:t>
            </a:fld>
            <a:endParaRPr lang="en-US"/>
          </a:p>
        </p:txBody>
      </p:sp>
    </p:spTree>
    <p:extLst>
      <p:ext uri="{BB962C8B-B14F-4D97-AF65-F5344CB8AC3E}">
        <p14:creationId xmlns:p14="http://schemas.microsoft.com/office/powerpoint/2010/main" val="4092551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eaLnBrk="1" hangingPunct="1"/>
            <a:endParaRPr lang="en-US"/>
          </a:p>
        </p:txBody>
      </p:sp>
      <p:sp>
        <p:nvSpPr>
          <p:cNvPr id="123908" name="Slide Number Placeholder 3"/>
          <p:cNvSpPr>
            <a:spLocks noGrp="1"/>
          </p:cNvSpPr>
          <p:nvPr>
            <p:ph type="sldNum" sz="quarter" idx="5"/>
          </p:nvPr>
        </p:nvSpPr>
        <p:spPr>
          <a:xfrm>
            <a:off x="4021102" y="9710619"/>
            <a:ext cx="3077027" cy="510528"/>
          </a:xfrm>
          <a:prstGeom prst="rect">
            <a:avLst/>
          </a:prstGeom>
        </p:spPr>
        <p:txBody>
          <a:bodyPr lIns="67627" tIns="33814" rIns="67627" bIns="33814"/>
          <a:lstStyle/>
          <a:p>
            <a:pPr>
              <a:defRPr/>
            </a:pPr>
            <a:fld id="{5CC10718-62C5-4AA0-AF6E-B9B4A05F2BDC}" type="slidenum">
              <a:rPr lang="en-US" smtClean="0"/>
              <a:pPr>
                <a:defRPr/>
              </a:pPr>
              <a:t>96</a:t>
            </a:fld>
            <a:endParaRPr lang="en-US"/>
          </a:p>
        </p:txBody>
      </p:sp>
    </p:spTree>
    <p:extLst>
      <p:ext uri="{BB962C8B-B14F-4D97-AF65-F5344CB8AC3E}">
        <p14:creationId xmlns:p14="http://schemas.microsoft.com/office/powerpoint/2010/main" val="343951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eaLnBrk="1" hangingPunct="1"/>
            <a:endParaRPr lang="en-US" dirty="0"/>
          </a:p>
        </p:txBody>
      </p:sp>
      <p:sp>
        <p:nvSpPr>
          <p:cNvPr id="123908" name="Slide Number Placeholder 3"/>
          <p:cNvSpPr>
            <a:spLocks noGrp="1"/>
          </p:cNvSpPr>
          <p:nvPr>
            <p:ph type="sldNum" sz="quarter" idx="5"/>
          </p:nvPr>
        </p:nvSpPr>
        <p:spPr>
          <a:xfrm>
            <a:off x="4021102" y="9710619"/>
            <a:ext cx="3077027" cy="510528"/>
          </a:xfrm>
          <a:prstGeom prst="rect">
            <a:avLst/>
          </a:prstGeom>
        </p:spPr>
        <p:txBody>
          <a:bodyPr lIns="67627" tIns="33814" rIns="67627" bIns="33814"/>
          <a:lstStyle/>
          <a:p>
            <a:pPr>
              <a:defRPr/>
            </a:pPr>
            <a:fld id="{5CC10718-62C5-4AA0-AF6E-B9B4A05F2BDC}" type="slidenum">
              <a:rPr lang="en-US" smtClean="0"/>
              <a:pPr>
                <a:defRPr/>
              </a:pPr>
              <a:t>97</a:t>
            </a:fld>
            <a:endParaRPr lang="en-US"/>
          </a:p>
        </p:txBody>
      </p:sp>
    </p:spTree>
    <p:extLst>
      <p:ext uri="{BB962C8B-B14F-4D97-AF65-F5344CB8AC3E}">
        <p14:creationId xmlns:p14="http://schemas.microsoft.com/office/powerpoint/2010/main" val="2025990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eaLnBrk="1" hangingPunct="1"/>
            <a:endParaRPr lang="en-US" dirty="0"/>
          </a:p>
        </p:txBody>
      </p:sp>
      <p:sp>
        <p:nvSpPr>
          <p:cNvPr id="123908" name="Slide Number Placeholder 3"/>
          <p:cNvSpPr>
            <a:spLocks noGrp="1"/>
          </p:cNvSpPr>
          <p:nvPr>
            <p:ph type="sldNum" sz="quarter" idx="5"/>
          </p:nvPr>
        </p:nvSpPr>
        <p:spPr>
          <a:xfrm>
            <a:off x="4021102" y="9710619"/>
            <a:ext cx="3077027" cy="510528"/>
          </a:xfrm>
          <a:prstGeom prst="rect">
            <a:avLst/>
          </a:prstGeom>
        </p:spPr>
        <p:txBody>
          <a:bodyPr lIns="67627" tIns="33814" rIns="67627" bIns="33814"/>
          <a:lstStyle/>
          <a:p>
            <a:pPr>
              <a:defRPr/>
            </a:pPr>
            <a:fld id="{5CC10718-62C5-4AA0-AF6E-B9B4A05F2BDC}" type="slidenum">
              <a:rPr lang="en-US" smtClean="0"/>
              <a:pPr>
                <a:defRPr/>
              </a:pPr>
              <a:t>98</a:t>
            </a:fld>
            <a:endParaRPr lang="en-US"/>
          </a:p>
        </p:txBody>
      </p:sp>
    </p:spTree>
    <p:extLst>
      <p:ext uri="{BB962C8B-B14F-4D97-AF65-F5344CB8AC3E}">
        <p14:creationId xmlns:p14="http://schemas.microsoft.com/office/powerpoint/2010/main" val="20554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eaLnBrk="1" hangingPunct="1"/>
            <a:endParaRPr lang="en-US"/>
          </a:p>
        </p:txBody>
      </p:sp>
      <p:sp>
        <p:nvSpPr>
          <p:cNvPr id="123908" name="Slide Number Placeholder 3"/>
          <p:cNvSpPr>
            <a:spLocks noGrp="1"/>
          </p:cNvSpPr>
          <p:nvPr>
            <p:ph type="sldNum" sz="quarter" idx="5"/>
          </p:nvPr>
        </p:nvSpPr>
        <p:spPr>
          <a:xfrm>
            <a:off x="4021102" y="9710619"/>
            <a:ext cx="3077027" cy="510528"/>
          </a:xfrm>
          <a:prstGeom prst="rect">
            <a:avLst/>
          </a:prstGeom>
        </p:spPr>
        <p:txBody>
          <a:bodyPr lIns="67627" tIns="33814" rIns="67627" bIns="33814"/>
          <a:lstStyle/>
          <a:p>
            <a:pPr>
              <a:defRPr/>
            </a:pPr>
            <a:fld id="{5CC10718-62C5-4AA0-AF6E-B9B4A05F2BDC}" type="slidenum">
              <a:rPr lang="en-US" smtClean="0"/>
              <a:pPr>
                <a:defRPr/>
              </a:pPr>
              <a:t>99</a:t>
            </a:fld>
            <a:endParaRPr lang="en-US"/>
          </a:p>
        </p:txBody>
      </p:sp>
    </p:spTree>
    <p:extLst>
      <p:ext uri="{BB962C8B-B14F-4D97-AF65-F5344CB8AC3E}">
        <p14:creationId xmlns:p14="http://schemas.microsoft.com/office/powerpoint/2010/main" val="2529933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pPr eaLnBrk="1" hangingPunct="1"/>
            <a:endParaRPr lang="en-US"/>
          </a:p>
        </p:txBody>
      </p:sp>
      <p:sp>
        <p:nvSpPr>
          <p:cNvPr id="67588" name="Slide Number Placeholder 3"/>
          <p:cNvSpPr>
            <a:spLocks noGrp="1"/>
          </p:cNvSpPr>
          <p:nvPr>
            <p:ph type="sldNum" sz="quarter" idx="5"/>
          </p:nvPr>
        </p:nvSpPr>
        <p:spPr>
          <a:xfrm>
            <a:off x="4021257" y="9710148"/>
            <a:ext cx="3076871" cy="510999"/>
          </a:xfrm>
          <a:prstGeom prst="rect">
            <a:avLst/>
          </a:prstGeom>
        </p:spPr>
        <p:txBody>
          <a:bodyPr lIns="67676" tIns="33837" rIns="67676" bIns="33837"/>
          <a:lstStyle/>
          <a:p>
            <a:pPr>
              <a:defRPr/>
            </a:pPr>
            <a:fld id="{EC769015-4DCD-44F6-9D3E-9418B8AE3330}" type="slidenum">
              <a:rPr lang="en-US" smtClean="0"/>
              <a:pPr>
                <a:defRPr/>
              </a:pPr>
              <a:t>76</a:t>
            </a:fld>
            <a:endParaRPr lang="en-US"/>
          </a:p>
        </p:txBody>
      </p:sp>
    </p:spTree>
    <p:extLst>
      <p:ext uri="{BB962C8B-B14F-4D97-AF65-F5344CB8AC3E}">
        <p14:creationId xmlns:p14="http://schemas.microsoft.com/office/powerpoint/2010/main" val="2194600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pPr eaLnBrk="1" hangingPunct="1"/>
            <a:endParaRPr lang="en-US"/>
          </a:p>
        </p:txBody>
      </p:sp>
      <p:sp>
        <p:nvSpPr>
          <p:cNvPr id="67588" name="Slide Number Placeholder 3"/>
          <p:cNvSpPr>
            <a:spLocks noGrp="1"/>
          </p:cNvSpPr>
          <p:nvPr>
            <p:ph type="sldNum" sz="quarter" idx="5"/>
          </p:nvPr>
        </p:nvSpPr>
        <p:spPr>
          <a:xfrm>
            <a:off x="4021257" y="9710148"/>
            <a:ext cx="3076871" cy="510999"/>
          </a:xfrm>
          <a:prstGeom prst="rect">
            <a:avLst/>
          </a:prstGeom>
        </p:spPr>
        <p:txBody>
          <a:bodyPr lIns="67676" tIns="33837" rIns="67676" bIns="33837"/>
          <a:lstStyle/>
          <a:p>
            <a:pPr>
              <a:defRPr/>
            </a:pPr>
            <a:fld id="{EC769015-4DCD-44F6-9D3E-9418B8AE3330}" type="slidenum">
              <a:rPr lang="en-US" smtClean="0"/>
              <a:pPr>
                <a:defRPr/>
              </a:pPr>
              <a:t>77</a:t>
            </a:fld>
            <a:endParaRPr lang="en-US"/>
          </a:p>
        </p:txBody>
      </p:sp>
    </p:spTree>
    <p:extLst>
      <p:ext uri="{BB962C8B-B14F-4D97-AF65-F5344CB8AC3E}">
        <p14:creationId xmlns:p14="http://schemas.microsoft.com/office/powerpoint/2010/main" val="1259268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pPr eaLnBrk="1" hangingPunct="1"/>
            <a:endParaRPr lang="en-US"/>
          </a:p>
        </p:txBody>
      </p:sp>
      <p:sp>
        <p:nvSpPr>
          <p:cNvPr id="86020" name="Slide Number Placeholder 3"/>
          <p:cNvSpPr>
            <a:spLocks noGrp="1"/>
          </p:cNvSpPr>
          <p:nvPr>
            <p:ph type="sldNum" sz="quarter" idx="5"/>
          </p:nvPr>
        </p:nvSpPr>
        <p:spPr>
          <a:xfrm>
            <a:off x="4021980" y="9710200"/>
            <a:ext cx="3075631" cy="511666"/>
          </a:xfrm>
          <a:prstGeom prst="rect">
            <a:avLst/>
          </a:prstGeom>
        </p:spPr>
        <p:txBody>
          <a:bodyPr lIns="95426" tIns="47713" rIns="95426" bIns="47713"/>
          <a:lstStyle/>
          <a:p>
            <a:pPr>
              <a:defRPr/>
            </a:pPr>
            <a:fld id="{86C2C0AC-AB60-4906-B9DA-663C91076FC2}" type="slidenum">
              <a:rPr lang="en-US" smtClean="0"/>
              <a:pPr>
                <a:defRPr/>
              </a:pPr>
              <a:t>78</a:t>
            </a:fld>
            <a:endParaRPr lang="en-US"/>
          </a:p>
        </p:txBody>
      </p:sp>
    </p:spTree>
    <p:extLst>
      <p:ext uri="{BB962C8B-B14F-4D97-AF65-F5344CB8AC3E}">
        <p14:creationId xmlns:p14="http://schemas.microsoft.com/office/powerpoint/2010/main" val="643344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pPr eaLnBrk="1" hangingPunct="1"/>
            <a:endParaRPr lang="en-US" dirty="0"/>
          </a:p>
        </p:txBody>
      </p:sp>
      <p:sp>
        <p:nvSpPr>
          <p:cNvPr id="89092" name="Slide Number Placeholder 3"/>
          <p:cNvSpPr>
            <a:spLocks noGrp="1"/>
          </p:cNvSpPr>
          <p:nvPr>
            <p:ph type="sldNum" sz="quarter" idx="5"/>
          </p:nvPr>
        </p:nvSpPr>
        <p:spPr>
          <a:xfrm>
            <a:off x="4021980" y="9710200"/>
            <a:ext cx="3075631" cy="511666"/>
          </a:xfrm>
          <a:prstGeom prst="rect">
            <a:avLst/>
          </a:prstGeom>
        </p:spPr>
        <p:txBody>
          <a:bodyPr lIns="95426" tIns="47713" rIns="95426" bIns="47713"/>
          <a:lstStyle/>
          <a:p>
            <a:pPr>
              <a:defRPr/>
            </a:pPr>
            <a:fld id="{FE0024E4-080F-4DC8-8AAC-0C031FBC2AD5}" type="slidenum">
              <a:rPr lang="en-US" smtClean="0"/>
              <a:pPr>
                <a:defRPr/>
              </a:pPr>
              <a:t>79</a:t>
            </a:fld>
            <a:endParaRPr lang="en-US"/>
          </a:p>
        </p:txBody>
      </p:sp>
    </p:spTree>
    <p:extLst>
      <p:ext uri="{BB962C8B-B14F-4D97-AF65-F5344CB8AC3E}">
        <p14:creationId xmlns:p14="http://schemas.microsoft.com/office/powerpoint/2010/main" val="3317507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pPr eaLnBrk="1" hangingPunct="1"/>
            <a:endParaRPr lang="en-US"/>
          </a:p>
        </p:txBody>
      </p:sp>
      <p:sp>
        <p:nvSpPr>
          <p:cNvPr id="92164" name="Slide Number Placeholder 3"/>
          <p:cNvSpPr>
            <a:spLocks noGrp="1"/>
          </p:cNvSpPr>
          <p:nvPr>
            <p:ph type="sldNum" sz="quarter" idx="5"/>
          </p:nvPr>
        </p:nvSpPr>
        <p:spPr>
          <a:xfrm>
            <a:off x="4021980" y="9710200"/>
            <a:ext cx="3075631" cy="511666"/>
          </a:xfrm>
          <a:prstGeom prst="rect">
            <a:avLst/>
          </a:prstGeom>
        </p:spPr>
        <p:txBody>
          <a:bodyPr lIns="95426" tIns="47713" rIns="95426" bIns="47713"/>
          <a:lstStyle/>
          <a:p>
            <a:pPr>
              <a:defRPr/>
            </a:pPr>
            <a:fld id="{AE157FA5-15FC-4419-A57A-ACB06435C949}" type="slidenum">
              <a:rPr lang="en-US" smtClean="0"/>
              <a:pPr>
                <a:defRPr/>
              </a:pPr>
              <a:t>80</a:t>
            </a:fld>
            <a:endParaRPr lang="en-US"/>
          </a:p>
        </p:txBody>
      </p:sp>
    </p:spTree>
    <p:extLst>
      <p:ext uri="{BB962C8B-B14F-4D97-AF65-F5344CB8AC3E}">
        <p14:creationId xmlns:p14="http://schemas.microsoft.com/office/powerpoint/2010/main" val="1548906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pPr eaLnBrk="1" hangingPunct="1"/>
            <a:endParaRPr lang="en-US"/>
          </a:p>
        </p:txBody>
      </p:sp>
      <p:sp>
        <p:nvSpPr>
          <p:cNvPr id="93188" name="Slide Number Placeholder 3"/>
          <p:cNvSpPr>
            <a:spLocks noGrp="1"/>
          </p:cNvSpPr>
          <p:nvPr>
            <p:ph type="sldNum" sz="quarter" idx="5"/>
          </p:nvPr>
        </p:nvSpPr>
        <p:spPr>
          <a:xfrm>
            <a:off x="4021980" y="9710200"/>
            <a:ext cx="3075631" cy="511666"/>
          </a:xfrm>
          <a:prstGeom prst="rect">
            <a:avLst/>
          </a:prstGeom>
        </p:spPr>
        <p:txBody>
          <a:bodyPr lIns="95426" tIns="47713" rIns="95426" bIns="47713"/>
          <a:lstStyle/>
          <a:p>
            <a:pPr>
              <a:defRPr/>
            </a:pPr>
            <a:fld id="{0398E912-6F5F-44F4-B056-385D405F83A1}" type="slidenum">
              <a:rPr lang="en-US" smtClean="0"/>
              <a:pPr>
                <a:defRPr/>
              </a:pPr>
              <a:t>81</a:t>
            </a:fld>
            <a:endParaRPr lang="en-US"/>
          </a:p>
        </p:txBody>
      </p:sp>
    </p:spTree>
    <p:extLst>
      <p:ext uri="{BB962C8B-B14F-4D97-AF65-F5344CB8AC3E}">
        <p14:creationId xmlns:p14="http://schemas.microsoft.com/office/powerpoint/2010/main" val="2973390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pPr eaLnBrk="1" hangingPunct="1"/>
            <a:endParaRPr lang="en-US"/>
          </a:p>
        </p:txBody>
      </p:sp>
      <p:sp>
        <p:nvSpPr>
          <p:cNvPr id="96260" name="Slide Number Placeholder 3"/>
          <p:cNvSpPr>
            <a:spLocks noGrp="1"/>
          </p:cNvSpPr>
          <p:nvPr>
            <p:ph type="sldNum" sz="quarter" idx="5"/>
          </p:nvPr>
        </p:nvSpPr>
        <p:spPr>
          <a:xfrm>
            <a:off x="4021980" y="9710200"/>
            <a:ext cx="3075631" cy="511666"/>
          </a:xfrm>
          <a:prstGeom prst="rect">
            <a:avLst/>
          </a:prstGeom>
        </p:spPr>
        <p:txBody>
          <a:bodyPr lIns="95426" tIns="47713" rIns="95426" bIns="47713"/>
          <a:lstStyle/>
          <a:p>
            <a:pPr>
              <a:defRPr/>
            </a:pPr>
            <a:fld id="{2D66BF41-F7EB-4B14-92E3-5590A91D7D5E}" type="slidenum">
              <a:rPr lang="en-US" smtClean="0"/>
              <a:pPr>
                <a:defRPr/>
              </a:pPr>
              <a:t>82</a:t>
            </a:fld>
            <a:endParaRPr lang="en-US"/>
          </a:p>
        </p:txBody>
      </p:sp>
    </p:spTree>
    <p:extLst>
      <p:ext uri="{BB962C8B-B14F-4D97-AF65-F5344CB8AC3E}">
        <p14:creationId xmlns:p14="http://schemas.microsoft.com/office/powerpoint/2010/main" val="3129575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Title Slide John Green Background only">
    <p:spTree>
      <p:nvGrpSpPr>
        <p:cNvPr id="1" name=""/>
        <p:cNvGrpSpPr/>
        <p:nvPr/>
      </p:nvGrpSpPr>
      <p:grpSpPr>
        <a:xfrm>
          <a:off x="0" y="0"/>
          <a:ext cx="0" cy="0"/>
          <a:chOff x="0" y="0"/>
          <a:chExt cx="0" cy="0"/>
        </a:xfrm>
      </p:grpSpPr>
      <p:pic>
        <p:nvPicPr>
          <p:cNvPr id="10" name="Picture 2" descr="John Green Contrails - 23oct09 crop"/>
          <p:cNvPicPr preferRelativeResize="0">
            <a:picLocks noChangeArrowheads="1"/>
          </p:cNvPicPr>
          <p:nvPr userDrawn="1"/>
        </p:nvPicPr>
        <p:blipFill>
          <a:blip r:embed="rId2" cstate="print"/>
          <a:srcRect/>
          <a:stretch>
            <a:fillRect/>
          </a:stretch>
        </p:blipFill>
        <p:spPr bwMode="auto">
          <a:xfrm>
            <a:off x="-14287" y="-1587"/>
            <a:ext cx="9158287" cy="6872287"/>
          </a:xfrm>
          <a:prstGeom prst="rect">
            <a:avLst/>
          </a:prstGeom>
          <a:noFill/>
          <a:ln w="9525">
            <a:noFill/>
            <a:miter lim="800000"/>
            <a:headEnd/>
            <a:tailEnd/>
          </a:ln>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5400"/>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27002"/>
        </a:solidFill>
        <a:effectLst/>
      </p:bgPr>
    </p:bg>
    <p:spTree>
      <p:nvGrpSpPr>
        <p:cNvPr id="1" name=""/>
        <p:cNvGrpSpPr/>
        <p:nvPr/>
      </p:nvGrpSpPr>
      <p:grpSpPr>
        <a:xfrm>
          <a:off x="0" y="0"/>
          <a:ext cx="0" cy="0"/>
          <a:chOff x="0" y="0"/>
          <a:chExt cx="0" cy="0"/>
        </a:xfrm>
      </p:grpSpPr>
      <p:sp>
        <p:nvSpPr>
          <p:cNvPr id="782338" name="Rectangle 2"/>
          <p:cNvSpPr>
            <a:spLocks noChangeArrowheads="1"/>
          </p:cNvSpPr>
          <p:nvPr/>
        </p:nvSpPr>
        <p:spPr bwMode="auto">
          <a:xfrm>
            <a:off x="628650" y="965200"/>
            <a:ext cx="7886700" cy="5481638"/>
          </a:xfrm>
          <a:prstGeom prst="rect">
            <a:avLst/>
          </a:prstGeom>
          <a:noFill/>
          <a:ln w="12700">
            <a:noFill/>
            <a:miter lim="800000"/>
            <a:headEnd/>
            <a:tailEnd/>
          </a:ln>
          <a:effectLst/>
        </p:spPr>
        <p:txBody>
          <a:bodyPr wrap="none" anchor="ctr"/>
          <a:lstStyle/>
          <a:p>
            <a:endParaRPr lang="en-GB"/>
          </a:p>
        </p:txBody>
      </p:sp>
      <p:sp>
        <p:nvSpPr>
          <p:cNvPr id="782339" name="Rectangle 3"/>
          <p:cNvSpPr>
            <a:spLocks noChangeArrowheads="1"/>
          </p:cNvSpPr>
          <p:nvPr/>
        </p:nvSpPr>
        <p:spPr bwMode="auto">
          <a:xfrm>
            <a:off x="635000" y="1268413"/>
            <a:ext cx="3811588" cy="5178425"/>
          </a:xfrm>
          <a:prstGeom prst="rect">
            <a:avLst/>
          </a:prstGeom>
          <a:noFill/>
          <a:ln w="12700">
            <a:noFill/>
            <a:miter lim="800000"/>
            <a:headEnd/>
            <a:tailEnd/>
          </a:ln>
          <a:effectLst/>
        </p:spPr>
        <p:txBody>
          <a:bodyPr wrap="none" anchor="ctr"/>
          <a:lstStyle/>
          <a:p>
            <a:endParaRPr lang="en-GB"/>
          </a:p>
        </p:txBody>
      </p:sp>
      <p:sp>
        <p:nvSpPr>
          <p:cNvPr id="782340" name="Rectangle 4"/>
          <p:cNvSpPr>
            <a:spLocks noChangeArrowheads="1"/>
          </p:cNvSpPr>
          <p:nvPr/>
        </p:nvSpPr>
        <p:spPr bwMode="auto">
          <a:xfrm>
            <a:off x="4699000" y="1268413"/>
            <a:ext cx="3816350" cy="5178425"/>
          </a:xfrm>
          <a:prstGeom prst="rect">
            <a:avLst/>
          </a:prstGeom>
          <a:noFill/>
          <a:ln w="12700">
            <a:noFill/>
            <a:miter lim="800000"/>
            <a:headEnd/>
            <a:tailEnd/>
          </a:ln>
          <a:effectLst/>
        </p:spPr>
        <p:txBody>
          <a:bodyPr wrap="none" anchor="ctr"/>
          <a:lstStyle/>
          <a:p>
            <a:endParaRPr lang="en-GB"/>
          </a:p>
        </p:txBody>
      </p:sp>
      <p:sp>
        <p:nvSpPr>
          <p:cNvPr id="782341" name="Line 5"/>
          <p:cNvSpPr>
            <a:spLocks noChangeShapeType="1"/>
          </p:cNvSpPr>
          <p:nvPr/>
        </p:nvSpPr>
        <p:spPr bwMode="auto">
          <a:xfrm flipH="1">
            <a:off x="631825" y="3703638"/>
            <a:ext cx="7885113" cy="0"/>
          </a:xfrm>
          <a:prstGeom prst="line">
            <a:avLst/>
          </a:prstGeom>
          <a:noFill/>
          <a:ln w="12700">
            <a:noFill/>
            <a:round/>
            <a:headEnd/>
            <a:tailEnd/>
          </a:ln>
          <a:effectLst/>
        </p:spPr>
        <p:txBody>
          <a:bodyPr wrap="none" anchor="ctr"/>
          <a:lstStyle/>
          <a:p>
            <a:endParaRPr lang="en-GB"/>
          </a:p>
        </p:txBody>
      </p:sp>
      <p:pic>
        <p:nvPicPr>
          <p:cNvPr id="782343" name="Picture 7" descr="BRDC Logo - without surround 1"/>
          <p:cNvPicPr>
            <a:picLocks noChangeAspect="1" noChangeArrowheads="1"/>
          </p:cNvPicPr>
          <p:nvPr userDrawn="1"/>
        </p:nvPicPr>
        <p:blipFill>
          <a:blip r:embed="rId13" cstate="print"/>
          <a:srcRect/>
          <a:stretch>
            <a:fillRect/>
          </a:stretch>
        </p:blipFill>
        <p:spPr bwMode="auto">
          <a:xfrm>
            <a:off x="8810625" y="6472238"/>
            <a:ext cx="323850" cy="358775"/>
          </a:xfrm>
          <a:prstGeom prst="rect">
            <a:avLst/>
          </a:prstGeom>
          <a:noFill/>
        </p:spPr>
      </p:pic>
      <p:sp>
        <p:nvSpPr>
          <p:cNvPr id="782344" name="Text Box 8"/>
          <p:cNvSpPr txBox="1">
            <a:spLocks noChangeArrowheads="1"/>
          </p:cNvSpPr>
          <p:nvPr userDrawn="1"/>
        </p:nvSpPr>
        <p:spPr bwMode="auto">
          <a:xfrm>
            <a:off x="518630" y="6619875"/>
            <a:ext cx="8204041" cy="276999"/>
          </a:xfrm>
          <a:prstGeom prst="rect">
            <a:avLst/>
          </a:prstGeom>
          <a:noFill/>
          <a:ln w="28575">
            <a:noFill/>
            <a:miter lim="800000"/>
            <a:headEnd/>
            <a:tailEnd/>
          </a:ln>
          <a:effectLst/>
        </p:spPr>
        <p:txBody>
          <a:bodyPr wrap="none">
            <a:spAutoFit/>
          </a:bodyPr>
          <a:lstStyle/>
          <a:p>
            <a:pPr algn="ctr"/>
            <a:r>
              <a:rPr lang="en-GB" sz="1200" b="0" dirty="0">
                <a:solidFill>
                  <a:schemeClr val="accent1"/>
                </a:solidFill>
              </a:rPr>
              <a:t>Hugh Dibley</a:t>
            </a:r>
            <a:r>
              <a:rPr lang="en-GB" sz="1200" b="0" baseline="0" dirty="0">
                <a:solidFill>
                  <a:schemeClr val="accent1"/>
                </a:solidFill>
              </a:rPr>
              <a:t> -  </a:t>
            </a:r>
            <a:r>
              <a:rPr lang="en-GB" sz="1200" b="0" dirty="0">
                <a:solidFill>
                  <a:schemeClr val="accent1"/>
                </a:solidFill>
              </a:rPr>
              <a:t>Motor Racing as </a:t>
            </a:r>
            <a:r>
              <a:rPr lang="en-GB" sz="1200" b="0" baseline="0" dirty="0">
                <a:solidFill>
                  <a:schemeClr val="accent1"/>
                </a:solidFill>
              </a:rPr>
              <a:t>Driver &amp; Constructor  </a:t>
            </a:r>
            <a:r>
              <a:rPr lang="en-GB" sz="1200" b="0" dirty="0">
                <a:solidFill>
                  <a:schemeClr val="accent1"/>
                </a:solidFill>
              </a:rPr>
              <a:t>&amp; Aircraft Fuel</a:t>
            </a:r>
            <a:r>
              <a:rPr lang="en-GB" sz="1200" b="0" baseline="0" dirty="0">
                <a:solidFill>
                  <a:schemeClr val="accent1"/>
                </a:solidFill>
              </a:rPr>
              <a:t> Conservation /Noise Reduction </a:t>
            </a:r>
            <a:r>
              <a:rPr lang="en-GB" sz="1200" b="0" dirty="0">
                <a:solidFill>
                  <a:schemeClr val="accent1"/>
                </a:solidFill>
              </a:rPr>
              <a:t>6 Nov 2013 </a:t>
            </a:r>
            <a:fld id="{EEACCC1D-AC9E-4FE4-AF25-DAF03E923726}" type="slidenum">
              <a:rPr lang="en-GB" sz="1200" b="0" smtClean="0">
                <a:solidFill>
                  <a:schemeClr val="accent1"/>
                </a:solidFill>
              </a:rPr>
              <a:pPr algn="ctr"/>
              <a:t>‹#›</a:t>
            </a:fld>
            <a:r>
              <a:rPr lang="en-GB" sz="1200" b="0" dirty="0">
                <a:solidFill>
                  <a:schemeClr val="accent1"/>
                </a:solidFill>
              </a:rPr>
              <a:t>/96</a:t>
            </a:r>
            <a:endParaRPr lang="en-US" sz="1200" b="0" dirty="0">
              <a:solidFill>
                <a:schemeClr val="accent1"/>
              </a:solidFill>
            </a:endParaRPr>
          </a:p>
        </p:txBody>
      </p:sp>
      <p:pic>
        <p:nvPicPr>
          <p:cNvPr id="9" name="Picture 8" descr="750 Motor Club 131106 - 750 Motor Club Logo - 5nov13 h1cm.jpg"/>
          <p:cNvPicPr>
            <a:picLocks noChangeAspect="1"/>
          </p:cNvPicPr>
          <p:nvPr userDrawn="1"/>
        </p:nvPicPr>
        <p:blipFill>
          <a:blip r:embed="rId14" cstate="print"/>
          <a:stretch>
            <a:fillRect/>
          </a:stretch>
        </p:blipFill>
        <p:spPr>
          <a:xfrm>
            <a:off x="61468" y="6462268"/>
            <a:ext cx="435864" cy="359664"/>
          </a:xfrm>
          <a:prstGeom prst="rect">
            <a:avLst/>
          </a:prstGeom>
        </p:spPr>
      </p:pic>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p:txStyles>
    <p:titleStyle>
      <a:lvl1pPr algn="l" defTabSz="795338" rtl="0" eaLnBrk="0" fontAlgn="base" hangingPunct="0">
        <a:spcBef>
          <a:spcPct val="0"/>
        </a:spcBef>
        <a:spcAft>
          <a:spcPct val="0"/>
        </a:spcAft>
        <a:defRPr sz="3000">
          <a:solidFill>
            <a:schemeClr val="bg1"/>
          </a:solidFill>
          <a:latin typeface="+mj-lt"/>
          <a:ea typeface="+mj-ea"/>
          <a:cs typeface="+mj-cs"/>
        </a:defRPr>
      </a:lvl1pPr>
      <a:lvl2pPr algn="l" defTabSz="795338" rtl="0" eaLnBrk="0" fontAlgn="base" hangingPunct="0">
        <a:spcBef>
          <a:spcPct val="0"/>
        </a:spcBef>
        <a:spcAft>
          <a:spcPct val="0"/>
        </a:spcAft>
        <a:defRPr sz="3000">
          <a:solidFill>
            <a:schemeClr val="bg1"/>
          </a:solidFill>
          <a:latin typeface="Copperplate Gothic Bold" pitchFamily="34" charset="0"/>
        </a:defRPr>
      </a:lvl2pPr>
      <a:lvl3pPr algn="l" defTabSz="795338" rtl="0" eaLnBrk="0" fontAlgn="base" hangingPunct="0">
        <a:spcBef>
          <a:spcPct val="0"/>
        </a:spcBef>
        <a:spcAft>
          <a:spcPct val="0"/>
        </a:spcAft>
        <a:defRPr sz="3000">
          <a:solidFill>
            <a:schemeClr val="bg1"/>
          </a:solidFill>
          <a:latin typeface="Copperplate Gothic Bold" pitchFamily="34" charset="0"/>
        </a:defRPr>
      </a:lvl3pPr>
      <a:lvl4pPr algn="l" defTabSz="795338" rtl="0" eaLnBrk="0" fontAlgn="base" hangingPunct="0">
        <a:spcBef>
          <a:spcPct val="0"/>
        </a:spcBef>
        <a:spcAft>
          <a:spcPct val="0"/>
        </a:spcAft>
        <a:defRPr sz="3000">
          <a:solidFill>
            <a:schemeClr val="bg1"/>
          </a:solidFill>
          <a:latin typeface="Copperplate Gothic Bold" pitchFamily="34" charset="0"/>
        </a:defRPr>
      </a:lvl4pPr>
      <a:lvl5pPr algn="l" defTabSz="795338" rtl="0" eaLnBrk="0" fontAlgn="base" hangingPunct="0">
        <a:spcBef>
          <a:spcPct val="0"/>
        </a:spcBef>
        <a:spcAft>
          <a:spcPct val="0"/>
        </a:spcAft>
        <a:defRPr sz="3000">
          <a:solidFill>
            <a:schemeClr val="bg1"/>
          </a:solidFill>
          <a:latin typeface="Copperplate Gothic Bold" pitchFamily="34" charset="0"/>
        </a:defRPr>
      </a:lvl5pPr>
      <a:lvl6pPr marL="457200" algn="l" defTabSz="795338" rtl="0" eaLnBrk="0" fontAlgn="base" hangingPunct="0">
        <a:spcBef>
          <a:spcPct val="0"/>
        </a:spcBef>
        <a:spcAft>
          <a:spcPct val="0"/>
        </a:spcAft>
        <a:defRPr sz="3000">
          <a:solidFill>
            <a:schemeClr val="bg1"/>
          </a:solidFill>
          <a:latin typeface="Copperplate Gothic Bold" pitchFamily="34" charset="0"/>
        </a:defRPr>
      </a:lvl6pPr>
      <a:lvl7pPr marL="914400" algn="l" defTabSz="795338" rtl="0" eaLnBrk="0" fontAlgn="base" hangingPunct="0">
        <a:spcBef>
          <a:spcPct val="0"/>
        </a:spcBef>
        <a:spcAft>
          <a:spcPct val="0"/>
        </a:spcAft>
        <a:defRPr sz="3000">
          <a:solidFill>
            <a:schemeClr val="bg1"/>
          </a:solidFill>
          <a:latin typeface="Copperplate Gothic Bold" pitchFamily="34" charset="0"/>
        </a:defRPr>
      </a:lvl7pPr>
      <a:lvl8pPr marL="1371600" algn="l" defTabSz="795338" rtl="0" eaLnBrk="0" fontAlgn="base" hangingPunct="0">
        <a:spcBef>
          <a:spcPct val="0"/>
        </a:spcBef>
        <a:spcAft>
          <a:spcPct val="0"/>
        </a:spcAft>
        <a:defRPr sz="3000">
          <a:solidFill>
            <a:schemeClr val="bg1"/>
          </a:solidFill>
          <a:latin typeface="Copperplate Gothic Bold" pitchFamily="34" charset="0"/>
        </a:defRPr>
      </a:lvl8pPr>
      <a:lvl9pPr marL="1828800" algn="l" defTabSz="795338" rtl="0" eaLnBrk="0" fontAlgn="base" hangingPunct="0">
        <a:spcBef>
          <a:spcPct val="0"/>
        </a:spcBef>
        <a:spcAft>
          <a:spcPct val="0"/>
        </a:spcAft>
        <a:defRPr sz="3000">
          <a:solidFill>
            <a:schemeClr val="bg1"/>
          </a:solidFill>
          <a:latin typeface="Copperplate Gothic Bold" pitchFamily="34" charset="0"/>
        </a:defRPr>
      </a:lvl9pPr>
    </p:titleStyle>
    <p:bodyStyle>
      <a:lvl1pPr marL="330200" indent="-330200" algn="l" defTabSz="795338" rtl="0" eaLnBrk="0" fontAlgn="base" hangingPunct="0">
        <a:spcBef>
          <a:spcPct val="20000"/>
        </a:spcBef>
        <a:spcAft>
          <a:spcPct val="0"/>
        </a:spcAft>
        <a:buClr>
          <a:schemeClr val="bg1"/>
        </a:buClr>
        <a:buSzPct val="80000"/>
        <a:buFont typeface="Wingdings" pitchFamily="2" charset="2"/>
        <a:buChar char="l"/>
        <a:defRPr sz="2400" b="1">
          <a:solidFill>
            <a:schemeClr val="bg1"/>
          </a:solidFill>
          <a:latin typeface="+mn-lt"/>
          <a:ea typeface="+mn-ea"/>
          <a:cs typeface="+mn-cs"/>
        </a:defRPr>
      </a:lvl1pPr>
      <a:lvl2pPr marL="695325" indent="-198438" algn="l" defTabSz="795338" rtl="0" eaLnBrk="0" fontAlgn="base" hangingPunct="0">
        <a:spcBef>
          <a:spcPct val="20000"/>
        </a:spcBef>
        <a:spcAft>
          <a:spcPct val="0"/>
        </a:spcAft>
        <a:buClr>
          <a:schemeClr val="bg1"/>
        </a:buClr>
        <a:buSzPct val="100000"/>
        <a:buChar char="•"/>
        <a:defRPr>
          <a:solidFill>
            <a:schemeClr val="bg1"/>
          </a:solidFill>
          <a:latin typeface="+mn-lt"/>
        </a:defRPr>
      </a:lvl2pPr>
      <a:lvl3pPr marL="1060450" indent="-198438" algn="l" defTabSz="795338" rtl="0" eaLnBrk="0" fontAlgn="base" hangingPunct="0">
        <a:spcBef>
          <a:spcPct val="20000"/>
        </a:spcBef>
        <a:spcAft>
          <a:spcPct val="0"/>
        </a:spcAft>
        <a:buClr>
          <a:schemeClr val="bg1"/>
        </a:buClr>
        <a:buSzPct val="100000"/>
        <a:buChar char="–"/>
        <a:defRPr sz="1700">
          <a:solidFill>
            <a:schemeClr val="bg1"/>
          </a:solidFill>
          <a:latin typeface="+mn-lt"/>
        </a:defRPr>
      </a:lvl3pPr>
      <a:lvl4pPr marL="1374775" indent="-149225" algn="l" defTabSz="795338" rtl="0" eaLnBrk="0" fontAlgn="base" hangingPunct="0">
        <a:spcBef>
          <a:spcPct val="20000"/>
        </a:spcBef>
        <a:spcAft>
          <a:spcPct val="0"/>
        </a:spcAft>
        <a:buClr>
          <a:schemeClr val="bg1"/>
        </a:buClr>
        <a:buSzPct val="100000"/>
        <a:buChar char="."/>
        <a:defRPr sz="1600">
          <a:solidFill>
            <a:schemeClr val="bg1"/>
          </a:solidFill>
          <a:latin typeface="+mn-lt"/>
        </a:defRPr>
      </a:lvl4pPr>
      <a:lvl5pPr marL="1738313" indent="-149225" algn="l" defTabSz="795338" rtl="0" eaLnBrk="0" fontAlgn="base" hangingPunct="0">
        <a:spcBef>
          <a:spcPct val="20000"/>
        </a:spcBef>
        <a:spcAft>
          <a:spcPct val="0"/>
        </a:spcAft>
        <a:buClr>
          <a:schemeClr val="bg1"/>
        </a:buClr>
        <a:buSzPct val="100000"/>
        <a:buChar char="-"/>
        <a:defRPr sz="1400">
          <a:solidFill>
            <a:schemeClr val="bg1"/>
          </a:solidFill>
          <a:latin typeface="+mn-lt"/>
        </a:defRPr>
      </a:lvl5pPr>
      <a:lvl6pPr marL="2195513" indent="-149225" algn="l" defTabSz="795338" rtl="0" eaLnBrk="0" fontAlgn="base" hangingPunct="0">
        <a:spcBef>
          <a:spcPct val="20000"/>
        </a:spcBef>
        <a:spcAft>
          <a:spcPct val="0"/>
        </a:spcAft>
        <a:buClr>
          <a:schemeClr val="bg1"/>
        </a:buClr>
        <a:buSzPct val="100000"/>
        <a:buChar char="-"/>
        <a:defRPr sz="1400">
          <a:solidFill>
            <a:schemeClr val="bg1"/>
          </a:solidFill>
          <a:latin typeface="+mn-lt"/>
        </a:defRPr>
      </a:lvl6pPr>
      <a:lvl7pPr marL="2652713" indent="-149225" algn="l" defTabSz="795338" rtl="0" eaLnBrk="0" fontAlgn="base" hangingPunct="0">
        <a:spcBef>
          <a:spcPct val="20000"/>
        </a:spcBef>
        <a:spcAft>
          <a:spcPct val="0"/>
        </a:spcAft>
        <a:buClr>
          <a:schemeClr val="bg1"/>
        </a:buClr>
        <a:buSzPct val="100000"/>
        <a:buChar char="-"/>
        <a:defRPr sz="1400">
          <a:solidFill>
            <a:schemeClr val="bg1"/>
          </a:solidFill>
          <a:latin typeface="+mn-lt"/>
        </a:defRPr>
      </a:lvl7pPr>
      <a:lvl8pPr marL="3109913" indent="-149225" algn="l" defTabSz="795338" rtl="0" eaLnBrk="0" fontAlgn="base" hangingPunct="0">
        <a:spcBef>
          <a:spcPct val="20000"/>
        </a:spcBef>
        <a:spcAft>
          <a:spcPct val="0"/>
        </a:spcAft>
        <a:buClr>
          <a:schemeClr val="bg1"/>
        </a:buClr>
        <a:buSzPct val="100000"/>
        <a:buChar char="-"/>
        <a:defRPr sz="1400">
          <a:solidFill>
            <a:schemeClr val="bg1"/>
          </a:solidFill>
          <a:latin typeface="+mn-lt"/>
        </a:defRPr>
      </a:lvl8pPr>
      <a:lvl9pPr marL="3567113" indent="-149225" algn="l" defTabSz="795338" rtl="0" eaLnBrk="0" fontAlgn="base" hangingPunct="0">
        <a:spcBef>
          <a:spcPct val="20000"/>
        </a:spcBef>
        <a:spcAft>
          <a:spcPct val="0"/>
        </a:spcAft>
        <a:buClr>
          <a:schemeClr val="bg1"/>
        </a:buClr>
        <a:buSzPct val="100000"/>
        <a:buChar char="-"/>
        <a:defRPr sz="1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5" Type="http://schemas.openxmlformats.org/officeDocument/2006/relationships/image" Target="../media/image59.jpeg"/><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 Id="rId5" Type="http://schemas.openxmlformats.org/officeDocument/2006/relationships/image" Target="../media/image85.jpeg"/><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4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5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6.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5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6.xml"/><Relationship Id="rId5" Type="http://schemas.openxmlformats.org/officeDocument/2006/relationships/image" Target="../media/image108.jpeg"/><Relationship Id="rId4" Type="http://schemas.openxmlformats.org/officeDocument/2006/relationships/image" Target="../media/image107.jpeg"/></Relationships>
</file>

<file path=ppt/slides/_rels/slide5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6.xml"/><Relationship Id="rId5" Type="http://schemas.openxmlformats.org/officeDocument/2006/relationships/image" Target="../media/image112.jpeg"/><Relationship Id="rId4" Type="http://schemas.openxmlformats.org/officeDocument/2006/relationships/image" Target="../media/image111.jpeg"/></Relationships>
</file>

<file path=ppt/slides/_rels/slide5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6.xml"/><Relationship Id="rId5" Type="http://schemas.openxmlformats.org/officeDocument/2006/relationships/image" Target="../media/image116.jpeg"/><Relationship Id="rId4" Type="http://schemas.openxmlformats.org/officeDocument/2006/relationships/image" Target="../media/image115.jpeg"/></Relationships>
</file>

<file path=ppt/slides/_rels/slide5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24.jpeg"/><Relationship Id="rId4" Type="http://schemas.openxmlformats.org/officeDocument/2006/relationships/image" Target="../media/image123.jpeg"/></Relationships>
</file>

<file path=ppt/slides/_rels/slide5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6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hyperlink" Target="https://goo.gl/nTVpAK" TargetMode="External"/><Relationship Id="rId2" Type="http://schemas.openxmlformats.org/officeDocument/2006/relationships/image" Target="../media/image129.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hyperlink" Target="https://goo.gl/nTVpAK" TargetMode="External"/><Relationship Id="rId2" Type="http://schemas.openxmlformats.org/officeDocument/2006/relationships/image" Target="../media/image130.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32.jpeg"/></Relationships>
</file>

<file path=ppt/slides/_rels/slide6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7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8" Type="http://schemas.openxmlformats.org/officeDocument/2006/relationships/image" Target="../media/image152.jpeg"/><Relationship Id="rId13" Type="http://schemas.openxmlformats.org/officeDocument/2006/relationships/image" Target="../media/image157.jpeg"/><Relationship Id="rId3" Type="http://schemas.openxmlformats.org/officeDocument/2006/relationships/image" Target="../media/image147.jpeg"/><Relationship Id="rId7" Type="http://schemas.openxmlformats.org/officeDocument/2006/relationships/image" Target="../media/image151.jpeg"/><Relationship Id="rId12" Type="http://schemas.openxmlformats.org/officeDocument/2006/relationships/image" Target="../media/image156.jpe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0.jpeg"/><Relationship Id="rId11" Type="http://schemas.openxmlformats.org/officeDocument/2006/relationships/image" Target="../media/image155.jpeg"/><Relationship Id="rId5" Type="http://schemas.openxmlformats.org/officeDocument/2006/relationships/image" Target="../media/image149.jpeg"/><Relationship Id="rId10" Type="http://schemas.openxmlformats.org/officeDocument/2006/relationships/image" Target="../media/image154.jpeg"/><Relationship Id="rId4" Type="http://schemas.openxmlformats.org/officeDocument/2006/relationships/image" Target="../media/image148.jpeg"/><Relationship Id="rId9" Type="http://schemas.openxmlformats.org/officeDocument/2006/relationships/image" Target="../media/image153.jpeg"/><Relationship Id="rId14" Type="http://schemas.openxmlformats.org/officeDocument/2006/relationships/image" Target="../media/image158.jpeg"/></Relationships>
</file>

<file path=ppt/slides/_rels/slide7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5.jpeg"/></Relationships>
</file>

<file path=ppt/slides/_rels/slide8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42.jpeg"/></Relationships>
</file>

<file path=ppt/slides/_rels/slide9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72.jpeg"/></Relationships>
</file>

<file path=ppt/slides/_rels/slide9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75.jpeg"/></Relationships>
</file>

<file path=ppt/slides/_rels/slide9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77.jpeg"/></Relationships>
</file>

<file path=ppt/slides/_rels/slide9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77.jpeg"/></Relationships>
</file>

<file path=ppt/slides/_rels/slide9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78.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80.jpeg"/><Relationship Id="rId4" Type="http://schemas.openxmlformats.org/officeDocument/2006/relationships/image" Target="../media/image179.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8066" name="Rectangle 2"/>
          <p:cNvSpPr>
            <a:spLocks noGrp="1" noChangeArrowheads="1"/>
          </p:cNvSpPr>
          <p:nvPr>
            <p:ph type="title"/>
          </p:nvPr>
        </p:nvSpPr>
        <p:spPr>
          <a:xfrm>
            <a:off x="1745683" y="396443"/>
            <a:ext cx="7024248" cy="463550"/>
          </a:xfrm>
        </p:spPr>
        <p:txBody>
          <a:bodyPr/>
          <a:lstStyle/>
          <a:p>
            <a:pPr algn="ctr"/>
            <a:r>
              <a:rPr lang="en-GB" sz="3200" b="1" i="1" dirty="0">
                <a:latin typeface="Arial" charset="0"/>
              </a:rPr>
              <a:t>750 Motor Club, North </a:t>
            </a:r>
            <a:r>
              <a:rPr lang="en-GB" sz="3200" b="1" i="1" dirty="0" err="1">
                <a:latin typeface="Arial" charset="0"/>
              </a:rPr>
              <a:t>Herts</a:t>
            </a:r>
            <a:r>
              <a:rPr lang="en-GB" sz="3200" b="1" i="1" dirty="0">
                <a:latin typeface="Arial" charset="0"/>
              </a:rPr>
              <a:t> Centre</a:t>
            </a:r>
            <a:endParaRPr lang="en-US" sz="3200" b="1" i="1" dirty="0">
              <a:latin typeface="Arial" charset="0"/>
            </a:endParaRPr>
          </a:p>
        </p:txBody>
      </p:sp>
      <p:sp>
        <p:nvSpPr>
          <p:cNvPr id="728067" name="Rectangle 3"/>
          <p:cNvSpPr>
            <a:spLocks noGrp="1" noChangeArrowheads="1"/>
          </p:cNvSpPr>
          <p:nvPr>
            <p:ph idx="1"/>
          </p:nvPr>
        </p:nvSpPr>
        <p:spPr>
          <a:xfrm>
            <a:off x="429491" y="1543050"/>
            <a:ext cx="8437418" cy="4595813"/>
          </a:xfrm>
          <a:ln>
            <a:noFill/>
          </a:ln>
        </p:spPr>
        <p:txBody>
          <a:bodyPr/>
          <a:lstStyle/>
          <a:p>
            <a:pPr algn="ctr">
              <a:buNone/>
            </a:pPr>
            <a:r>
              <a:rPr lang="en-US" sz="1600" dirty="0"/>
              <a:t>	</a:t>
            </a:r>
            <a:r>
              <a:rPr lang="en-US" sz="1600" dirty="0">
                <a:solidFill>
                  <a:srgbClr val="FFFF00"/>
                </a:solidFill>
              </a:rPr>
              <a:t> </a:t>
            </a:r>
            <a:r>
              <a:rPr lang="en-US" sz="2800" dirty="0">
                <a:solidFill>
                  <a:srgbClr val="FFFF00"/>
                </a:solidFill>
              </a:rPr>
              <a:t>Hugh </a:t>
            </a:r>
            <a:r>
              <a:rPr lang="en-US" sz="2800" dirty="0" err="1">
                <a:solidFill>
                  <a:srgbClr val="FFFF00"/>
                </a:solidFill>
              </a:rPr>
              <a:t>Dibley’s</a:t>
            </a:r>
            <a:endParaRPr lang="en-US" sz="1600" dirty="0">
              <a:solidFill>
                <a:srgbClr val="FFFF00"/>
              </a:solidFill>
            </a:endParaRPr>
          </a:p>
          <a:p>
            <a:pPr>
              <a:buFont typeface="Wingdings" pitchFamily="2" charset="2"/>
              <a:buNone/>
            </a:pPr>
            <a:endParaRPr lang="en-US" sz="1600" dirty="0">
              <a:solidFill>
                <a:srgbClr val="FFFF00"/>
              </a:solidFill>
            </a:endParaRPr>
          </a:p>
          <a:p>
            <a:pPr algn="ctr">
              <a:buFont typeface="Wingdings" pitchFamily="2" charset="2"/>
              <a:buNone/>
            </a:pPr>
            <a:r>
              <a:rPr lang="en-US" dirty="0">
                <a:solidFill>
                  <a:srgbClr val="FFFF00"/>
                </a:solidFill>
              </a:rPr>
              <a:t>  Life as Racing Driver &amp; Constructor</a:t>
            </a:r>
          </a:p>
          <a:p>
            <a:pPr algn="ctr">
              <a:buFont typeface="Wingdings" pitchFamily="2" charset="2"/>
              <a:buNone/>
            </a:pPr>
            <a:r>
              <a:rPr lang="en-US" dirty="0">
                <a:solidFill>
                  <a:srgbClr val="FFFF00"/>
                </a:solidFill>
              </a:rPr>
              <a:t>Work in Aircraft Fuel Conservation &amp;</a:t>
            </a:r>
          </a:p>
          <a:p>
            <a:pPr algn="ctr">
              <a:buFont typeface="Wingdings" pitchFamily="2" charset="2"/>
              <a:buNone/>
            </a:pPr>
            <a:r>
              <a:rPr lang="en-US" dirty="0">
                <a:solidFill>
                  <a:srgbClr val="FFFF00"/>
                </a:solidFill>
              </a:rPr>
              <a:t>Noise Reduction – started into London Heathrow in 1975</a:t>
            </a:r>
          </a:p>
          <a:p>
            <a:pPr>
              <a:buFont typeface="Wingdings" pitchFamily="2" charset="2"/>
              <a:buNone/>
            </a:pPr>
            <a:r>
              <a:rPr lang="en-US" dirty="0">
                <a:solidFill>
                  <a:srgbClr val="FFFF00"/>
                </a:solidFill>
              </a:rPr>
              <a:t>	</a:t>
            </a:r>
            <a:endParaRPr lang="en-GB" dirty="0">
              <a:solidFill>
                <a:srgbClr val="FFFF00"/>
              </a:solidFill>
            </a:endParaRPr>
          </a:p>
          <a:p>
            <a:pPr algn="ctr">
              <a:buFont typeface="Wingdings" pitchFamily="2" charset="2"/>
              <a:buNone/>
            </a:pPr>
            <a:r>
              <a:rPr lang="en-GB" sz="1800" dirty="0">
                <a:solidFill>
                  <a:srgbClr val="FFFF00"/>
                </a:solidFill>
              </a:rPr>
              <a:t>Racing Driver 1959 - 1974</a:t>
            </a:r>
            <a:endParaRPr lang="en-US" sz="1800" dirty="0">
              <a:solidFill>
                <a:srgbClr val="FFFF00"/>
              </a:solidFill>
            </a:endParaRPr>
          </a:p>
          <a:p>
            <a:pPr algn="ctr">
              <a:buFont typeface="Wingdings" pitchFamily="2" charset="2"/>
              <a:buNone/>
            </a:pPr>
            <a:r>
              <a:rPr lang="en-GB" sz="1800" dirty="0">
                <a:solidFill>
                  <a:srgbClr val="FFFF00"/>
                </a:solidFill>
              </a:rPr>
              <a:t>Racing Car Constructor 1967-72</a:t>
            </a:r>
          </a:p>
          <a:p>
            <a:pPr algn="ctr">
              <a:buFont typeface="Wingdings" pitchFamily="2" charset="2"/>
              <a:buNone/>
            </a:pPr>
            <a:r>
              <a:rPr lang="en-GB" sz="1800" dirty="0">
                <a:solidFill>
                  <a:srgbClr val="FFFF00"/>
                </a:solidFill>
              </a:rPr>
              <a:t>(Palliser Racing Design Limited)</a:t>
            </a:r>
          </a:p>
          <a:p>
            <a:pPr algn="ctr">
              <a:buFont typeface="Wingdings" pitchFamily="2" charset="2"/>
              <a:buNone/>
            </a:pPr>
            <a:r>
              <a:rPr lang="en-GB" sz="1800" dirty="0">
                <a:solidFill>
                  <a:srgbClr val="FFFF00"/>
                </a:solidFill>
              </a:rPr>
              <a:t>1979 Awarded Guild of Air Pilots  </a:t>
            </a:r>
            <a:r>
              <a:rPr lang="en-GB" sz="1800" dirty="0" err="1">
                <a:solidFill>
                  <a:srgbClr val="FFFF00"/>
                </a:solidFill>
              </a:rPr>
              <a:t>Brackley</a:t>
            </a:r>
            <a:r>
              <a:rPr lang="en-GB" sz="1800" dirty="0">
                <a:solidFill>
                  <a:srgbClr val="FFFF00"/>
                </a:solidFill>
              </a:rPr>
              <a:t> Memorial Trophy</a:t>
            </a:r>
          </a:p>
          <a:p>
            <a:pPr algn="ctr">
              <a:spcBef>
                <a:spcPts val="0"/>
              </a:spcBef>
              <a:buFont typeface="Wingdings" pitchFamily="2" charset="2"/>
              <a:buNone/>
            </a:pPr>
            <a:r>
              <a:rPr lang="en-GB" sz="1800" dirty="0">
                <a:solidFill>
                  <a:srgbClr val="FFFF00"/>
                </a:solidFill>
              </a:rPr>
              <a:t>For work on Fuel Conversation started in 1973</a:t>
            </a:r>
          </a:p>
          <a:p>
            <a:pPr algn="ctr">
              <a:buFont typeface="Wingdings" pitchFamily="2" charset="2"/>
              <a:buNone/>
            </a:pPr>
            <a:endParaRPr lang="en-GB" sz="1800" dirty="0">
              <a:solidFill>
                <a:srgbClr val="FFFF00"/>
              </a:solidFill>
            </a:endParaRPr>
          </a:p>
          <a:p>
            <a:pPr algn="ctr">
              <a:buFont typeface="Wingdings" pitchFamily="2" charset="2"/>
              <a:buNone/>
            </a:pPr>
            <a:endParaRPr lang="en-US" sz="1800" dirty="0">
              <a:solidFill>
                <a:srgbClr val="FF9933"/>
              </a:solidFill>
            </a:endParaRPr>
          </a:p>
        </p:txBody>
      </p:sp>
      <p:pic>
        <p:nvPicPr>
          <p:cNvPr id="5" name="Picture 4" descr="750 Motor Club 131106 - 750 Motor Club Logo - 5nov13.jpg"/>
          <p:cNvPicPr>
            <a:picLocks noChangeAspect="1"/>
          </p:cNvPicPr>
          <p:nvPr/>
        </p:nvPicPr>
        <p:blipFill>
          <a:blip r:embed="rId2" cstate="print"/>
          <a:stretch>
            <a:fillRect/>
          </a:stretch>
        </p:blipFill>
        <p:spPr>
          <a:xfrm>
            <a:off x="215177" y="166260"/>
            <a:ext cx="1343025" cy="1114425"/>
          </a:xfrm>
          <a:prstGeom prst="rect">
            <a:avLst/>
          </a:prstGeom>
        </p:spPr>
      </p:pic>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HD 131106 - 750 Motor Club -\Photos Motor Racing\Lola FJ Mk 2 - Goodwood August 1960 - 5nov13.jpg"/>
          <p:cNvPicPr>
            <a:picLocks noChangeAspect="1" noChangeArrowheads="1"/>
          </p:cNvPicPr>
          <p:nvPr/>
        </p:nvPicPr>
        <p:blipFill>
          <a:blip r:embed="rId2" cstate="print"/>
          <a:srcRect/>
          <a:stretch>
            <a:fillRect/>
          </a:stretch>
        </p:blipFill>
        <p:spPr bwMode="auto">
          <a:xfrm>
            <a:off x="596416" y="1593273"/>
            <a:ext cx="8247523" cy="4253344"/>
          </a:xfrm>
          <a:prstGeom prst="rect">
            <a:avLst/>
          </a:prstGeom>
          <a:noFill/>
        </p:spPr>
      </p:pic>
      <p:cxnSp>
        <p:nvCxnSpPr>
          <p:cNvPr id="4" name="Straight Arrow Connector 3"/>
          <p:cNvCxnSpPr>
            <a:stCxn id="8" idx="1"/>
          </p:cNvCxnSpPr>
          <p:nvPr/>
        </p:nvCxnSpPr>
        <p:spPr bwMode="auto">
          <a:xfrm flipH="1">
            <a:off x="4239500" y="2032093"/>
            <a:ext cx="1202983" cy="835797"/>
          </a:xfrm>
          <a:prstGeom prst="straightConnector1">
            <a:avLst/>
          </a:prstGeom>
          <a:solidFill>
            <a:schemeClr val="accent1"/>
          </a:solidFill>
          <a:ln w="28575" cap="flat" cmpd="sng" algn="ctr">
            <a:solidFill>
              <a:srgbClr val="FFFF00"/>
            </a:solidFill>
            <a:prstDash val="solid"/>
            <a:round/>
            <a:headEnd type="none" w="med" len="med"/>
            <a:tailEnd type="arrow"/>
          </a:ln>
          <a:effectLst/>
        </p:spPr>
      </p:cxnSp>
      <p:sp>
        <p:nvSpPr>
          <p:cNvPr id="6" name="Text Box 3"/>
          <p:cNvSpPr txBox="1">
            <a:spLocks noChangeArrowheads="1"/>
          </p:cNvSpPr>
          <p:nvPr/>
        </p:nvSpPr>
        <p:spPr bwMode="auto">
          <a:xfrm>
            <a:off x="1121270" y="467585"/>
            <a:ext cx="7271158" cy="461665"/>
          </a:xfrm>
          <a:prstGeom prst="rect">
            <a:avLst/>
          </a:prstGeom>
          <a:noFill/>
          <a:ln w="28575">
            <a:noFill/>
            <a:miter lim="800000"/>
            <a:headEnd/>
            <a:tailEnd/>
          </a:ln>
          <a:effectLst/>
        </p:spPr>
        <p:txBody>
          <a:bodyPr wrap="none">
            <a:spAutoFit/>
          </a:bodyPr>
          <a:lstStyle/>
          <a:p>
            <a:pPr>
              <a:spcBef>
                <a:spcPts val="600"/>
              </a:spcBef>
            </a:pPr>
            <a:r>
              <a:rPr lang="en-GB" i="0" dirty="0">
                <a:solidFill>
                  <a:schemeClr val="accent1"/>
                </a:solidFill>
              </a:rPr>
              <a:t>1960 continued with AC Aceca and Lola Mk 2 FJ </a:t>
            </a:r>
            <a:endParaRPr lang="en-US" i="0" dirty="0">
              <a:solidFill>
                <a:schemeClr val="accent1"/>
              </a:solidFill>
            </a:endParaRPr>
          </a:p>
        </p:txBody>
      </p:sp>
      <p:sp>
        <p:nvSpPr>
          <p:cNvPr id="7" name="Text Box 9"/>
          <p:cNvSpPr txBox="1">
            <a:spLocks noChangeArrowheads="1"/>
          </p:cNvSpPr>
          <p:nvPr/>
        </p:nvSpPr>
        <p:spPr bwMode="auto">
          <a:xfrm>
            <a:off x="775853" y="6050088"/>
            <a:ext cx="7726845" cy="369332"/>
          </a:xfrm>
          <a:prstGeom prst="rect">
            <a:avLst/>
          </a:prstGeom>
          <a:noFill/>
          <a:ln w="28575">
            <a:noFill/>
            <a:miter lim="800000"/>
            <a:headEnd/>
            <a:tailEnd/>
          </a:ln>
          <a:effectLst/>
        </p:spPr>
        <p:txBody>
          <a:bodyPr wrap="square">
            <a:spAutoFit/>
          </a:bodyPr>
          <a:lstStyle/>
          <a:p>
            <a:pPr>
              <a:spcBef>
                <a:spcPts val="0"/>
              </a:spcBef>
            </a:pPr>
            <a:r>
              <a:rPr lang="en-GB" sz="1800" i="0" dirty="0">
                <a:solidFill>
                  <a:schemeClr val="accent1"/>
                </a:solidFill>
              </a:rPr>
              <a:t> Formula Junior Race Goodwood  August 1960  - winner Jim Clark!</a:t>
            </a:r>
            <a:endParaRPr lang="en-US" sz="1800" i="0" dirty="0">
              <a:solidFill>
                <a:schemeClr val="accent1"/>
              </a:solidFill>
            </a:endParaRPr>
          </a:p>
        </p:txBody>
      </p:sp>
      <p:sp>
        <p:nvSpPr>
          <p:cNvPr id="8" name="Text Box 9"/>
          <p:cNvSpPr txBox="1">
            <a:spLocks noChangeArrowheads="1"/>
          </p:cNvSpPr>
          <p:nvPr/>
        </p:nvSpPr>
        <p:spPr bwMode="auto">
          <a:xfrm>
            <a:off x="5442483" y="1893593"/>
            <a:ext cx="2868094" cy="276999"/>
          </a:xfrm>
          <a:prstGeom prst="rect">
            <a:avLst/>
          </a:prstGeom>
          <a:noFill/>
          <a:ln w="28575">
            <a:solidFill>
              <a:srgbClr val="FFFF00"/>
            </a:solidFill>
            <a:miter lim="800000"/>
            <a:headEnd/>
            <a:tailEnd/>
          </a:ln>
          <a:effectLst/>
        </p:spPr>
        <p:txBody>
          <a:bodyPr wrap="none">
            <a:spAutoFit/>
          </a:bodyPr>
          <a:lstStyle/>
          <a:p>
            <a:pPr>
              <a:spcBef>
                <a:spcPct val="65000"/>
              </a:spcBef>
            </a:pPr>
            <a:r>
              <a:rPr lang="en-GB" sz="1200" i="0" dirty="0">
                <a:solidFill>
                  <a:schemeClr val="accent1"/>
                </a:solidFill>
              </a:rPr>
              <a:t>HD about to make up several places!</a:t>
            </a:r>
            <a:endParaRPr lang="en-US" sz="1200" i="0" dirty="0">
              <a:solidFill>
                <a:schemeClr val="accent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p:cTn id="14" dur="1000" fill="hold"/>
                                        <p:tgtEl>
                                          <p:spTgt spid="3074"/>
                                        </p:tgtEl>
                                        <p:attrNameLst>
                                          <p:attrName>ppt_w</p:attrName>
                                        </p:attrNameLst>
                                      </p:cBhvr>
                                      <p:tavLst>
                                        <p:tav tm="0">
                                          <p:val>
                                            <p:strVal val="#ppt_w*0.70"/>
                                          </p:val>
                                        </p:tav>
                                        <p:tav tm="100000">
                                          <p:val>
                                            <p:strVal val="#ppt_w"/>
                                          </p:val>
                                        </p:tav>
                                      </p:tavLst>
                                    </p:anim>
                                    <p:anim calcmode="lin" valueType="num">
                                      <p:cBhvr>
                                        <p:cTn id="15" dur="1000" fill="hold"/>
                                        <p:tgtEl>
                                          <p:spTgt spid="3074"/>
                                        </p:tgtEl>
                                        <p:attrNameLst>
                                          <p:attrName>ppt_h</p:attrName>
                                        </p:attrNameLst>
                                      </p:cBhvr>
                                      <p:tavLst>
                                        <p:tav tm="0">
                                          <p:val>
                                            <p:strVal val="#ppt_h"/>
                                          </p:val>
                                        </p:tav>
                                        <p:tav tm="100000">
                                          <p:val>
                                            <p:strVal val="#ppt_h"/>
                                          </p:val>
                                        </p:tav>
                                      </p:tavLst>
                                    </p:anim>
                                    <p:animEffect transition="in" filter="fade">
                                      <p:cBhvr>
                                        <p:cTn id="16" dur="1000"/>
                                        <p:tgtEl>
                                          <p:spTgt spid="3074"/>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466368" y="218195"/>
            <a:ext cx="8303875" cy="1354217"/>
          </a:xfrm>
          <a:prstGeom prst="rect">
            <a:avLst/>
          </a:prstGeom>
          <a:noFill/>
          <a:ln w="28575">
            <a:noFill/>
            <a:miter lim="800000"/>
            <a:headEnd/>
            <a:tailEnd/>
          </a:ln>
          <a:effectLst/>
        </p:spPr>
        <p:txBody>
          <a:bodyPr wrap="none">
            <a:spAutoFit/>
          </a:bodyPr>
          <a:lstStyle/>
          <a:p>
            <a:pPr>
              <a:spcBef>
                <a:spcPts val="600"/>
              </a:spcBef>
            </a:pPr>
            <a:r>
              <a:rPr lang="en-GB" i="0" dirty="0">
                <a:solidFill>
                  <a:schemeClr val="accent1"/>
                </a:solidFill>
              </a:rPr>
              <a:t>1961 - continued Lola Mk 2 FJ – the Lola Mk 3 FJ</a:t>
            </a:r>
          </a:p>
          <a:p>
            <a:pPr>
              <a:spcBef>
                <a:spcPts val="600"/>
              </a:spcBef>
            </a:pPr>
            <a:r>
              <a:rPr lang="en-GB" i="0" dirty="0">
                <a:solidFill>
                  <a:schemeClr val="accent1"/>
                </a:solidFill>
              </a:rPr>
              <a:t>Ran Lola Mk 3 as Formula 1 at Brands Hatch in October</a:t>
            </a:r>
          </a:p>
          <a:p>
            <a:pPr>
              <a:spcBef>
                <a:spcPts val="600"/>
              </a:spcBef>
            </a:pPr>
            <a:r>
              <a:rPr lang="en-GB" i="0" dirty="0">
                <a:solidFill>
                  <a:schemeClr val="accent1"/>
                </a:solidFill>
              </a:rPr>
              <a:t>Competed at Nassau Speed Week, Bahamas</a:t>
            </a:r>
            <a:endParaRPr lang="en-US" i="0" dirty="0">
              <a:solidFill>
                <a:schemeClr val="accent1"/>
              </a:solidFill>
            </a:endParaRPr>
          </a:p>
        </p:txBody>
      </p:sp>
      <p:pic>
        <p:nvPicPr>
          <p:cNvPr id="4098" name="Picture 2" descr="E:\HD 131106 - 750 Motor Club -\Photos Motor Racing\HD Lola FJ Mk 3 Nassau Speed Week 1962.jpg"/>
          <p:cNvPicPr>
            <a:picLocks noChangeAspect="1" noChangeArrowheads="1"/>
          </p:cNvPicPr>
          <p:nvPr/>
        </p:nvPicPr>
        <p:blipFill>
          <a:blip r:embed="rId2" cstate="print"/>
          <a:srcRect/>
          <a:stretch>
            <a:fillRect/>
          </a:stretch>
        </p:blipFill>
        <p:spPr bwMode="auto">
          <a:xfrm>
            <a:off x="6262255" y="5112111"/>
            <a:ext cx="2020737" cy="1458000"/>
          </a:xfrm>
          <a:prstGeom prst="rect">
            <a:avLst/>
          </a:prstGeom>
          <a:noFill/>
        </p:spPr>
      </p:pic>
      <p:pic>
        <p:nvPicPr>
          <p:cNvPr id="4099" name="Picture 3" descr="E:\HD 131106 - 750 Motor Club -\Photos Motor Racing\HD Lola FJ Mk 3 - Press - Goodwood Pits Whit Mon 1962.jpg"/>
          <p:cNvPicPr>
            <a:picLocks noChangeAspect="1" noChangeArrowheads="1"/>
          </p:cNvPicPr>
          <p:nvPr/>
        </p:nvPicPr>
        <p:blipFill>
          <a:blip r:embed="rId3" cstate="print"/>
          <a:srcRect/>
          <a:stretch>
            <a:fillRect/>
          </a:stretch>
        </p:blipFill>
        <p:spPr bwMode="auto">
          <a:xfrm>
            <a:off x="502229" y="1862799"/>
            <a:ext cx="2823021" cy="2354400"/>
          </a:xfrm>
          <a:prstGeom prst="rect">
            <a:avLst/>
          </a:prstGeom>
          <a:noFill/>
        </p:spPr>
      </p:pic>
      <p:pic>
        <p:nvPicPr>
          <p:cNvPr id="4101" name="Picture 5" descr="E:\HD 131106 - 750 Motor Club -\Photos Motor Racing\HD Lola FJ Mk 3 - First Lola F1 race Brands Hatch Oct 1961.jpg"/>
          <p:cNvPicPr>
            <a:picLocks noChangeAspect="1" noChangeArrowheads="1"/>
          </p:cNvPicPr>
          <p:nvPr/>
        </p:nvPicPr>
        <p:blipFill>
          <a:blip r:embed="rId4" cstate="print"/>
          <a:srcRect/>
          <a:stretch>
            <a:fillRect/>
          </a:stretch>
        </p:blipFill>
        <p:spPr bwMode="auto">
          <a:xfrm>
            <a:off x="3798597" y="1871516"/>
            <a:ext cx="5040333" cy="2354120"/>
          </a:xfrm>
          <a:prstGeom prst="rect">
            <a:avLst/>
          </a:prstGeom>
          <a:noFill/>
        </p:spPr>
      </p:pic>
      <p:pic>
        <p:nvPicPr>
          <p:cNvPr id="4103" name="Picture 7" descr="E:\HD 131106 - 750 Motor Club -\Photos Motor Racing\HD Lola FJ Mk 3 - 1961 Nassau Speed Week - 5aug09.jpg"/>
          <p:cNvPicPr>
            <a:picLocks noChangeAspect="1" noChangeArrowheads="1"/>
          </p:cNvPicPr>
          <p:nvPr/>
        </p:nvPicPr>
        <p:blipFill>
          <a:blip r:embed="rId5" cstate="print"/>
          <a:srcRect/>
          <a:stretch>
            <a:fillRect/>
          </a:stretch>
        </p:blipFill>
        <p:spPr bwMode="auto">
          <a:xfrm>
            <a:off x="707303" y="5037733"/>
            <a:ext cx="1938915" cy="1458028"/>
          </a:xfrm>
          <a:prstGeom prst="rect">
            <a:avLst/>
          </a:prstGeom>
          <a:noFill/>
        </p:spPr>
      </p:pic>
      <p:sp>
        <p:nvSpPr>
          <p:cNvPr id="8" name="Text Box 8"/>
          <p:cNvSpPr txBox="1">
            <a:spLocks noChangeArrowheads="1"/>
          </p:cNvSpPr>
          <p:nvPr/>
        </p:nvSpPr>
        <p:spPr bwMode="auto">
          <a:xfrm>
            <a:off x="3228112" y="5081605"/>
            <a:ext cx="2548083" cy="1457749"/>
          </a:xfrm>
          <a:prstGeom prst="rect">
            <a:avLst/>
          </a:prstGeom>
          <a:noFill/>
          <a:ln w="28575">
            <a:noFill/>
            <a:miter lim="800000"/>
            <a:headEnd/>
            <a:tailEnd/>
          </a:ln>
          <a:effectLst/>
        </p:spPr>
        <p:txBody>
          <a:bodyPr/>
          <a:lstStyle/>
          <a:p>
            <a:r>
              <a:rPr lang="en-GB" sz="1800" dirty="0">
                <a:solidFill>
                  <a:schemeClr val="accent1"/>
                </a:solidFill>
              </a:rPr>
              <a:t>Nassau Speed Week, Bahamas. Was regularly flying to Nassau with BOAC on Boeing 707s.</a:t>
            </a:r>
            <a:endParaRPr lang="en-US" sz="1800" i="0" dirty="0">
              <a:solidFill>
                <a:schemeClr val="accent1"/>
              </a:solidFill>
            </a:endParaRPr>
          </a:p>
        </p:txBody>
      </p:sp>
      <p:sp>
        <p:nvSpPr>
          <p:cNvPr id="9" name="Text Box 9"/>
          <p:cNvSpPr txBox="1">
            <a:spLocks noChangeArrowheads="1"/>
          </p:cNvSpPr>
          <p:nvPr/>
        </p:nvSpPr>
        <p:spPr bwMode="auto">
          <a:xfrm>
            <a:off x="637536" y="4262793"/>
            <a:ext cx="2613216" cy="276999"/>
          </a:xfrm>
          <a:prstGeom prst="rect">
            <a:avLst/>
          </a:prstGeom>
          <a:noFill/>
          <a:ln w="28575">
            <a:noFill/>
            <a:miter lim="800000"/>
            <a:headEnd/>
            <a:tailEnd/>
          </a:ln>
          <a:effectLst/>
        </p:spPr>
        <p:txBody>
          <a:bodyPr wrap="none">
            <a:spAutoFit/>
          </a:bodyPr>
          <a:lstStyle/>
          <a:p>
            <a:pPr>
              <a:spcBef>
                <a:spcPct val="65000"/>
              </a:spcBef>
            </a:pPr>
            <a:r>
              <a:rPr lang="en-GB" sz="1200" i="0" dirty="0">
                <a:solidFill>
                  <a:schemeClr val="accent1"/>
                </a:solidFill>
              </a:rPr>
              <a:t>Lola Mk 3 FJ Goodwood Whitson</a:t>
            </a:r>
            <a:endParaRPr lang="en-US" sz="1200" i="0" dirty="0">
              <a:solidFill>
                <a:schemeClr val="accent1"/>
              </a:solidFill>
            </a:endParaRPr>
          </a:p>
        </p:txBody>
      </p:sp>
      <p:sp>
        <p:nvSpPr>
          <p:cNvPr id="10" name="Text Box 9"/>
          <p:cNvSpPr txBox="1">
            <a:spLocks noChangeArrowheads="1"/>
          </p:cNvSpPr>
          <p:nvPr/>
        </p:nvSpPr>
        <p:spPr bwMode="auto">
          <a:xfrm>
            <a:off x="3768441" y="4235080"/>
            <a:ext cx="5195454" cy="646331"/>
          </a:xfrm>
          <a:prstGeom prst="rect">
            <a:avLst/>
          </a:prstGeom>
          <a:noFill/>
          <a:ln w="28575">
            <a:noFill/>
            <a:miter lim="800000"/>
            <a:headEnd/>
            <a:tailEnd/>
          </a:ln>
          <a:effectLst/>
        </p:spPr>
        <p:txBody>
          <a:bodyPr wrap="square">
            <a:spAutoFit/>
          </a:bodyPr>
          <a:lstStyle/>
          <a:p>
            <a:pPr>
              <a:spcBef>
                <a:spcPct val="65000"/>
              </a:spcBef>
            </a:pPr>
            <a:r>
              <a:rPr lang="en-GB" sz="1200" i="0" dirty="0">
                <a:solidFill>
                  <a:schemeClr val="accent1"/>
                </a:solidFill>
              </a:rPr>
              <a:t>First Lola in Formula 1  Race! – Lola fitted 1.3 Ford engine and added lead ballast to bring up weight.   Led Mike Spence in Emerson F1 team car who agreed could not have overtaken if had not retired. </a:t>
            </a:r>
            <a:endParaRPr lang="en-US" sz="1200" i="0" dirty="0">
              <a:solidFill>
                <a:schemeClr val="accent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099"/>
                                        </p:tgtEl>
                                        <p:attrNameLst>
                                          <p:attrName>style.visibility</p:attrName>
                                        </p:attrNameLst>
                                      </p:cBhvr>
                                      <p:to>
                                        <p:strVal val="visible"/>
                                      </p:to>
                                    </p:set>
                                    <p:animEffect transition="in" filter="wipe(left)">
                                      <p:cBhvr>
                                        <p:cTn id="14" dur="500"/>
                                        <p:tgtEl>
                                          <p:spTgt spid="409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wipe(left)">
                                      <p:cBhvr>
                                        <p:cTn id="22" dur="500"/>
                                        <p:tgtEl>
                                          <p:spTgt spid="410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4103"/>
                                        </p:tgtEl>
                                        <p:attrNameLst>
                                          <p:attrName>style.visibility</p:attrName>
                                        </p:attrNameLst>
                                      </p:cBhvr>
                                      <p:to>
                                        <p:strVal val="visible"/>
                                      </p:to>
                                    </p:set>
                                    <p:anim calcmode="lin" valueType="num">
                                      <p:cBhvr>
                                        <p:cTn id="35" dur="1000" fill="hold"/>
                                        <p:tgtEl>
                                          <p:spTgt spid="4103"/>
                                        </p:tgtEl>
                                        <p:attrNameLst>
                                          <p:attrName>ppt_w</p:attrName>
                                        </p:attrNameLst>
                                      </p:cBhvr>
                                      <p:tavLst>
                                        <p:tav tm="0">
                                          <p:val>
                                            <p:strVal val="#ppt_w*0.70"/>
                                          </p:val>
                                        </p:tav>
                                        <p:tav tm="100000">
                                          <p:val>
                                            <p:strVal val="#ppt_w"/>
                                          </p:val>
                                        </p:tav>
                                      </p:tavLst>
                                    </p:anim>
                                    <p:anim calcmode="lin" valueType="num">
                                      <p:cBhvr>
                                        <p:cTn id="36" dur="1000" fill="hold"/>
                                        <p:tgtEl>
                                          <p:spTgt spid="4103"/>
                                        </p:tgtEl>
                                        <p:attrNameLst>
                                          <p:attrName>ppt_h</p:attrName>
                                        </p:attrNameLst>
                                      </p:cBhvr>
                                      <p:tavLst>
                                        <p:tav tm="0">
                                          <p:val>
                                            <p:strVal val="#ppt_h"/>
                                          </p:val>
                                        </p:tav>
                                        <p:tav tm="100000">
                                          <p:val>
                                            <p:strVal val="#ppt_h"/>
                                          </p:val>
                                        </p:tav>
                                      </p:tavLst>
                                    </p:anim>
                                    <p:animEffect transition="in" filter="fade">
                                      <p:cBhvr>
                                        <p:cTn id="37" dur="1000"/>
                                        <p:tgtEl>
                                          <p:spTgt spid="4103"/>
                                        </p:tgtEl>
                                      </p:cBhvr>
                                    </p:animEffect>
                                  </p:childTnLst>
                                </p:cTn>
                              </p:par>
                              <p:par>
                                <p:cTn id="38" presetID="55" presetClass="entr" presetSubtype="0" fill="hold" nodeType="withEffect">
                                  <p:stCondLst>
                                    <p:cond delay="0"/>
                                  </p:stCondLst>
                                  <p:childTnLst>
                                    <p:set>
                                      <p:cBhvr>
                                        <p:cTn id="39" dur="1" fill="hold">
                                          <p:stCondLst>
                                            <p:cond delay="0"/>
                                          </p:stCondLst>
                                        </p:cTn>
                                        <p:tgtEl>
                                          <p:spTgt spid="4098"/>
                                        </p:tgtEl>
                                        <p:attrNameLst>
                                          <p:attrName>style.visibility</p:attrName>
                                        </p:attrNameLst>
                                      </p:cBhvr>
                                      <p:to>
                                        <p:strVal val="visible"/>
                                      </p:to>
                                    </p:set>
                                    <p:anim calcmode="lin" valueType="num">
                                      <p:cBhvr>
                                        <p:cTn id="40" dur="1000" fill="hold"/>
                                        <p:tgtEl>
                                          <p:spTgt spid="4098"/>
                                        </p:tgtEl>
                                        <p:attrNameLst>
                                          <p:attrName>ppt_w</p:attrName>
                                        </p:attrNameLst>
                                      </p:cBhvr>
                                      <p:tavLst>
                                        <p:tav tm="0">
                                          <p:val>
                                            <p:strVal val="#ppt_w*0.70"/>
                                          </p:val>
                                        </p:tav>
                                        <p:tav tm="100000">
                                          <p:val>
                                            <p:strVal val="#ppt_w"/>
                                          </p:val>
                                        </p:tav>
                                      </p:tavLst>
                                    </p:anim>
                                    <p:anim calcmode="lin" valueType="num">
                                      <p:cBhvr>
                                        <p:cTn id="41" dur="1000" fill="hold"/>
                                        <p:tgtEl>
                                          <p:spTgt spid="4098"/>
                                        </p:tgtEl>
                                        <p:attrNameLst>
                                          <p:attrName>ppt_h</p:attrName>
                                        </p:attrNameLst>
                                      </p:cBhvr>
                                      <p:tavLst>
                                        <p:tav tm="0">
                                          <p:val>
                                            <p:strVal val="#ppt_h"/>
                                          </p:val>
                                        </p:tav>
                                        <p:tav tm="100000">
                                          <p:val>
                                            <p:strVal val="#ppt_h"/>
                                          </p:val>
                                        </p:tav>
                                      </p:tavLst>
                                    </p:anim>
                                    <p:animEffect transition="in" filter="fade">
                                      <p:cBhvr>
                                        <p:cTn id="42"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124146" y="218195"/>
            <a:ext cx="2988318" cy="461665"/>
          </a:xfrm>
          <a:prstGeom prst="rect">
            <a:avLst/>
          </a:prstGeom>
          <a:noFill/>
          <a:ln w="28575">
            <a:noFill/>
            <a:miter lim="800000"/>
            <a:headEnd/>
            <a:tailEnd/>
          </a:ln>
          <a:effectLst/>
        </p:spPr>
        <p:txBody>
          <a:bodyPr wrap="none">
            <a:spAutoFit/>
          </a:bodyPr>
          <a:lstStyle/>
          <a:p>
            <a:pPr>
              <a:spcBef>
                <a:spcPts val="600"/>
              </a:spcBef>
            </a:pPr>
            <a:r>
              <a:rPr lang="en-GB" i="0" dirty="0">
                <a:solidFill>
                  <a:schemeClr val="accent1"/>
                </a:solidFill>
              </a:rPr>
              <a:t>1962 - Lola Mk 5 FJ</a:t>
            </a:r>
          </a:p>
        </p:txBody>
      </p:sp>
      <p:pic>
        <p:nvPicPr>
          <p:cNvPr id="5122" name="Picture 2" descr="E:\HD 131106 - 750 Motor Club -\Photos Motor Racing\Daimler Ambulance - 5nov13.jpg"/>
          <p:cNvPicPr>
            <a:picLocks noChangeAspect="1" noChangeArrowheads="1"/>
          </p:cNvPicPr>
          <p:nvPr/>
        </p:nvPicPr>
        <p:blipFill>
          <a:blip r:embed="rId2" cstate="print"/>
          <a:srcRect/>
          <a:stretch>
            <a:fillRect/>
          </a:stretch>
        </p:blipFill>
        <p:spPr bwMode="auto">
          <a:xfrm>
            <a:off x="1092798" y="3962395"/>
            <a:ext cx="2630913" cy="1657783"/>
          </a:xfrm>
          <a:prstGeom prst="rect">
            <a:avLst/>
          </a:prstGeom>
          <a:noFill/>
        </p:spPr>
      </p:pic>
      <p:sp>
        <p:nvSpPr>
          <p:cNvPr id="4" name="Text Box 9"/>
          <p:cNvSpPr txBox="1">
            <a:spLocks noChangeArrowheads="1"/>
          </p:cNvSpPr>
          <p:nvPr/>
        </p:nvSpPr>
        <p:spPr bwMode="auto">
          <a:xfrm>
            <a:off x="783431" y="5662148"/>
            <a:ext cx="3291286" cy="461665"/>
          </a:xfrm>
          <a:prstGeom prst="rect">
            <a:avLst/>
          </a:prstGeom>
          <a:noFill/>
          <a:ln w="28575">
            <a:noFill/>
            <a:miter lim="800000"/>
            <a:headEnd/>
            <a:tailEnd/>
          </a:ln>
          <a:effectLst/>
        </p:spPr>
        <p:txBody>
          <a:bodyPr wrap="none">
            <a:spAutoFit/>
          </a:bodyPr>
          <a:lstStyle/>
          <a:p>
            <a:pPr>
              <a:spcBef>
                <a:spcPts val="0"/>
              </a:spcBef>
            </a:pPr>
            <a:r>
              <a:rPr lang="en-GB" sz="1200" i="0" dirty="0">
                <a:solidFill>
                  <a:schemeClr val="accent1"/>
                </a:solidFill>
              </a:rPr>
              <a:t>Converted old Daimler Ambulance as to</a:t>
            </a:r>
          </a:p>
          <a:p>
            <a:pPr>
              <a:spcBef>
                <a:spcPts val="0"/>
              </a:spcBef>
            </a:pPr>
            <a:r>
              <a:rPr lang="en-US" sz="1200" i="0" dirty="0">
                <a:solidFill>
                  <a:schemeClr val="accent1"/>
                </a:solidFill>
              </a:rPr>
              <a:t>take  FJ to avoid 30 mph trailer speed limit</a:t>
            </a:r>
          </a:p>
        </p:txBody>
      </p:sp>
      <p:pic>
        <p:nvPicPr>
          <p:cNvPr id="5123" name="Picture 3" descr="E:\HD 131106 - 750 Motor Club -\Photos Motor Racing\HD Motorace Lola FJ Mk3 Goodwood 1962 in paddock.jpg"/>
          <p:cNvPicPr>
            <a:picLocks noChangeAspect="1" noChangeArrowheads="1"/>
          </p:cNvPicPr>
          <p:nvPr/>
        </p:nvPicPr>
        <p:blipFill>
          <a:blip r:embed="rId3" cstate="print"/>
          <a:srcRect/>
          <a:stretch>
            <a:fillRect/>
          </a:stretch>
        </p:blipFill>
        <p:spPr bwMode="auto">
          <a:xfrm>
            <a:off x="231632" y="766892"/>
            <a:ext cx="3570650" cy="2184125"/>
          </a:xfrm>
          <a:prstGeom prst="rect">
            <a:avLst/>
          </a:prstGeom>
          <a:noFill/>
        </p:spPr>
      </p:pic>
      <p:pic>
        <p:nvPicPr>
          <p:cNvPr id="5124" name="Picture 4" descr="E:\HD 131106 - 750 Motor Club -\Photos Motor Racing\HD Lola FJ Mk 5 Snetteron 1962 f.jpg"/>
          <p:cNvPicPr>
            <a:picLocks noChangeAspect="1" noChangeArrowheads="1"/>
          </p:cNvPicPr>
          <p:nvPr/>
        </p:nvPicPr>
        <p:blipFill>
          <a:blip r:embed="rId4" cstate="print"/>
          <a:srcRect/>
          <a:stretch>
            <a:fillRect/>
          </a:stretch>
        </p:blipFill>
        <p:spPr bwMode="auto">
          <a:xfrm>
            <a:off x="4803649" y="3949117"/>
            <a:ext cx="3730766" cy="1828224"/>
          </a:xfrm>
          <a:prstGeom prst="rect">
            <a:avLst/>
          </a:prstGeom>
          <a:noFill/>
        </p:spPr>
      </p:pic>
      <p:pic>
        <p:nvPicPr>
          <p:cNvPr id="5125" name="Picture 5" descr="E:\HD 131106 - 750 Motor Club -\Photos Motor Racing\Goodwood 1962 Whitsun - Lola FJ Start pole pos'n - 1962 crop 3.jpg"/>
          <p:cNvPicPr>
            <a:picLocks noChangeAspect="1" noChangeArrowheads="1"/>
          </p:cNvPicPr>
          <p:nvPr/>
        </p:nvPicPr>
        <p:blipFill>
          <a:blip r:embed="rId5" cstate="print"/>
          <a:srcRect/>
          <a:stretch>
            <a:fillRect/>
          </a:stretch>
        </p:blipFill>
        <p:spPr bwMode="auto">
          <a:xfrm>
            <a:off x="4673209" y="783937"/>
            <a:ext cx="4090987" cy="2157413"/>
          </a:xfrm>
          <a:prstGeom prst="rect">
            <a:avLst/>
          </a:prstGeom>
          <a:noFill/>
        </p:spPr>
      </p:pic>
      <p:sp>
        <p:nvSpPr>
          <p:cNvPr id="8" name="Text Box 9"/>
          <p:cNvSpPr txBox="1">
            <a:spLocks noChangeArrowheads="1"/>
          </p:cNvSpPr>
          <p:nvPr/>
        </p:nvSpPr>
        <p:spPr bwMode="auto">
          <a:xfrm>
            <a:off x="0" y="3015843"/>
            <a:ext cx="9143999" cy="646331"/>
          </a:xfrm>
          <a:prstGeom prst="rect">
            <a:avLst/>
          </a:prstGeom>
          <a:noFill/>
          <a:ln w="28575">
            <a:noFill/>
            <a:miter lim="800000"/>
            <a:headEnd/>
            <a:tailEnd/>
          </a:ln>
          <a:effectLst/>
        </p:spPr>
        <p:txBody>
          <a:bodyPr wrap="square">
            <a:spAutoFit/>
          </a:bodyPr>
          <a:lstStyle/>
          <a:p>
            <a:pPr>
              <a:spcBef>
                <a:spcPts val="0"/>
              </a:spcBef>
            </a:pPr>
            <a:r>
              <a:rPr lang="en-GB" sz="1800" i="0" dirty="0">
                <a:solidFill>
                  <a:schemeClr val="accent1"/>
                </a:solidFill>
              </a:rPr>
              <a:t> Several Wins at Goodwood Club and National Races –</a:t>
            </a:r>
          </a:p>
          <a:p>
            <a:pPr>
              <a:spcBef>
                <a:spcPts val="0"/>
              </a:spcBef>
            </a:pPr>
            <a:r>
              <a:rPr lang="en-GB" sz="1800" dirty="0">
                <a:solidFill>
                  <a:schemeClr val="accent1"/>
                </a:solidFill>
              </a:rPr>
              <a:t>Most disappointing – At International Dunlop gave New Tyres 2 seconds Slower</a:t>
            </a:r>
            <a:endParaRPr lang="en-US" sz="1800" dirty="0">
              <a:solidFill>
                <a:schemeClr val="accent1"/>
              </a:solidFill>
            </a:endParaRPr>
          </a:p>
        </p:txBody>
      </p:sp>
      <p:sp>
        <p:nvSpPr>
          <p:cNvPr id="9" name="Text Box 9"/>
          <p:cNvSpPr txBox="1">
            <a:spLocks noChangeArrowheads="1"/>
          </p:cNvSpPr>
          <p:nvPr/>
        </p:nvSpPr>
        <p:spPr bwMode="auto">
          <a:xfrm>
            <a:off x="5881033" y="5869968"/>
            <a:ext cx="2101858" cy="276999"/>
          </a:xfrm>
          <a:prstGeom prst="rect">
            <a:avLst/>
          </a:prstGeom>
          <a:noFill/>
          <a:ln w="28575">
            <a:noFill/>
            <a:miter lim="800000"/>
            <a:headEnd/>
            <a:tailEnd/>
          </a:ln>
          <a:effectLst/>
        </p:spPr>
        <p:txBody>
          <a:bodyPr wrap="none">
            <a:spAutoFit/>
          </a:bodyPr>
          <a:lstStyle/>
          <a:p>
            <a:pPr>
              <a:spcBef>
                <a:spcPts val="0"/>
              </a:spcBef>
            </a:pPr>
            <a:r>
              <a:rPr lang="en-GB" sz="1200" i="0" dirty="0">
                <a:solidFill>
                  <a:schemeClr val="accent1"/>
                </a:solidFill>
              </a:rPr>
              <a:t>Lola Mk 5 FJ at Snetterton</a:t>
            </a:r>
            <a:endParaRPr lang="en-US" sz="1200" i="0" dirty="0">
              <a:solidFill>
                <a:schemeClr val="accent1"/>
              </a:solidFill>
            </a:endParaRPr>
          </a:p>
        </p:txBody>
      </p:sp>
      <p:sp>
        <p:nvSpPr>
          <p:cNvPr id="10" name="Text Box 9"/>
          <p:cNvSpPr txBox="1">
            <a:spLocks noChangeArrowheads="1"/>
          </p:cNvSpPr>
          <p:nvPr/>
        </p:nvSpPr>
        <p:spPr bwMode="auto">
          <a:xfrm>
            <a:off x="152400" y="6271763"/>
            <a:ext cx="9143999" cy="369332"/>
          </a:xfrm>
          <a:prstGeom prst="rect">
            <a:avLst/>
          </a:prstGeom>
          <a:noFill/>
          <a:ln w="28575">
            <a:noFill/>
            <a:miter lim="800000"/>
            <a:headEnd/>
            <a:tailEnd/>
          </a:ln>
          <a:effectLst/>
        </p:spPr>
        <p:txBody>
          <a:bodyPr wrap="square">
            <a:spAutoFit/>
          </a:bodyPr>
          <a:lstStyle/>
          <a:p>
            <a:pPr>
              <a:spcBef>
                <a:spcPts val="0"/>
              </a:spcBef>
            </a:pPr>
            <a:r>
              <a:rPr lang="en-GB" sz="1800" i="0" dirty="0">
                <a:solidFill>
                  <a:schemeClr val="accent1"/>
                </a:solidFill>
              </a:rPr>
              <a:t> Second at Nassau Speed Week Formula Junior Race</a:t>
            </a:r>
            <a:endParaRPr lang="en-US" sz="1800" i="0" dirty="0">
              <a:solidFill>
                <a:schemeClr val="accent1"/>
              </a:solidFill>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41779" y="218195"/>
            <a:ext cx="8797421" cy="1723549"/>
          </a:xfrm>
          <a:prstGeom prst="rect">
            <a:avLst/>
          </a:prstGeom>
          <a:noFill/>
          <a:ln w="28575">
            <a:noFill/>
            <a:miter lim="800000"/>
            <a:headEnd/>
            <a:tailEnd/>
          </a:ln>
          <a:effectLst/>
        </p:spPr>
        <p:txBody>
          <a:bodyPr wrap="square">
            <a:spAutoFit/>
          </a:bodyPr>
          <a:lstStyle/>
          <a:p>
            <a:pPr>
              <a:spcBef>
                <a:spcPts val="600"/>
              </a:spcBef>
            </a:pPr>
            <a:r>
              <a:rPr lang="en-GB" i="0" dirty="0">
                <a:solidFill>
                  <a:schemeClr val="accent1"/>
                </a:solidFill>
              </a:rPr>
              <a:t>After Winning 1962 Indianapolis – </a:t>
            </a:r>
          </a:p>
          <a:p>
            <a:pPr>
              <a:spcBef>
                <a:spcPts val="600"/>
              </a:spcBef>
            </a:pPr>
            <a:r>
              <a:rPr lang="en-GB" i="0" dirty="0">
                <a:solidFill>
                  <a:schemeClr val="accent1"/>
                </a:solidFill>
              </a:rPr>
              <a:t>Jim Clark suggested we could Ferry His New Twin Comanche from Boston to Gatwick together.....</a:t>
            </a:r>
          </a:p>
          <a:p>
            <a:pPr>
              <a:spcBef>
                <a:spcPts val="600"/>
              </a:spcBef>
            </a:pPr>
            <a:endParaRPr lang="en-GB" i="0" dirty="0">
              <a:solidFill>
                <a:schemeClr val="accent1"/>
              </a:solidFill>
            </a:endParaRPr>
          </a:p>
        </p:txBody>
      </p:sp>
      <p:pic>
        <p:nvPicPr>
          <p:cNvPr id="7170" name="Picture 2" descr="E:\HD 131106 - 750 Motor Club -\Photos Motor Racing\PA30 Twin Comanche for Jim Clark - 5nov13.jpg"/>
          <p:cNvPicPr>
            <a:picLocks noChangeAspect="1" noChangeArrowheads="1"/>
          </p:cNvPicPr>
          <p:nvPr/>
        </p:nvPicPr>
        <p:blipFill>
          <a:blip r:embed="rId2" cstate="print"/>
          <a:srcRect/>
          <a:stretch>
            <a:fillRect/>
          </a:stretch>
        </p:blipFill>
        <p:spPr bwMode="auto">
          <a:xfrm>
            <a:off x="804863" y="1918845"/>
            <a:ext cx="7534275" cy="2438400"/>
          </a:xfrm>
          <a:prstGeom prst="rect">
            <a:avLst/>
          </a:prstGeom>
          <a:noFill/>
        </p:spPr>
      </p:pic>
      <p:sp>
        <p:nvSpPr>
          <p:cNvPr id="5" name="Text Box 3"/>
          <p:cNvSpPr txBox="1">
            <a:spLocks noChangeArrowheads="1"/>
          </p:cNvSpPr>
          <p:nvPr/>
        </p:nvSpPr>
        <p:spPr bwMode="auto">
          <a:xfrm>
            <a:off x="194180" y="4513240"/>
            <a:ext cx="8561894" cy="1646605"/>
          </a:xfrm>
          <a:prstGeom prst="rect">
            <a:avLst/>
          </a:prstGeom>
          <a:noFill/>
          <a:ln w="28575">
            <a:noFill/>
            <a:miter lim="800000"/>
            <a:headEnd/>
            <a:tailEnd/>
          </a:ln>
          <a:effectLst/>
        </p:spPr>
        <p:txBody>
          <a:bodyPr wrap="square">
            <a:spAutoFit/>
          </a:bodyPr>
          <a:lstStyle/>
          <a:p>
            <a:pPr>
              <a:spcBef>
                <a:spcPts val="600"/>
              </a:spcBef>
            </a:pPr>
            <a:r>
              <a:rPr lang="en-GB" i="0" dirty="0">
                <a:solidFill>
                  <a:schemeClr val="accent1"/>
                </a:solidFill>
              </a:rPr>
              <a:t>The BOAC 707 Flight Manager George Lace would not give me the time off – fortunately......</a:t>
            </a:r>
          </a:p>
          <a:p>
            <a:pPr>
              <a:spcBef>
                <a:spcPts val="600"/>
              </a:spcBef>
            </a:pPr>
            <a:r>
              <a:rPr lang="en-GB" i="0" dirty="0">
                <a:solidFill>
                  <a:schemeClr val="accent1"/>
                </a:solidFill>
              </a:rPr>
              <a:t>The ferry crew Jim employed took off from Boston and were never heard of again......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7170"/>
                                        </p:tgtEl>
                                        <p:attrNameLst>
                                          <p:attrName>style.visibility</p:attrName>
                                        </p:attrNameLst>
                                      </p:cBhvr>
                                      <p:to>
                                        <p:strVal val="visible"/>
                                      </p:to>
                                    </p:set>
                                    <p:anim calcmode="lin" valueType="num">
                                      <p:cBhvr>
                                        <p:cTn id="13" dur="1000" fill="hold"/>
                                        <p:tgtEl>
                                          <p:spTgt spid="7170"/>
                                        </p:tgtEl>
                                        <p:attrNameLst>
                                          <p:attrName>ppt_w</p:attrName>
                                        </p:attrNameLst>
                                      </p:cBhvr>
                                      <p:tavLst>
                                        <p:tav tm="0">
                                          <p:val>
                                            <p:strVal val="#ppt_w*0.70"/>
                                          </p:val>
                                        </p:tav>
                                        <p:tav tm="100000">
                                          <p:val>
                                            <p:strVal val="#ppt_w"/>
                                          </p:val>
                                        </p:tav>
                                      </p:tavLst>
                                    </p:anim>
                                    <p:anim calcmode="lin" valueType="num">
                                      <p:cBhvr>
                                        <p:cTn id="14" dur="1000" fill="hold"/>
                                        <p:tgtEl>
                                          <p:spTgt spid="7170"/>
                                        </p:tgtEl>
                                        <p:attrNameLst>
                                          <p:attrName>ppt_h</p:attrName>
                                        </p:attrNameLst>
                                      </p:cBhvr>
                                      <p:tavLst>
                                        <p:tav tm="0">
                                          <p:val>
                                            <p:strVal val="#ppt_h"/>
                                          </p:val>
                                        </p:tav>
                                        <p:tav tm="100000">
                                          <p:val>
                                            <p:strVal val="#ppt_h"/>
                                          </p:val>
                                        </p:tav>
                                      </p:tavLst>
                                    </p:anim>
                                    <p:animEffect transition="in" filter="fade">
                                      <p:cBhvr>
                                        <p:cTn id="15" dur="10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p:cTn id="20"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21"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22" dur="10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 calcmode="lin" valueType="num">
                                      <p:cBhvr>
                                        <p:cTn id="27"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28"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9"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475215" y="938655"/>
            <a:ext cx="8419425" cy="4847481"/>
          </a:xfrm>
          <a:prstGeom prst="rect">
            <a:avLst/>
          </a:prstGeom>
          <a:noFill/>
          <a:ln w="28575">
            <a:noFill/>
            <a:miter lim="800000"/>
            <a:headEnd/>
            <a:tailEnd/>
          </a:ln>
          <a:effectLst/>
        </p:spPr>
        <p:txBody>
          <a:bodyPr wrap="square">
            <a:spAutoFit/>
          </a:bodyPr>
          <a:lstStyle/>
          <a:p>
            <a:pPr>
              <a:spcBef>
                <a:spcPts val="600"/>
              </a:spcBef>
            </a:pPr>
            <a:r>
              <a:rPr lang="en-GB" i="0" dirty="0">
                <a:solidFill>
                  <a:schemeClr val="accent1"/>
                </a:solidFill>
              </a:rPr>
              <a:t>1963 </a:t>
            </a:r>
          </a:p>
          <a:p>
            <a:pPr>
              <a:spcBef>
                <a:spcPts val="600"/>
              </a:spcBef>
            </a:pPr>
            <a:r>
              <a:rPr lang="en-GB" i="0" dirty="0">
                <a:solidFill>
                  <a:schemeClr val="accent1"/>
                </a:solidFill>
              </a:rPr>
              <a:t>Planned to order Lola Mk 6 Sports Car</a:t>
            </a:r>
          </a:p>
          <a:p>
            <a:pPr>
              <a:spcBef>
                <a:spcPts val="600"/>
              </a:spcBef>
            </a:pPr>
            <a:r>
              <a:rPr lang="en-GB" i="0" dirty="0">
                <a:solidFill>
                  <a:schemeClr val="accent1"/>
                </a:solidFill>
              </a:rPr>
              <a:t>but late and commandeered by Ford for GT40.</a:t>
            </a:r>
          </a:p>
          <a:p>
            <a:pPr>
              <a:spcBef>
                <a:spcPts val="600"/>
              </a:spcBef>
            </a:pPr>
            <a:endParaRPr lang="en-GB" i="0" dirty="0">
              <a:solidFill>
                <a:schemeClr val="accent1"/>
              </a:solidFill>
            </a:endParaRPr>
          </a:p>
          <a:p>
            <a:pPr>
              <a:spcBef>
                <a:spcPts val="600"/>
              </a:spcBef>
            </a:pPr>
            <a:r>
              <a:rPr lang="en-GB" i="0" dirty="0">
                <a:solidFill>
                  <a:schemeClr val="accent1"/>
                </a:solidFill>
              </a:rPr>
              <a:t>Cut 2 tendons in right forefinger –</a:t>
            </a:r>
          </a:p>
          <a:p>
            <a:pPr>
              <a:spcBef>
                <a:spcPts val="600"/>
              </a:spcBef>
            </a:pPr>
            <a:r>
              <a:rPr lang="en-GB" i="0" dirty="0">
                <a:solidFill>
                  <a:schemeClr val="accent1"/>
                </a:solidFill>
              </a:rPr>
              <a:t>10 days in hospital for tendon graft</a:t>
            </a:r>
          </a:p>
          <a:p>
            <a:pPr>
              <a:spcBef>
                <a:spcPts val="600"/>
              </a:spcBef>
            </a:pPr>
            <a:r>
              <a:rPr lang="en-GB" i="0" dirty="0">
                <a:solidFill>
                  <a:schemeClr val="accent1"/>
                </a:solidFill>
              </a:rPr>
              <a:t>10 weeks physiotherapy at Hedley Court.</a:t>
            </a:r>
          </a:p>
          <a:p>
            <a:pPr>
              <a:spcBef>
                <a:spcPts val="600"/>
              </a:spcBef>
            </a:pPr>
            <a:endParaRPr lang="en-GB" i="0" dirty="0">
              <a:solidFill>
                <a:schemeClr val="accent1"/>
              </a:solidFill>
            </a:endParaRPr>
          </a:p>
          <a:p>
            <a:pPr>
              <a:spcBef>
                <a:spcPts val="600"/>
              </a:spcBef>
            </a:pPr>
            <a:r>
              <a:rPr lang="en-GB" i="0" dirty="0">
                <a:solidFill>
                  <a:schemeClr val="accent1"/>
                </a:solidFill>
              </a:rPr>
              <a:t>In Hong Kong for 3 months posting with BOAC operation to Delhi, Tokyo and Honolulu.</a:t>
            </a:r>
          </a:p>
          <a:p>
            <a:pPr>
              <a:spcBef>
                <a:spcPts val="600"/>
              </a:spcBef>
            </a:pPr>
            <a:r>
              <a:rPr lang="en-GB" i="0" dirty="0">
                <a:solidFill>
                  <a:schemeClr val="accent1"/>
                </a:solidFill>
              </a:rPr>
              <a:t>Previous photographs left with a friend were lost.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4"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2">
                                            <p:txEl>
                                              <p:pRg st="1" end="1"/>
                                            </p:txEl>
                                          </p:spTgt>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 calcmode="lin" valueType="num">
                                      <p:cBhvr>
                                        <p:cTn id="26"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7"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8" dur="1000"/>
                                        <p:tgtEl>
                                          <p:spTgt spid="2">
                                            <p:txEl>
                                              <p:pRg st="4" end="4"/>
                                            </p:txEl>
                                          </p:spTgt>
                                        </p:tgtEl>
                                      </p:cBhvr>
                                    </p:animEffect>
                                  </p:childTnLst>
                                </p:cTn>
                              </p:par>
                            </p:childTnLst>
                          </p:cTn>
                        </p:par>
                        <p:par>
                          <p:cTn id="29" fill="hold">
                            <p:stCondLst>
                              <p:cond delay="1000"/>
                            </p:stCondLst>
                            <p:childTnLst>
                              <p:par>
                                <p:cTn id="30" presetID="55" presetClass="entr" presetSubtype="0" fill="hold" grpId="0" nodeType="after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 calcmode="lin" valueType="num">
                                      <p:cBhvr>
                                        <p:cTn id="32"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3"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4" dur="1000"/>
                                        <p:tgtEl>
                                          <p:spTgt spid="2">
                                            <p:txEl>
                                              <p:pRg st="5" end="5"/>
                                            </p:txEl>
                                          </p:spTgt>
                                        </p:tgtEl>
                                      </p:cBhvr>
                                    </p:animEffect>
                                  </p:childTnLst>
                                </p:cTn>
                              </p:par>
                            </p:childTnLst>
                          </p:cTn>
                        </p:par>
                        <p:par>
                          <p:cTn id="35" fill="hold">
                            <p:stCondLst>
                              <p:cond delay="2000"/>
                            </p:stCondLst>
                            <p:childTnLst>
                              <p:par>
                                <p:cTn id="36" presetID="55" presetClass="entr" presetSubtype="0" fill="hold" grpId="0" nodeType="after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 calcmode="lin" valueType="num">
                                      <p:cBhvr>
                                        <p:cTn id="38"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9"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40" dur="1000"/>
                                        <p:tgtEl>
                                          <p:spTgt spid="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 calcmode="lin" valueType="num">
                                      <p:cBhvr>
                                        <p:cTn id="45"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6"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7" dur="1000"/>
                                        <p:tgtEl>
                                          <p:spTgt spid="2">
                                            <p:txEl>
                                              <p:pRg st="8" end="8"/>
                                            </p:txEl>
                                          </p:spTgt>
                                        </p:tgtEl>
                                      </p:cBhvr>
                                    </p:animEffect>
                                  </p:childTnLst>
                                </p:cTn>
                              </p:par>
                            </p:childTnLst>
                          </p:cTn>
                        </p:par>
                        <p:par>
                          <p:cTn id="48" fill="hold">
                            <p:stCondLst>
                              <p:cond delay="1000"/>
                            </p:stCondLst>
                            <p:childTnLst>
                              <p:par>
                                <p:cTn id="49" presetID="55" presetClass="entr" presetSubtype="0" fill="hold" grpId="0" nodeType="after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anim calcmode="lin" valueType="num">
                                      <p:cBhvr>
                                        <p:cTn id="51"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52"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53" dur="1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4"/>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689752" y="218195"/>
            <a:ext cx="5857116" cy="907941"/>
          </a:xfrm>
          <a:prstGeom prst="rect">
            <a:avLst/>
          </a:prstGeom>
          <a:noFill/>
          <a:ln w="28575">
            <a:noFill/>
            <a:miter lim="800000"/>
            <a:headEnd/>
            <a:tailEnd/>
          </a:ln>
          <a:effectLst/>
        </p:spPr>
        <p:txBody>
          <a:bodyPr wrap="none">
            <a:spAutoFit/>
          </a:bodyPr>
          <a:lstStyle/>
          <a:p>
            <a:pPr>
              <a:spcBef>
                <a:spcPts val="0"/>
              </a:spcBef>
            </a:pPr>
            <a:r>
              <a:rPr lang="en-GB" i="0" dirty="0">
                <a:solidFill>
                  <a:schemeClr val="accent1"/>
                </a:solidFill>
              </a:rPr>
              <a:t>1964 – Drove for SMART</a:t>
            </a:r>
          </a:p>
          <a:p>
            <a:pPr>
              <a:spcBef>
                <a:spcPts val="600"/>
              </a:spcBef>
            </a:pPr>
            <a:r>
              <a:rPr lang="en-GB" i="0" dirty="0">
                <a:solidFill>
                  <a:schemeClr val="accent1"/>
                </a:solidFill>
              </a:rPr>
              <a:t>Stirling Moss Automobile Racing Team</a:t>
            </a:r>
          </a:p>
        </p:txBody>
      </p:sp>
      <p:sp>
        <p:nvSpPr>
          <p:cNvPr id="3" name="Text Box 3"/>
          <p:cNvSpPr txBox="1">
            <a:spLocks noChangeArrowheads="1"/>
          </p:cNvSpPr>
          <p:nvPr/>
        </p:nvSpPr>
        <p:spPr bwMode="auto">
          <a:xfrm>
            <a:off x="95410" y="1326590"/>
            <a:ext cx="8826929" cy="3046988"/>
          </a:xfrm>
          <a:prstGeom prst="rect">
            <a:avLst/>
          </a:prstGeom>
          <a:noFill/>
          <a:ln w="28575">
            <a:noFill/>
            <a:miter lim="800000"/>
            <a:headEnd/>
            <a:tailEnd/>
          </a:ln>
          <a:effectLst/>
        </p:spPr>
        <p:txBody>
          <a:bodyPr wrap="square">
            <a:spAutoFit/>
          </a:bodyPr>
          <a:lstStyle/>
          <a:p>
            <a:pPr algn="l">
              <a:spcBef>
                <a:spcPts val="0"/>
              </a:spcBef>
            </a:pPr>
            <a:r>
              <a:rPr lang="en-GB" i="0" dirty="0">
                <a:solidFill>
                  <a:schemeClr val="accent1"/>
                </a:solidFill>
              </a:rPr>
              <a:t>Own Brabham BT8 2.5 litre Sports Racing Car – </a:t>
            </a:r>
          </a:p>
          <a:p>
            <a:pPr algn="l">
              <a:spcBef>
                <a:spcPts val="0"/>
              </a:spcBef>
            </a:pPr>
            <a:r>
              <a:rPr lang="en-GB" i="0" dirty="0">
                <a:solidFill>
                  <a:schemeClr val="accent1"/>
                </a:solidFill>
              </a:rPr>
              <a:t>Raced throughout UK season &amp; at </a:t>
            </a:r>
            <a:r>
              <a:rPr lang="en-GB" i="0" dirty="0" err="1">
                <a:solidFill>
                  <a:schemeClr val="accent1"/>
                </a:solidFill>
              </a:rPr>
              <a:t>CanAm</a:t>
            </a:r>
            <a:r>
              <a:rPr lang="en-GB" i="0" dirty="0">
                <a:solidFill>
                  <a:schemeClr val="accent1"/>
                </a:solidFill>
              </a:rPr>
              <a:t> in Canada/USA</a:t>
            </a:r>
          </a:p>
          <a:p>
            <a:pPr algn="l">
              <a:spcBef>
                <a:spcPts val="0"/>
              </a:spcBef>
            </a:pPr>
            <a:r>
              <a:rPr lang="en-GB" dirty="0">
                <a:solidFill>
                  <a:schemeClr val="accent1"/>
                </a:solidFill>
              </a:rPr>
              <a:t>(Stirling initially assessed as </a:t>
            </a:r>
            <a:r>
              <a:rPr lang="en-GB" dirty="0" err="1">
                <a:solidFill>
                  <a:schemeClr val="accent1"/>
                </a:solidFill>
              </a:rPr>
              <a:t>undriveable</a:t>
            </a:r>
            <a:r>
              <a:rPr lang="en-GB" dirty="0">
                <a:solidFill>
                  <a:schemeClr val="accent1"/>
                </a:solidFill>
              </a:rPr>
              <a:t> at Silverstone!)</a:t>
            </a:r>
          </a:p>
          <a:p>
            <a:pPr algn="l">
              <a:spcBef>
                <a:spcPts val="0"/>
              </a:spcBef>
            </a:pPr>
            <a:r>
              <a:rPr lang="en-GB" i="0" dirty="0">
                <a:solidFill>
                  <a:schemeClr val="accent1"/>
                </a:solidFill>
              </a:rPr>
              <a:t> </a:t>
            </a:r>
          </a:p>
          <a:p>
            <a:pPr algn="l">
              <a:spcBef>
                <a:spcPts val="0"/>
              </a:spcBef>
            </a:pPr>
            <a:r>
              <a:rPr lang="en-GB" i="0" dirty="0">
                <a:solidFill>
                  <a:schemeClr val="accent1"/>
                </a:solidFill>
              </a:rPr>
              <a:t>SMART Lotus </a:t>
            </a:r>
            <a:r>
              <a:rPr lang="en-GB" i="0" dirty="0" err="1">
                <a:solidFill>
                  <a:schemeClr val="accent1"/>
                </a:solidFill>
              </a:rPr>
              <a:t>Elan</a:t>
            </a:r>
            <a:r>
              <a:rPr lang="en-GB" i="0" dirty="0">
                <a:solidFill>
                  <a:schemeClr val="accent1"/>
                </a:solidFill>
              </a:rPr>
              <a:t> at Sebring 12 hour Sports Car Race</a:t>
            </a:r>
          </a:p>
          <a:p>
            <a:pPr>
              <a:spcBef>
                <a:spcPts val="0"/>
              </a:spcBef>
            </a:pPr>
            <a:endParaRPr lang="en-GB" i="0" dirty="0">
              <a:solidFill>
                <a:schemeClr val="accent1"/>
              </a:solidFill>
            </a:endParaRPr>
          </a:p>
          <a:p>
            <a:pPr algn="l">
              <a:spcBef>
                <a:spcPts val="0"/>
              </a:spcBef>
            </a:pPr>
            <a:r>
              <a:rPr lang="en-GB" i="0" dirty="0">
                <a:solidFill>
                  <a:schemeClr val="accent1"/>
                </a:solidFill>
              </a:rPr>
              <a:t>SMART  Porsche 904 – Practised at Silverstone! </a:t>
            </a:r>
          </a:p>
          <a:p>
            <a:pPr>
              <a:spcBef>
                <a:spcPts val="0"/>
              </a:spcBef>
            </a:pPr>
            <a:r>
              <a:rPr lang="en-GB" i="0" dirty="0">
                <a:solidFill>
                  <a:schemeClr val="accent1"/>
                </a:solidFill>
              </a:rPr>
              <a:t>                        Raced at </a:t>
            </a:r>
            <a:r>
              <a:rPr lang="en-GB" i="0" dirty="0" err="1">
                <a:solidFill>
                  <a:schemeClr val="accent1"/>
                </a:solidFill>
              </a:rPr>
              <a:t>Mosport</a:t>
            </a:r>
            <a:r>
              <a:rPr lang="en-GB" i="0" dirty="0">
                <a:solidFill>
                  <a:schemeClr val="accent1"/>
                </a:solidFill>
              </a:rPr>
              <a:t>, Canada</a:t>
            </a:r>
          </a:p>
        </p:txBody>
      </p:sp>
      <p:pic>
        <p:nvPicPr>
          <p:cNvPr id="6146" name="Picture 2" descr="E:\HD 131106 - 750 Motor Club -\Photos Motor Racing\Sebring 12 Hours Front Prgrm - 5nov13.jpg"/>
          <p:cNvPicPr>
            <a:picLocks noChangeAspect="1" noChangeArrowheads="1"/>
          </p:cNvPicPr>
          <p:nvPr/>
        </p:nvPicPr>
        <p:blipFill>
          <a:blip r:embed="rId2" cstate="print"/>
          <a:srcRect/>
          <a:stretch>
            <a:fillRect/>
          </a:stretch>
        </p:blipFill>
        <p:spPr bwMode="auto">
          <a:xfrm>
            <a:off x="207825" y="4492250"/>
            <a:ext cx="1644463" cy="1954878"/>
          </a:xfrm>
          <a:prstGeom prst="rect">
            <a:avLst/>
          </a:prstGeom>
          <a:noFill/>
        </p:spPr>
      </p:pic>
      <p:pic>
        <p:nvPicPr>
          <p:cNvPr id="6147" name="Picture 3" descr="E:\HD 131106 - 750 Motor Club -\Photos Motor Racing\SMART Porsche 904 after restoration - 5nov13.jpg"/>
          <p:cNvPicPr>
            <a:picLocks noChangeAspect="1" noChangeArrowheads="1"/>
          </p:cNvPicPr>
          <p:nvPr/>
        </p:nvPicPr>
        <p:blipFill>
          <a:blip r:embed="rId3" cstate="print"/>
          <a:srcRect/>
          <a:stretch>
            <a:fillRect/>
          </a:stretch>
        </p:blipFill>
        <p:spPr bwMode="auto">
          <a:xfrm>
            <a:off x="4873386" y="4453539"/>
            <a:ext cx="3661022" cy="1947579"/>
          </a:xfrm>
          <a:prstGeom prst="rect">
            <a:avLst/>
          </a:prstGeom>
          <a:noFill/>
        </p:spPr>
      </p:pic>
      <p:pic>
        <p:nvPicPr>
          <p:cNvPr id="6148" name="Picture 4" descr="E:\HD 131106 - 750 Motor Club -\Photos Motor Racing\Lotus Elan racing - 5nov13.jpg"/>
          <p:cNvPicPr>
            <a:picLocks noChangeAspect="1" noChangeArrowheads="1"/>
          </p:cNvPicPr>
          <p:nvPr/>
        </p:nvPicPr>
        <p:blipFill>
          <a:blip r:embed="rId4" cstate="print"/>
          <a:srcRect/>
          <a:stretch>
            <a:fillRect/>
          </a:stretch>
        </p:blipFill>
        <p:spPr bwMode="auto">
          <a:xfrm>
            <a:off x="1949600" y="4491908"/>
            <a:ext cx="2085975" cy="1476375"/>
          </a:xfrm>
          <a:prstGeom prst="rect">
            <a:avLst/>
          </a:prstGeom>
          <a:noFill/>
        </p:spPr>
      </p:pic>
      <p:sp>
        <p:nvSpPr>
          <p:cNvPr id="7" name="Text Box 9"/>
          <p:cNvSpPr txBox="1">
            <a:spLocks noChangeArrowheads="1"/>
          </p:cNvSpPr>
          <p:nvPr/>
        </p:nvSpPr>
        <p:spPr bwMode="auto">
          <a:xfrm>
            <a:off x="1962344" y="5966958"/>
            <a:ext cx="2083189" cy="646331"/>
          </a:xfrm>
          <a:prstGeom prst="rect">
            <a:avLst/>
          </a:prstGeom>
          <a:noFill/>
          <a:ln w="28575">
            <a:noFill/>
            <a:miter lim="800000"/>
            <a:headEnd/>
            <a:tailEnd/>
          </a:ln>
          <a:effectLst/>
        </p:spPr>
        <p:txBody>
          <a:bodyPr wrap="square">
            <a:spAutoFit/>
          </a:bodyPr>
          <a:lstStyle/>
          <a:p>
            <a:pPr>
              <a:spcBef>
                <a:spcPts val="0"/>
              </a:spcBef>
            </a:pPr>
            <a:r>
              <a:rPr lang="en-GB" sz="1200" i="0" dirty="0">
                <a:solidFill>
                  <a:schemeClr val="accent1"/>
                </a:solidFill>
              </a:rPr>
              <a:t>Lotus </a:t>
            </a:r>
            <a:r>
              <a:rPr lang="en-GB" sz="1200" i="0" dirty="0" err="1">
                <a:solidFill>
                  <a:schemeClr val="accent1"/>
                </a:solidFill>
              </a:rPr>
              <a:t>Elan</a:t>
            </a:r>
            <a:r>
              <a:rPr lang="en-GB" sz="1200" i="0" dirty="0">
                <a:solidFill>
                  <a:schemeClr val="accent1"/>
                </a:solidFill>
              </a:rPr>
              <a:t> – lightened by SMART.  Did not finish at Sebring due brake failure! </a:t>
            </a:r>
            <a:endParaRPr lang="en-US" sz="1200" i="0" dirty="0">
              <a:solidFill>
                <a:schemeClr val="accent1"/>
              </a:solidFill>
            </a:endParaRPr>
          </a:p>
        </p:txBody>
      </p:sp>
      <p:sp>
        <p:nvSpPr>
          <p:cNvPr id="8" name="Text Box 9"/>
          <p:cNvSpPr txBox="1">
            <a:spLocks noChangeArrowheads="1"/>
          </p:cNvSpPr>
          <p:nvPr/>
        </p:nvSpPr>
        <p:spPr bwMode="auto">
          <a:xfrm>
            <a:off x="4739457" y="6382603"/>
            <a:ext cx="3969356" cy="276999"/>
          </a:xfrm>
          <a:prstGeom prst="rect">
            <a:avLst/>
          </a:prstGeom>
          <a:noFill/>
          <a:ln w="28575">
            <a:noFill/>
            <a:miter lim="800000"/>
            <a:headEnd/>
            <a:tailEnd/>
          </a:ln>
          <a:effectLst/>
        </p:spPr>
        <p:txBody>
          <a:bodyPr wrap="none">
            <a:spAutoFit/>
          </a:bodyPr>
          <a:lstStyle/>
          <a:p>
            <a:pPr>
              <a:spcBef>
                <a:spcPts val="0"/>
              </a:spcBef>
            </a:pPr>
            <a:r>
              <a:rPr lang="en-GB" sz="1200" i="0" dirty="0">
                <a:solidFill>
                  <a:schemeClr val="accent1"/>
                </a:solidFill>
              </a:rPr>
              <a:t>SMART Porsche 904 – after restoration in Germany!</a:t>
            </a:r>
            <a:endParaRPr lang="en-US" sz="1200" i="0" dirty="0">
              <a:solidFill>
                <a:schemeClr val="accent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childTnLst>
                          </p:cTn>
                        </p:par>
                        <p:par>
                          <p:cTn id="22" fill="hold">
                            <p:stCondLst>
                              <p:cond delay="1000"/>
                            </p:stCondLst>
                            <p:childTnLst>
                              <p:par>
                                <p:cTn id="23" presetID="55"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6"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7" dur="1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p:cTn id="32"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3"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4" dur="1000"/>
                                        <p:tgtEl>
                                          <p:spTgt spid="3">
                                            <p:txEl>
                                              <p:pRg st="4" end="4"/>
                                            </p:txEl>
                                          </p:spTgt>
                                        </p:tgtEl>
                                      </p:cBhvr>
                                    </p:animEffect>
                                  </p:childTnLst>
                                </p:cTn>
                              </p:par>
                            </p:childTnLst>
                          </p:cTn>
                        </p:par>
                        <p:par>
                          <p:cTn id="35" fill="hold">
                            <p:stCondLst>
                              <p:cond delay="1000"/>
                            </p:stCondLst>
                            <p:childTnLst>
                              <p:par>
                                <p:cTn id="36" presetID="55" presetClass="entr" presetSubtype="0" fill="hold" nodeType="afterEffect">
                                  <p:stCondLst>
                                    <p:cond delay="0"/>
                                  </p:stCondLst>
                                  <p:childTnLst>
                                    <p:set>
                                      <p:cBhvr>
                                        <p:cTn id="37" dur="1" fill="hold">
                                          <p:stCondLst>
                                            <p:cond delay="0"/>
                                          </p:stCondLst>
                                        </p:cTn>
                                        <p:tgtEl>
                                          <p:spTgt spid="6146"/>
                                        </p:tgtEl>
                                        <p:attrNameLst>
                                          <p:attrName>style.visibility</p:attrName>
                                        </p:attrNameLst>
                                      </p:cBhvr>
                                      <p:to>
                                        <p:strVal val="visible"/>
                                      </p:to>
                                    </p:set>
                                    <p:anim calcmode="lin" valueType="num">
                                      <p:cBhvr>
                                        <p:cTn id="38" dur="1000" fill="hold"/>
                                        <p:tgtEl>
                                          <p:spTgt spid="6146"/>
                                        </p:tgtEl>
                                        <p:attrNameLst>
                                          <p:attrName>ppt_w</p:attrName>
                                        </p:attrNameLst>
                                      </p:cBhvr>
                                      <p:tavLst>
                                        <p:tav tm="0">
                                          <p:val>
                                            <p:strVal val="#ppt_w*0.70"/>
                                          </p:val>
                                        </p:tav>
                                        <p:tav tm="100000">
                                          <p:val>
                                            <p:strVal val="#ppt_w"/>
                                          </p:val>
                                        </p:tav>
                                      </p:tavLst>
                                    </p:anim>
                                    <p:anim calcmode="lin" valueType="num">
                                      <p:cBhvr>
                                        <p:cTn id="39" dur="1000" fill="hold"/>
                                        <p:tgtEl>
                                          <p:spTgt spid="6146"/>
                                        </p:tgtEl>
                                        <p:attrNameLst>
                                          <p:attrName>ppt_h</p:attrName>
                                        </p:attrNameLst>
                                      </p:cBhvr>
                                      <p:tavLst>
                                        <p:tav tm="0">
                                          <p:val>
                                            <p:strVal val="#ppt_h"/>
                                          </p:val>
                                        </p:tav>
                                        <p:tav tm="100000">
                                          <p:val>
                                            <p:strVal val="#ppt_h"/>
                                          </p:val>
                                        </p:tav>
                                      </p:tavLst>
                                    </p:anim>
                                    <p:animEffect transition="in" filter="fade">
                                      <p:cBhvr>
                                        <p:cTn id="40" dur="1000"/>
                                        <p:tgtEl>
                                          <p:spTgt spid="6146"/>
                                        </p:tgtEl>
                                      </p:cBhvr>
                                    </p:animEffect>
                                  </p:childTnLst>
                                </p:cTn>
                              </p:par>
                              <p:par>
                                <p:cTn id="41" presetID="55" presetClass="entr" presetSubtype="0" fill="hold" nodeType="withEffect">
                                  <p:stCondLst>
                                    <p:cond delay="0"/>
                                  </p:stCondLst>
                                  <p:childTnLst>
                                    <p:set>
                                      <p:cBhvr>
                                        <p:cTn id="42" dur="1" fill="hold">
                                          <p:stCondLst>
                                            <p:cond delay="0"/>
                                          </p:stCondLst>
                                        </p:cTn>
                                        <p:tgtEl>
                                          <p:spTgt spid="6148"/>
                                        </p:tgtEl>
                                        <p:attrNameLst>
                                          <p:attrName>style.visibility</p:attrName>
                                        </p:attrNameLst>
                                      </p:cBhvr>
                                      <p:to>
                                        <p:strVal val="visible"/>
                                      </p:to>
                                    </p:set>
                                    <p:anim calcmode="lin" valueType="num">
                                      <p:cBhvr>
                                        <p:cTn id="43" dur="1000" fill="hold"/>
                                        <p:tgtEl>
                                          <p:spTgt spid="6148"/>
                                        </p:tgtEl>
                                        <p:attrNameLst>
                                          <p:attrName>ppt_w</p:attrName>
                                        </p:attrNameLst>
                                      </p:cBhvr>
                                      <p:tavLst>
                                        <p:tav tm="0">
                                          <p:val>
                                            <p:strVal val="#ppt_w*0.70"/>
                                          </p:val>
                                        </p:tav>
                                        <p:tav tm="100000">
                                          <p:val>
                                            <p:strVal val="#ppt_w"/>
                                          </p:val>
                                        </p:tav>
                                      </p:tavLst>
                                    </p:anim>
                                    <p:anim calcmode="lin" valueType="num">
                                      <p:cBhvr>
                                        <p:cTn id="44" dur="1000" fill="hold"/>
                                        <p:tgtEl>
                                          <p:spTgt spid="6148"/>
                                        </p:tgtEl>
                                        <p:attrNameLst>
                                          <p:attrName>ppt_h</p:attrName>
                                        </p:attrNameLst>
                                      </p:cBhvr>
                                      <p:tavLst>
                                        <p:tav tm="0">
                                          <p:val>
                                            <p:strVal val="#ppt_h"/>
                                          </p:val>
                                        </p:tav>
                                        <p:tav tm="100000">
                                          <p:val>
                                            <p:strVal val="#ppt_h"/>
                                          </p:val>
                                        </p:tav>
                                      </p:tavLst>
                                    </p:anim>
                                    <p:animEffect transition="in" filter="fade">
                                      <p:cBhvr>
                                        <p:cTn id="45" dur="1000"/>
                                        <p:tgtEl>
                                          <p:spTgt spid="6148"/>
                                        </p:tgtEl>
                                      </p:cBhvr>
                                    </p:animEffect>
                                  </p:childTnLst>
                                </p:cTn>
                              </p:par>
                              <p:par>
                                <p:cTn id="46" presetID="55"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1000" fill="hold"/>
                                        <p:tgtEl>
                                          <p:spTgt spid="7"/>
                                        </p:tgtEl>
                                        <p:attrNameLst>
                                          <p:attrName>ppt_w</p:attrName>
                                        </p:attrNameLst>
                                      </p:cBhvr>
                                      <p:tavLst>
                                        <p:tav tm="0">
                                          <p:val>
                                            <p:strVal val="#ppt_w*0.70"/>
                                          </p:val>
                                        </p:tav>
                                        <p:tav tm="100000">
                                          <p:val>
                                            <p:strVal val="#ppt_w"/>
                                          </p:val>
                                        </p:tav>
                                      </p:tavLst>
                                    </p:anim>
                                    <p:anim calcmode="lin" valueType="num">
                                      <p:cBhvr>
                                        <p:cTn id="49" dur="1000" fill="hold"/>
                                        <p:tgtEl>
                                          <p:spTgt spid="7"/>
                                        </p:tgtEl>
                                        <p:attrNameLst>
                                          <p:attrName>ppt_h</p:attrName>
                                        </p:attrNameLst>
                                      </p:cBhvr>
                                      <p:tavLst>
                                        <p:tav tm="0">
                                          <p:val>
                                            <p:strVal val="#ppt_h"/>
                                          </p:val>
                                        </p:tav>
                                        <p:tav tm="100000">
                                          <p:val>
                                            <p:strVal val="#ppt_h"/>
                                          </p:val>
                                        </p:tav>
                                      </p:tavLst>
                                    </p:anim>
                                    <p:animEffect transition="in" filter="fade">
                                      <p:cBhvr>
                                        <p:cTn id="50" dur="10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6"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7" dur="1000"/>
                                        <p:tgtEl>
                                          <p:spTgt spid="3">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5" presetClass="entr" presetSubtype="0" fill="hold" grpId="0" nodeType="click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 calcmode="lin" valueType="num">
                                      <p:cBhvr>
                                        <p:cTn id="62"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63"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64" dur="1000"/>
                                        <p:tgtEl>
                                          <p:spTgt spid="3">
                                            <p:txEl>
                                              <p:pRg st="7" end="7"/>
                                            </p:txEl>
                                          </p:spTgt>
                                        </p:tgtEl>
                                      </p:cBhvr>
                                    </p:animEffect>
                                  </p:childTnLst>
                                </p:cTn>
                              </p:par>
                            </p:childTnLst>
                          </p:cTn>
                        </p:par>
                        <p:par>
                          <p:cTn id="65" fill="hold">
                            <p:stCondLst>
                              <p:cond delay="1000"/>
                            </p:stCondLst>
                            <p:childTnLst>
                              <p:par>
                                <p:cTn id="66" presetID="55" presetClass="entr" presetSubtype="0" fill="hold" nodeType="afterEffect">
                                  <p:stCondLst>
                                    <p:cond delay="0"/>
                                  </p:stCondLst>
                                  <p:childTnLst>
                                    <p:set>
                                      <p:cBhvr>
                                        <p:cTn id="67" dur="1" fill="hold">
                                          <p:stCondLst>
                                            <p:cond delay="0"/>
                                          </p:stCondLst>
                                        </p:cTn>
                                        <p:tgtEl>
                                          <p:spTgt spid="6147"/>
                                        </p:tgtEl>
                                        <p:attrNameLst>
                                          <p:attrName>style.visibility</p:attrName>
                                        </p:attrNameLst>
                                      </p:cBhvr>
                                      <p:to>
                                        <p:strVal val="visible"/>
                                      </p:to>
                                    </p:set>
                                    <p:anim calcmode="lin" valueType="num">
                                      <p:cBhvr>
                                        <p:cTn id="68" dur="1000" fill="hold"/>
                                        <p:tgtEl>
                                          <p:spTgt spid="6147"/>
                                        </p:tgtEl>
                                        <p:attrNameLst>
                                          <p:attrName>ppt_w</p:attrName>
                                        </p:attrNameLst>
                                      </p:cBhvr>
                                      <p:tavLst>
                                        <p:tav tm="0">
                                          <p:val>
                                            <p:strVal val="#ppt_w*0.70"/>
                                          </p:val>
                                        </p:tav>
                                        <p:tav tm="100000">
                                          <p:val>
                                            <p:strVal val="#ppt_w"/>
                                          </p:val>
                                        </p:tav>
                                      </p:tavLst>
                                    </p:anim>
                                    <p:anim calcmode="lin" valueType="num">
                                      <p:cBhvr>
                                        <p:cTn id="69" dur="1000" fill="hold"/>
                                        <p:tgtEl>
                                          <p:spTgt spid="6147"/>
                                        </p:tgtEl>
                                        <p:attrNameLst>
                                          <p:attrName>ppt_h</p:attrName>
                                        </p:attrNameLst>
                                      </p:cBhvr>
                                      <p:tavLst>
                                        <p:tav tm="0">
                                          <p:val>
                                            <p:strVal val="#ppt_h"/>
                                          </p:val>
                                        </p:tav>
                                        <p:tav tm="100000">
                                          <p:val>
                                            <p:strVal val="#ppt_h"/>
                                          </p:val>
                                        </p:tav>
                                      </p:tavLst>
                                    </p:anim>
                                    <p:animEffect transition="in" filter="fade">
                                      <p:cBhvr>
                                        <p:cTn id="70" dur="1000"/>
                                        <p:tgtEl>
                                          <p:spTgt spid="6147"/>
                                        </p:tgtEl>
                                      </p:cBhvr>
                                    </p:animEffect>
                                  </p:childTnLst>
                                </p:cTn>
                              </p:par>
                              <p:par>
                                <p:cTn id="71" presetID="55" presetClass="entr" presetSubtype="0" fill="hold" grpId="1" nodeType="with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1000" fill="hold"/>
                                        <p:tgtEl>
                                          <p:spTgt spid="8"/>
                                        </p:tgtEl>
                                        <p:attrNameLst>
                                          <p:attrName>ppt_w</p:attrName>
                                        </p:attrNameLst>
                                      </p:cBhvr>
                                      <p:tavLst>
                                        <p:tav tm="0">
                                          <p:val>
                                            <p:strVal val="#ppt_w*0.70"/>
                                          </p:val>
                                        </p:tav>
                                        <p:tav tm="100000">
                                          <p:val>
                                            <p:strVal val="#ppt_w"/>
                                          </p:val>
                                        </p:tav>
                                      </p:tavLst>
                                    </p:anim>
                                    <p:anim calcmode="lin" valueType="num">
                                      <p:cBhvr>
                                        <p:cTn id="74" dur="1000" fill="hold"/>
                                        <p:tgtEl>
                                          <p:spTgt spid="8"/>
                                        </p:tgtEl>
                                        <p:attrNameLst>
                                          <p:attrName>ppt_h</p:attrName>
                                        </p:attrNameLst>
                                      </p:cBhvr>
                                      <p:tavLst>
                                        <p:tav tm="0">
                                          <p:val>
                                            <p:strVal val="#ppt_h"/>
                                          </p:val>
                                        </p:tav>
                                        <p:tav tm="100000">
                                          <p:val>
                                            <p:strVal val="#ppt_h"/>
                                          </p:val>
                                        </p:tav>
                                      </p:tavLst>
                                    </p:anim>
                                    <p:animEffect transition="in" filter="fade">
                                      <p:cBhvr>
                                        <p:cTn id="7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bldLvl="4"/>
      <p:bldP spid="7"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Text Box 2"/>
          <p:cNvSpPr txBox="1">
            <a:spLocks noChangeArrowheads="1"/>
          </p:cNvSpPr>
          <p:nvPr/>
        </p:nvSpPr>
        <p:spPr bwMode="auto">
          <a:xfrm>
            <a:off x="1066800" y="277813"/>
            <a:ext cx="7232650" cy="366712"/>
          </a:xfrm>
          <a:prstGeom prst="rect">
            <a:avLst/>
          </a:prstGeom>
          <a:noFill/>
          <a:ln w="28575">
            <a:noFill/>
            <a:miter lim="800000"/>
            <a:headEnd/>
            <a:tailEnd/>
          </a:ln>
          <a:effectLst/>
        </p:spPr>
        <p:txBody>
          <a:bodyPr wrap="none">
            <a:spAutoFit/>
          </a:bodyPr>
          <a:lstStyle/>
          <a:p>
            <a:pPr algn="l"/>
            <a:r>
              <a:rPr lang="en-GB" sz="1800" i="0">
                <a:solidFill>
                  <a:schemeClr val="accent1"/>
                </a:solidFill>
              </a:rPr>
              <a:t>1963-4 Attention starts to be Paid to the Effects of Aerodynamics</a:t>
            </a:r>
            <a:endParaRPr lang="en-US" sz="1800"/>
          </a:p>
        </p:txBody>
      </p:sp>
      <p:pic>
        <p:nvPicPr>
          <p:cNvPr id="796675" name="Picture 3" descr="ferrari330p34"/>
          <p:cNvPicPr>
            <a:picLocks noChangeAspect="1" noChangeArrowheads="1"/>
          </p:cNvPicPr>
          <p:nvPr/>
        </p:nvPicPr>
        <p:blipFill>
          <a:blip r:embed="rId2" cstate="print"/>
          <a:srcRect r="-93" b="-143"/>
          <a:stretch>
            <a:fillRect/>
          </a:stretch>
        </p:blipFill>
        <p:spPr bwMode="auto">
          <a:xfrm>
            <a:off x="136525" y="1196975"/>
            <a:ext cx="3482975" cy="1824038"/>
          </a:xfrm>
          <a:prstGeom prst="rect">
            <a:avLst/>
          </a:prstGeom>
          <a:noFill/>
          <a:ln w="9525">
            <a:noFill/>
            <a:miter lim="800000"/>
            <a:headEnd/>
            <a:tailEnd/>
          </a:ln>
        </p:spPr>
      </p:pic>
      <p:sp>
        <p:nvSpPr>
          <p:cNvPr id="796676" name="Text Box 4"/>
          <p:cNvSpPr txBox="1">
            <a:spLocks noChangeArrowheads="1"/>
          </p:cNvSpPr>
          <p:nvPr/>
        </p:nvSpPr>
        <p:spPr bwMode="auto">
          <a:xfrm>
            <a:off x="4619625" y="1252538"/>
            <a:ext cx="4098925" cy="312737"/>
          </a:xfrm>
          <a:prstGeom prst="rect">
            <a:avLst/>
          </a:prstGeom>
          <a:noFill/>
          <a:ln w="28575">
            <a:noFill/>
            <a:miter lim="800000"/>
            <a:headEnd/>
            <a:tailEnd/>
          </a:ln>
          <a:effectLst/>
        </p:spPr>
        <p:txBody>
          <a:bodyPr>
            <a:spAutoFit/>
          </a:bodyPr>
          <a:lstStyle/>
          <a:p>
            <a:pPr>
              <a:lnSpc>
                <a:spcPct val="90000"/>
              </a:lnSpc>
              <a:spcBef>
                <a:spcPct val="75000"/>
              </a:spcBef>
            </a:pPr>
            <a:r>
              <a:rPr lang="en-GB" sz="1600" i="0">
                <a:solidFill>
                  <a:schemeClr val="accent1"/>
                </a:solidFill>
              </a:rPr>
              <a:t>Rear Spoilers Start to be Developed</a:t>
            </a:r>
            <a:endParaRPr lang="en-US" sz="1600" i="0">
              <a:solidFill>
                <a:schemeClr val="accent1"/>
              </a:solidFill>
            </a:endParaRPr>
          </a:p>
        </p:txBody>
      </p:sp>
      <p:sp>
        <p:nvSpPr>
          <p:cNvPr id="796677" name="Text Box 5"/>
          <p:cNvSpPr txBox="1">
            <a:spLocks noChangeArrowheads="1"/>
          </p:cNvSpPr>
          <p:nvPr/>
        </p:nvSpPr>
        <p:spPr bwMode="auto">
          <a:xfrm>
            <a:off x="200025" y="3028950"/>
            <a:ext cx="3397250" cy="284163"/>
          </a:xfrm>
          <a:prstGeom prst="rect">
            <a:avLst/>
          </a:prstGeom>
          <a:noFill/>
          <a:ln w="28575">
            <a:noFill/>
            <a:miter lim="800000"/>
            <a:headEnd/>
            <a:tailEnd/>
          </a:ln>
          <a:effectLst/>
        </p:spPr>
        <p:txBody>
          <a:bodyPr>
            <a:spAutoFit/>
          </a:bodyPr>
          <a:lstStyle/>
          <a:p>
            <a:pPr>
              <a:lnSpc>
                <a:spcPct val="90000"/>
              </a:lnSpc>
              <a:spcBef>
                <a:spcPct val="75000"/>
              </a:spcBef>
            </a:pPr>
            <a:r>
              <a:rPr lang="en-GB" sz="1400" i="0">
                <a:solidFill>
                  <a:schemeClr val="accent1"/>
                </a:solidFill>
              </a:rPr>
              <a:t>Ferrari Protype Sports Car</a:t>
            </a:r>
            <a:endParaRPr lang="en-US" sz="1400" i="0">
              <a:solidFill>
                <a:schemeClr val="accent1"/>
              </a:solidFill>
            </a:endParaRPr>
          </a:p>
        </p:txBody>
      </p:sp>
      <p:pic>
        <p:nvPicPr>
          <p:cNvPr id="796678" name="Picture 6" descr="Ford GT side view slim"/>
          <p:cNvPicPr>
            <a:picLocks noChangeAspect="1" noChangeArrowheads="1"/>
          </p:cNvPicPr>
          <p:nvPr/>
        </p:nvPicPr>
        <p:blipFill>
          <a:blip r:embed="rId3" cstate="print"/>
          <a:srcRect/>
          <a:stretch>
            <a:fillRect/>
          </a:stretch>
        </p:blipFill>
        <p:spPr bwMode="auto">
          <a:xfrm>
            <a:off x="4581525" y="1625600"/>
            <a:ext cx="4217988" cy="1096963"/>
          </a:xfrm>
          <a:prstGeom prst="rect">
            <a:avLst/>
          </a:prstGeom>
          <a:noFill/>
        </p:spPr>
      </p:pic>
      <p:sp>
        <p:nvSpPr>
          <p:cNvPr id="796679" name="Text Box 7"/>
          <p:cNvSpPr txBox="1">
            <a:spLocks noChangeArrowheads="1"/>
          </p:cNvSpPr>
          <p:nvPr/>
        </p:nvSpPr>
        <p:spPr bwMode="auto">
          <a:xfrm>
            <a:off x="4491038" y="2749550"/>
            <a:ext cx="4397375" cy="284163"/>
          </a:xfrm>
          <a:prstGeom prst="rect">
            <a:avLst/>
          </a:prstGeom>
          <a:noFill/>
          <a:ln w="28575">
            <a:noFill/>
            <a:miter lim="800000"/>
            <a:headEnd/>
            <a:tailEnd/>
          </a:ln>
          <a:effectLst/>
        </p:spPr>
        <p:txBody>
          <a:bodyPr>
            <a:spAutoFit/>
          </a:bodyPr>
          <a:lstStyle/>
          <a:p>
            <a:pPr>
              <a:lnSpc>
                <a:spcPct val="90000"/>
              </a:lnSpc>
              <a:spcBef>
                <a:spcPct val="75000"/>
              </a:spcBef>
            </a:pPr>
            <a:r>
              <a:rPr lang="en-GB" sz="1400" i="0">
                <a:solidFill>
                  <a:schemeClr val="accent1"/>
                </a:solidFill>
              </a:rPr>
              <a:t>1964 Le Mans Ford GT 40 developed from Lola GT</a:t>
            </a:r>
            <a:endParaRPr lang="en-US" sz="1400" i="0">
              <a:solidFill>
                <a:schemeClr val="accent1"/>
              </a:solidFill>
            </a:endParaRPr>
          </a:p>
        </p:txBody>
      </p:sp>
      <p:pic>
        <p:nvPicPr>
          <p:cNvPr id="796680" name="Picture 8" descr="Lola Eric Boradley Pete Jackson Le Mans scrut no text 1963"/>
          <p:cNvPicPr>
            <a:picLocks noChangeAspect="1" noChangeArrowheads="1"/>
          </p:cNvPicPr>
          <p:nvPr/>
        </p:nvPicPr>
        <p:blipFill>
          <a:blip r:embed="rId4" cstate="print"/>
          <a:srcRect/>
          <a:stretch>
            <a:fillRect/>
          </a:stretch>
        </p:blipFill>
        <p:spPr bwMode="auto">
          <a:xfrm>
            <a:off x="425450" y="3644900"/>
            <a:ext cx="3098800" cy="2300288"/>
          </a:xfrm>
          <a:prstGeom prst="rect">
            <a:avLst/>
          </a:prstGeom>
          <a:noFill/>
        </p:spPr>
      </p:pic>
      <p:sp>
        <p:nvSpPr>
          <p:cNvPr id="796681" name="Text Box 9"/>
          <p:cNvSpPr txBox="1">
            <a:spLocks noChangeArrowheads="1"/>
          </p:cNvSpPr>
          <p:nvPr/>
        </p:nvSpPr>
        <p:spPr bwMode="auto">
          <a:xfrm>
            <a:off x="55563" y="5956300"/>
            <a:ext cx="3865562" cy="284163"/>
          </a:xfrm>
          <a:prstGeom prst="rect">
            <a:avLst/>
          </a:prstGeom>
          <a:noFill/>
          <a:ln w="28575">
            <a:noFill/>
            <a:miter lim="800000"/>
            <a:headEnd/>
            <a:tailEnd/>
          </a:ln>
          <a:effectLst/>
        </p:spPr>
        <p:txBody>
          <a:bodyPr>
            <a:spAutoFit/>
          </a:bodyPr>
          <a:lstStyle/>
          <a:p>
            <a:pPr>
              <a:lnSpc>
                <a:spcPct val="90000"/>
              </a:lnSpc>
              <a:spcBef>
                <a:spcPct val="75000"/>
              </a:spcBef>
            </a:pPr>
            <a:r>
              <a:rPr lang="en-GB" sz="1400" i="0">
                <a:solidFill>
                  <a:schemeClr val="accent1"/>
                </a:solidFill>
              </a:rPr>
              <a:t>1963 Lola GT ran at Le Mans - eventually</a:t>
            </a:r>
            <a:endParaRPr lang="en-US" sz="1400" i="0">
              <a:solidFill>
                <a:schemeClr val="accent1"/>
              </a:solidFill>
            </a:endParaRPr>
          </a:p>
        </p:txBody>
      </p:sp>
      <p:sp>
        <p:nvSpPr>
          <p:cNvPr id="796682" name="Text Box 10"/>
          <p:cNvSpPr txBox="1">
            <a:spLocks noChangeArrowheads="1"/>
          </p:cNvSpPr>
          <p:nvPr/>
        </p:nvSpPr>
        <p:spPr bwMode="auto">
          <a:xfrm>
            <a:off x="4508500" y="3370263"/>
            <a:ext cx="4397375" cy="284162"/>
          </a:xfrm>
          <a:prstGeom prst="rect">
            <a:avLst/>
          </a:prstGeom>
          <a:noFill/>
          <a:ln w="28575">
            <a:noFill/>
            <a:miter lim="800000"/>
            <a:headEnd/>
            <a:tailEnd/>
          </a:ln>
          <a:effectLst/>
        </p:spPr>
        <p:txBody>
          <a:bodyPr>
            <a:spAutoFit/>
          </a:bodyPr>
          <a:lstStyle/>
          <a:p>
            <a:pPr>
              <a:lnSpc>
                <a:spcPct val="90000"/>
              </a:lnSpc>
              <a:spcBef>
                <a:spcPct val="75000"/>
              </a:spcBef>
            </a:pPr>
            <a:r>
              <a:rPr lang="en-GB" sz="1400" i="0">
                <a:solidFill>
                  <a:schemeClr val="accent1"/>
                </a:solidFill>
              </a:rPr>
              <a:t>but not cars come equipped………</a:t>
            </a:r>
            <a:endParaRPr lang="en-US" sz="1400" i="0">
              <a:solidFill>
                <a:schemeClr val="accent1"/>
              </a:solidFill>
            </a:endParaRPr>
          </a:p>
        </p:txBody>
      </p:sp>
      <p:pic>
        <p:nvPicPr>
          <p:cNvPr id="796683" name="Picture 11" descr="MacLaren 1st Canam rear no spoiler 1964"/>
          <p:cNvPicPr>
            <a:picLocks noChangeAspect="1" noChangeArrowheads="1"/>
          </p:cNvPicPr>
          <p:nvPr/>
        </p:nvPicPr>
        <p:blipFill>
          <a:blip r:embed="rId5" cstate="print"/>
          <a:srcRect/>
          <a:stretch>
            <a:fillRect/>
          </a:stretch>
        </p:blipFill>
        <p:spPr bwMode="auto">
          <a:xfrm>
            <a:off x="4597400" y="3698875"/>
            <a:ext cx="4217988" cy="2187575"/>
          </a:xfrm>
          <a:prstGeom prst="rect">
            <a:avLst/>
          </a:prstGeom>
          <a:noFill/>
        </p:spPr>
      </p:pic>
      <p:sp>
        <p:nvSpPr>
          <p:cNvPr id="796684" name="Text Box 12"/>
          <p:cNvSpPr txBox="1">
            <a:spLocks noChangeArrowheads="1"/>
          </p:cNvSpPr>
          <p:nvPr/>
        </p:nvSpPr>
        <p:spPr bwMode="auto">
          <a:xfrm>
            <a:off x="4541838" y="5951538"/>
            <a:ext cx="4397375" cy="284162"/>
          </a:xfrm>
          <a:prstGeom prst="rect">
            <a:avLst/>
          </a:prstGeom>
          <a:noFill/>
          <a:ln w="28575">
            <a:noFill/>
            <a:miter lim="800000"/>
            <a:headEnd/>
            <a:tailEnd/>
          </a:ln>
          <a:effectLst/>
        </p:spPr>
        <p:txBody>
          <a:bodyPr>
            <a:spAutoFit/>
          </a:bodyPr>
          <a:lstStyle/>
          <a:p>
            <a:pPr>
              <a:lnSpc>
                <a:spcPct val="90000"/>
              </a:lnSpc>
              <a:spcBef>
                <a:spcPct val="75000"/>
              </a:spcBef>
            </a:pPr>
            <a:r>
              <a:rPr lang="en-GB" sz="1400" i="0">
                <a:solidFill>
                  <a:schemeClr val="accent1"/>
                </a:solidFill>
              </a:rPr>
              <a:t>1964 Bruce McLaren new Sports Racing Car</a:t>
            </a:r>
            <a:endParaRPr lang="en-US" sz="1400" i="0">
              <a:solidFill>
                <a:schemeClr val="accent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96674"/>
                                        </p:tgtEl>
                                        <p:attrNameLst>
                                          <p:attrName>style.visibility</p:attrName>
                                        </p:attrNameLst>
                                      </p:cBhvr>
                                      <p:to>
                                        <p:strVal val="visible"/>
                                      </p:to>
                                    </p:set>
                                    <p:animEffect transition="in" filter="wipe(left)">
                                      <p:cBhvr>
                                        <p:cTn id="7" dur="500"/>
                                        <p:tgtEl>
                                          <p:spTgt spid="7966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96675"/>
                                        </p:tgtEl>
                                        <p:attrNameLst>
                                          <p:attrName>style.visibility</p:attrName>
                                        </p:attrNameLst>
                                      </p:cBhvr>
                                      <p:to>
                                        <p:strVal val="visible"/>
                                      </p:to>
                                    </p:set>
                                    <p:animEffect transition="in" filter="wipe(left)">
                                      <p:cBhvr>
                                        <p:cTn id="12" dur="500"/>
                                        <p:tgtEl>
                                          <p:spTgt spid="79667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96677"/>
                                        </p:tgtEl>
                                        <p:attrNameLst>
                                          <p:attrName>style.visibility</p:attrName>
                                        </p:attrNameLst>
                                      </p:cBhvr>
                                      <p:to>
                                        <p:strVal val="visible"/>
                                      </p:to>
                                    </p:set>
                                    <p:animEffect transition="in" filter="wipe(left)">
                                      <p:cBhvr>
                                        <p:cTn id="16" dur="500"/>
                                        <p:tgtEl>
                                          <p:spTgt spid="79667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96680"/>
                                        </p:tgtEl>
                                        <p:attrNameLst>
                                          <p:attrName>style.visibility</p:attrName>
                                        </p:attrNameLst>
                                      </p:cBhvr>
                                      <p:to>
                                        <p:strVal val="visible"/>
                                      </p:to>
                                    </p:set>
                                    <p:animEffect transition="in" filter="wipe(left)">
                                      <p:cBhvr>
                                        <p:cTn id="21" dur="500"/>
                                        <p:tgtEl>
                                          <p:spTgt spid="796680"/>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96681"/>
                                        </p:tgtEl>
                                        <p:attrNameLst>
                                          <p:attrName>style.visibility</p:attrName>
                                        </p:attrNameLst>
                                      </p:cBhvr>
                                      <p:to>
                                        <p:strVal val="visible"/>
                                      </p:to>
                                    </p:set>
                                    <p:animEffect transition="in" filter="wipe(left)">
                                      <p:cBhvr>
                                        <p:cTn id="25" dur="500"/>
                                        <p:tgtEl>
                                          <p:spTgt spid="79668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96676"/>
                                        </p:tgtEl>
                                        <p:attrNameLst>
                                          <p:attrName>style.visibility</p:attrName>
                                        </p:attrNameLst>
                                      </p:cBhvr>
                                      <p:to>
                                        <p:strVal val="visible"/>
                                      </p:to>
                                    </p:set>
                                    <p:animEffect transition="in" filter="wipe(left)">
                                      <p:cBhvr>
                                        <p:cTn id="30" dur="500"/>
                                        <p:tgtEl>
                                          <p:spTgt spid="79667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96678"/>
                                        </p:tgtEl>
                                        <p:attrNameLst>
                                          <p:attrName>style.visibility</p:attrName>
                                        </p:attrNameLst>
                                      </p:cBhvr>
                                      <p:to>
                                        <p:strVal val="visible"/>
                                      </p:to>
                                    </p:set>
                                    <p:animEffect transition="in" filter="wipe(left)">
                                      <p:cBhvr>
                                        <p:cTn id="35" dur="500"/>
                                        <p:tgtEl>
                                          <p:spTgt spid="796678"/>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796679"/>
                                        </p:tgtEl>
                                        <p:attrNameLst>
                                          <p:attrName>style.visibility</p:attrName>
                                        </p:attrNameLst>
                                      </p:cBhvr>
                                      <p:to>
                                        <p:strVal val="visible"/>
                                      </p:to>
                                    </p:set>
                                    <p:animEffect transition="in" filter="wipe(left)">
                                      <p:cBhvr>
                                        <p:cTn id="39" dur="500"/>
                                        <p:tgtEl>
                                          <p:spTgt spid="79667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796682"/>
                                        </p:tgtEl>
                                        <p:attrNameLst>
                                          <p:attrName>style.visibility</p:attrName>
                                        </p:attrNameLst>
                                      </p:cBhvr>
                                      <p:to>
                                        <p:strVal val="visible"/>
                                      </p:to>
                                    </p:set>
                                    <p:animEffect transition="in" filter="wipe(left)">
                                      <p:cBhvr>
                                        <p:cTn id="44" dur="500"/>
                                        <p:tgtEl>
                                          <p:spTgt spid="79668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796683"/>
                                        </p:tgtEl>
                                        <p:attrNameLst>
                                          <p:attrName>style.visibility</p:attrName>
                                        </p:attrNameLst>
                                      </p:cBhvr>
                                      <p:to>
                                        <p:strVal val="visible"/>
                                      </p:to>
                                    </p:set>
                                    <p:animEffect transition="in" filter="wipe(left)">
                                      <p:cBhvr>
                                        <p:cTn id="49" dur="500"/>
                                        <p:tgtEl>
                                          <p:spTgt spid="796683"/>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796684"/>
                                        </p:tgtEl>
                                        <p:attrNameLst>
                                          <p:attrName>style.visibility</p:attrName>
                                        </p:attrNameLst>
                                      </p:cBhvr>
                                      <p:to>
                                        <p:strVal val="visible"/>
                                      </p:to>
                                    </p:set>
                                    <p:animEffect transition="in" filter="wipe(left)">
                                      <p:cBhvr>
                                        <p:cTn id="53" dur="500"/>
                                        <p:tgtEl>
                                          <p:spTgt spid="796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6674" grpId="0"/>
      <p:bldP spid="796676" grpId="0"/>
      <p:bldP spid="796677" grpId="0"/>
      <p:bldP spid="796679" grpId="0"/>
      <p:bldP spid="796681" grpId="0"/>
      <p:bldP spid="796682" grpId="0"/>
      <p:bldP spid="79668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8" name="Picture 2" descr="BT8 Gdwd 100mph chkne crop"/>
          <p:cNvPicPr>
            <a:picLocks noChangeAspect="1" noChangeArrowheads="1"/>
          </p:cNvPicPr>
          <p:nvPr/>
        </p:nvPicPr>
        <p:blipFill>
          <a:blip r:embed="rId2" cstate="print"/>
          <a:srcRect/>
          <a:stretch>
            <a:fillRect/>
          </a:stretch>
        </p:blipFill>
        <p:spPr bwMode="auto">
          <a:xfrm>
            <a:off x="690563" y="1958975"/>
            <a:ext cx="7712075" cy="2803525"/>
          </a:xfrm>
          <a:prstGeom prst="rect">
            <a:avLst/>
          </a:prstGeom>
          <a:noFill/>
        </p:spPr>
      </p:pic>
      <p:sp>
        <p:nvSpPr>
          <p:cNvPr id="797699" name="Text Box 3"/>
          <p:cNvSpPr txBox="1">
            <a:spLocks noChangeArrowheads="1"/>
          </p:cNvSpPr>
          <p:nvPr/>
        </p:nvSpPr>
        <p:spPr bwMode="auto">
          <a:xfrm>
            <a:off x="1073150" y="474663"/>
            <a:ext cx="6889750" cy="366712"/>
          </a:xfrm>
          <a:prstGeom prst="rect">
            <a:avLst/>
          </a:prstGeom>
          <a:noFill/>
          <a:ln w="28575">
            <a:noFill/>
            <a:miter lim="800000"/>
            <a:headEnd/>
            <a:tailEnd/>
          </a:ln>
          <a:effectLst/>
        </p:spPr>
        <p:txBody>
          <a:bodyPr wrap="none">
            <a:spAutoFit/>
          </a:bodyPr>
          <a:lstStyle/>
          <a:p>
            <a:pPr algn="l"/>
            <a:r>
              <a:rPr lang="en-GB" sz="1800" i="0" dirty="0">
                <a:solidFill>
                  <a:schemeClr val="accent1"/>
                </a:solidFill>
              </a:rPr>
              <a:t>1964 Brabham BT8 Sports Car Delivered Without Rear Spoiler</a:t>
            </a:r>
            <a:endParaRPr lang="en-US" sz="1800" dirty="0"/>
          </a:p>
        </p:txBody>
      </p:sp>
      <p:sp>
        <p:nvSpPr>
          <p:cNvPr id="797700" name="Text Box 4"/>
          <p:cNvSpPr txBox="1">
            <a:spLocks noChangeArrowheads="1"/>
          </p:cNvSpPr>
          <p:nvPr/>
        </p:nvSpPr>
        <p:spPr bwMode="auto">
          <a:xfrm>
            <a:off x="671513" y="1392238"/>
            <a:ext cx="4397375" cy="284162"/>
          </a:xfrm>
          <a:prstGeom prst="rect">
            <a:avLst/>
          </a:prstGeom>
          <a:noFill/>
          <a:ln w="28575">
            <a:noFill/>
            <a:miter lim="800000"/>
            <a:headEnd/>
            <a:tailEnd/>
          </a:ln>
          <a:effectLst/>
        </p:spPr>
        <p:txBody>
          <a:bodyPr anchor="ctr">
            <a:spAutoFit/>
          </a:bodyPr>
          <a:lstStyle/>
          <a:p>
            <a:pPr algn="l">
              <a:lnSpc>
                <a:spcPct val="90000"/>
              </a:lnSpc>
              <a:spcBef>
                <a:spcPct val="75000"/>
              </a:spcBef>
            </a:pPr>
            <a:r>
              <a:rPr lang="en-GB" sz="1400" i="0">
                <a:solidFill>
                  <a:schemeClr val="accent1"/>
                </a:solidFill>
              </a:rPr>
              <a:t>Assessed as “undriveable” by S. Moss……….</a:t>
            </a:r>
            <a:endParaRPr lang="en-US" sz="1400" i="0">
              <a:solidFill>
                <a:schemeClr val="accent1"/>
              </a:solidFill>
            </a:endParaRPr>
          </a:p>
        </p:txBody>
      </p:sp>
      <p:sp>
        <p:nvSpPr>
          <p:cNvPr id="797701" name="Text Box 5"/>
          <p:cNvSpPr txBox="1">
            <a:spLocks noChangeArrowheads="1"/>
          </p:cNvSpPr>
          <p:nvPr/>
        </p:nvSpPr>
        <p:spPr bwMode="auto">
          <a:xfrm>
            <a:off x="1485900" y="4953000"/>
            <a:ext cx="5629275" cy="284163"/>
          </a:xfrm>
          <a:prstGeom prst="rect">
            <a:avLst/>
          </a:prstGeom>
          <a:noFill/>
          <a:ln w="28575">
            <a:noFill/>
            <a:miter lim="800000"/>
            <a:headEnd/>
            <a:tailEnd/>
          </a:ln>
          <a:effectLst/>
        </p:spPr>
        <p:txBody>
          <a:bodyPr anchor="ctr">
            <a:spAutoFit/>
          </a:bodyPr>
          <a:lstStyle/>
          <a:p>
            <a:pPr algn="l">
              <a:lnSpc>
                <a:spcPct val="90000"/>
              </a:lnSpc>
              <a:spcBef>
                <a:spcPct val="75000"/>
              </a:spcBef>
            </a:pPr>
            <a:r>
              <a:rPr lang="en-GB" sz="1400" i="0">
                <a:solidFill>
                  <a:schemeClr val="accent1"/>
                </a:solidFill>
              </a:rPr>
              <a:t>Until self-designed primitive spoiler attached by owner’s  team!</a:t>
            </a:r>
            <a:endParaRPr lang="en-US" sz="1400" i="0">
              <a:solidFill>
                <a:schemeClr val="accent1"/>
              </a:solidFill>
            </a:endParaRPr>
          </a:p>
        </p:txBody>
      </p:sp>
      <p:sp>
        <p:nvSpPr>
          <p:cNvPr id="797702" name="Line 6"/>
          <p:cNvSpPr>
            <a:spLocks noChangeShapeType="1"/>
          </p:cNvSpPr>
          <p:nvPr/>
        </p:nvSpPr>
        <p:spPr bwMode="auto">
          <a:xfrm>
            <a:off x="2681288" y="3729038"/>
            <a:ext cx="1330325" cy="1260475"/>
          </a:xfrm>
          <a:prstGeom prst="line">
            <a:avLst/>
          </a:prstGeom>
          <a:noFill/>
          <a:ln w="57150">
            <a:solidFill>
              <a:srgbClr val="FF0000"/>
            </a:solidFill>
            <a:round/>
            <a:headEnd type="triangle" w="med" len="med"/>
            <a:tailEnd/>
          </a:ln>
          <a:effectLst/>
        </p:spPr>
        <p:txBody>
          <a:bodyPr>
            <a:spAutoFit/>
          </a:bodyPr>
          <a:lstStyle/>
          <a:p>
            <a:endParaRPr lang="en-GB"/>
          </a:p>
        </p:txBody>
      </p:sp>
      <p:sp>
        <p:nvSpPr>
          <p:cNvPr id="797703" name="Text Box 7"/>
          <p:cNvSpPr txBox="1">
            <a:spLocks noChangeArrowheads="1"/>
          </p:cNvSpPr>
          <p:nvPr/>
        </p:nvSpPr>
        <p:spPr bwMode="auto">
          <a:xfrm>
            <a:off x="1497013" y="5353050"/>
            <a:ext cx="4397375" cy="284163"/>
          </a:xfrm>
          <a:prstGeom prst="rect">
            <a:avLst/>
          </a:prstGeom>
          <a:noFill/>
          <a:ln w="28575">
            <a:noFill/>
            <a:miter lim="800000"/>
            <a:headEnd/>
            <a:tailEnd/>
          </a:ln>
          <a:effectLst/>
        </p:spPr>
        <p:txBody>
          <a:bodyPr anchor="ctr">
            <a:spAutoFit/>
          </a:bodyPr>
          <a:lstStyle/>
          <a:p>
            <a:pPr algn="l">
              <a:lnSpc>
                <a:spcPct val="90000"/>
              </a:lnSpc>
              <a:spcBef>
                <a:spcPct val="75000"/>
              </a:spcBef>
            </a:pPr>
            <a:r>
              <a:rPr lang="en-GB" sz="1400" i="0">
                <a:solidFill>
                  <a:schemeClr val="accent1"/>
                </a:solidFill>
              </a:rPr>
              <a:t>Then the car went very well  ……….</a:t>
            </a:r>
            <a:endParaRPr lang="en-US" sz="1400" i="0">
              <a:solidFill>
                <a:schemeClr val="accent1"/>
              </a:solidFill>
            </a:endParaRPr>
          </a:p>
        </p:txBody>
      </p:sp>
      <p:sp>
        <p:nvSpPr>
          <p:cNvPr id="797704" name="Oval 8"/>
          <p:cNvSpPr>
            <a:spLocks noChangeArrowheads="1"/>
          </p:cNvSpPr>
          <p:nvPr/>
        </p:nvSpPr>
        <p:spPr bwMode="auto">
          <a:xfrm rot="639771">
            <a:off x="749300" y="3092450"/>
            <a:ext cx="2019300" cy="623888"/>
          </a:xfrm>
          <a:prstGeom prst="ellipse">
            <a:avLst/>
          </a:prstGeom>
          <a:noFill/>
          <a:ln w="28575">
            <a:solidFill>
              <a:srgbClr val="FF0000"/>
            </a:solidFill>
            <a:round/>
            <a:headEnd/>
            <a:tailEnd/>
          </a:ln>
          <a:effectLst/>
        </p:spPr>
        <p:txBody>
          <a:bodyPr wrap="none" anchor="ctr">
            <a:spAutoFit/>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97699"/>
                                        </p:tgtEl>
                                        <p:attrNameLst>
                                          <p:attrName>style.visibility</p:attrName>
                                        </p:attrNameLst>
                                      </p:cBhvr>
                                      <p:to>
                                        <p:strVal val="visible"/>
                                      </p:to>
                                    </p:set>
                                    <p:animEffect transition="in" filter="wipe(left)">
                                      <p:cBhvr>
                                        <p:cTn id="7" dur="500"/>
                                        <p:tgtEl>
                                          <p:spTgt spid="7976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97700"/>
                                        </p:tgtEl>
                                        <p:attrNameLst>
                                          <p:attrName>style.visibility</p:attrName>
                                        </p:attrNameLst>
                                      </p:cBhvr>
                                      <p:to>
                                        <p:strVal val="visible"/>
                                      </p:to>
                                    </p:set>
                                    <p:animEffect transition="in" filter="wipe(left)">
                                      <p:cBhvr>
                                        <p:cTn id="12" dur="500"/>
                                        <p:tgtEl>
                                          <p:spTgt spid="79770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97698"/>
                                        </p:tgtEl>
                                        <p:attrNameLst>
                                          <p:attrName>style.visibility</p:attrName>
                                        </p:attrNameLst>
                                      </p:cBhvr>
                                      <p:to>
                                        <p:strVal val="visible"/>
                                      </p:to>
                                    </p:set>
                                    <p:animEffect transition="in" filter="wipe(left)">
                                      <p:cBhvr>
                                        <p:cTn id="17" dur="500"/>
                                        <p:tgtEl>
                                          <p:spTgt spid="79769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97701"/>
                                        </p:tgtEl>
                                        <p:attrNameLst>
                                          <p:attrName>style.visibility</p:attrName>
                                        </p:attrNameLst>
                                      </p:cBhvr>
                                      <p:to>
                                        <p:strVal val="visible"/>
                                      </p:to>
                                    </p:set>
                                    <p:animEffect transition="in" filter="wipe(left)">
                                      <p:cBhvr>
                                        <p:cTn id="22" dur="500"/>
                                        <p:tgtEl>
                                          <p:spTgt spid="797701"/>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797702"/>
                                        </p:tgtEl>
                                        <p:attrNameLst>
                                          <p:attrName>style.visibility</p:attrName>
                                        </p:attrNameLst>
                                      </p:cBhvr>
                                      <p:to>
                                        <p:strVal val="visible"/>
                                      </p:to>
                                    </p:set>
                                    <p:animEffect transition="in" filter="wipe(down)">
                                      <p:cBhvr>
                                        <p:cTn id="26" dur="500"/>
                                        <p:tgtEl>
                                          <p:spTgt spid="797702"/>
                                        </p:tgtEl>
                                      </p:cBhvr>
                                    </p:animEffect>
                                  </p:childTnLst>
                                </p:cTn>
                              </p:par>
                            </p:childTnLst>
                          </p:cTn>
                        </p:par>
                        <p:par>
                          <p:cTn id="27" fill="hold">
                            <p:stCondLst>
                              <p:cond delay="1000"/>
                            </p:stCondLst>
                            <p:childTnLst>
                              <p:par>
                                <p:cTn id="28" presetID="22" presetClass="entr" presetSubtype="4" fill="hold" grpId="0" nodeType="afterEffect">
                                  <p:stCondLst>
                                    <p:cond delay="0"/>
                                  </p:stCondLst>
                                  <p:childTnLst>
                                    <p:set>
                                      <p:cBhvr>
                                        <p:cTn id="29" dur="1" fill="hold">
                                          <p:stCondLst>
                                            <p:cond delay="0"/>
                                          </p:stCondLst>
                                        </p:cTn>
                                        <p:tgtEl>
                                          <p:spTgt spid="797704"/>
                                        </p:tgtEl>
                                        <p:attrNameLst>
                                          <p:attrName>style.visibility</p:attrName>
                                        </p:attrNameLst>
                                      </p:cBhvr>
                                      <p:to>
                                        <p:strVal val="visible"/>
                                      </p:to>
                                    </p:set>
                                    <p:animEffect transition="in" filter="wipe(down)">
                                      <p:cBhvr>
                                        <p:cTn id="30" dur="500"/>
                                        <p:tgtEl>
                                          <p:spTgt spid="79770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97703"/>
                                        </p:tgtEl>
                                        <p:attrNameLst>
                                          <p:attrName>style.visibility</p:attrName>
                                        </p:attrNameLst>
                                      </p:cBhvr>
                                      <p:to>
                                        <p:strVal val="visible"/>
                                      </p:to>
                                    </p:set>
                                    <p:animEffect transition="in" filter="wipe(left)">
                                      <p:cBhvr>
                                        <p:cTn id="35" dur="500"/>
                                        <p:tgtEl>
                                          <p:spTgt spid="797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699" grpId="0"/>
      <p:bldP spid="797700" grpId="0"/>
      <p:bldP spid="797701" grpId="0"/>
      <p:bldP spid="797702" grpId="0" animBg="1"/>
      <p:bldP spid="797703" grpId="0"/>
      <p:bldP spid="79770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5" name="Text Box 5"/>
          <p:cNvSpPr txBox="1">
            <a:spLocks noChangeArrowheads="1"/>
          </p:cNvSpPr>
          <p:nvPr/>
        </p:nvSpPr>
        <p:spPr bwMode="auto">
          <a:xfrm>
            <a:off x="475065" y="196423"/>
            <a:ext cx="8498865" cy="646331"/>
          </a:xfrm>
          <a:prstGeom prst="rect">
            <a:avLst/>
          </a:prstGeom>
          <a:noFill/>
          <a:ln w="28575">
            <a:noFill/>
            <a:miter lim="800000"/>
            <a:headEnd/>
            <a:tailEnd/>
          </a:ln>
          <a:effectLst/>
        </p:spPr>
        <p:txBody>
          <a:bodyPr wrap="none">
            <a:spAutoFit/>
          </a:bodyPr>
          <a:lstStyle/>
          <a:p>
            <a:pPr>
              <a:spcBef>
                <a:spcPts val="0"/>
              </a:spcBef>
            </a:pPr>
            <a:r>
              <a:rPr lang="en-GB" sz="1800" i="0" dirty="0">
                <a:solidFill>
                  <a:schemeClr val="accent1"/>
                </a:solidFill>
              </a:rPr>
              <a:t>With Simple Rear Spoiler BT8 Became Very Competitive – 2.5 </a:t>
            </a:r>
            <a:r>
              <a:rPr lang="en-GB" sz="1800" i="0" dirty="0" err="1">
                <a:solidFill>
                  <a:schemeClr val="accent1"/>
                </a:solidFill>
              </a:rPr>
              <a:t>ltre</a:t>
            </a:r>
            <a:r>
              <a:rPr lang="en-GB" sz="1800" i="0" dirty="0">
                <a:solidFill>
                  <a:schemeClr val="accent1"/>
                </a:solidFill>
              </a:rPr>
              <a:t> F1 times</a:t>
            </a:r>
          </a:p>
          <a:p>
            <a:pPr>
              <a:spcBef>
                <a:spcPts val="0"/>
              </a:spcBef>
            </a:pPr>
            <a:r>
              <a:rPr lang="en-GB" sz="1800" i="0" dirty="0">
                <a:solidFill>
                  <a:schemeClr val="accent1"/>
                </a:solidFill>
              </a:rPr>
              <a:t>Many Class Records and Outright Circuit Record at Aintree &amp; Castle </a:t>
            </a:r>
            <a:r>
              <a:rPr lang="en-GB" sz="1800" i="0" dirty="0" err="1">
                <a:solidFill>
                  <a:schemeClr val="accent1"/>
                </a:solidFill>
              </a:rPr>
              <a:t>Combe</a:t>
            </a:r>
            <a:endParaRPr lang="en-US" sz="1800" dirty="0"/>
          </a:p>
        </p:txBody>
      </p:sp>
      <p:pic>
        <p:nvPicPr>
          <p:cNvPr id="8195" name="Picture 3" descr="E:\HD 131106 - 750 Motor Club -\Photos Motor Racing\HD Motoracing - Goodwood 1st 100mph Sportscar lap - 30may1964 - Autosport 5jun1964 (2).jpg"/>
          <p:cNvPicPr>
            <a:picLocks noChangeAspect="1" noChangeArrowheads="1"/>
          </p:cNvPicPr>
          <p:nvPr/>
        </p:nvPicPr>
        <p:blipFill>
          <a:blip r:embed="rId2" cstate="print"/>
          <a:srcRect/>
          <a:stretch>
            <a:fillRect/>
          </a:stretch>
        </p:blipFill>
        <p:spPr bwMode="auto">
          <a:xfrm>
            <a:off x="190521" y="3026540"/>
            <a:ext cx="5628388" cy="3372181"/>
          </a:xfrm>
          <a:prstGeom prst="rect">
            <a:avLst/>
          </a:prstGeom>
          <a:noFill/>
        </p:spPr>
      </p:pic>
      <p:pic>
        <p:nvPicPr>
          <p:cNvPr id="8196" name="Picture 4" descr="E:\HD 131106 - 750 Motor Club -\Photos Motor Racing\Goodwood Ton - 0 Goodwood Ton fm abve - w800pxl - 5nov13.jpg"/>
          <p:cNvPicPr>
            <a:picLocks noChangeAspect="1" noChangeArrowheads="1"/>
          </p:cNvPicPr>
          <p:nvPr/>
        </p:nvPicPr>
        <p:blipFill>
          <a:blip r:embed="rId3" cstate="print"/>
          <a:srcRect/>
          <a:stretch>
            <a:fillRect/>
          </a:stretch>
        </p:blipFill>
        <p:spPr bwMode="auto">
          <a:xfrm>
            <a:off x="5926102" y="3061855"/>
            <a:ext cx="2988597" cy="3339989"/>
          </a:xfrm>
          <a:prstGeom prst="rect">
            <a:avLst/>
          </a:prstGeom>
          <a:noFill/>
        </p:spPr>
      </p:pic>
      <p:sp>
        <p:nvSpPr>
          <p:cNvPr id="9" name="Text Box 5"/>
          <p:cNvSpPr txBox="1">
            <a:spLocks noChangeArrowheads="1"/>
          </p:cNvSpPr>
          <p:nvPr/>
        </p:nvSpPr>
        <p:spPr bwMode="auto">
          <a:xfrm>
            <a:off x="579206" y="1415658"/>
            <a:ext cx="7930376" cy="923330"/>
          </a:xfrm>
          <a:prstGeom prst="rect">
            <a:avLst/>
          </a:prstGeom>
          <a:noFill/>
          <a:ln w="28575">
            <a:noFill/>
            <a:miter lim="800000"/>
            <a:headEnd/>
            <a:tailEnd/>
          </a:ln>
          <a:effectLst/>
        </p:spPr>
        <p:txBody>
          <a:bodyPr wrap="none">
            <a:spAutoFit/>
          </a:bodyPr>
          <a:lstStyle/>
          <a:p>
            <a:pPr>
              <a:spcBef>
                <a:spcPts val="0"/>
              </a:spcBef>
            </a:pPr>
            <a:r>
              <a:rPr lang="en-GB" sz="1800" i="0" dirty="0">
                <a:solidFill>
                  <a:schemeClr val="accent1"/>
                </a:solidFill>
              </a:rPr>
              <a:t>On 31 May 1964 Established New Sports Car Lap Record at Goodwood</a:t>
            </a:r>
          </a:p>
          <a:p>
            <a:pPr>
              <a:spcBef>
                <a:spcPts val="0"/>
              </a:spcBef>
            </a:pPr>
            <a:r>
              <a:rPr lang="en-GB" sz="1800" i="0" dirty="0">
                <a:solidFill>
                  <a:schemeClr val="accent1"/>
                </a:solidFill>
              </a:rPr>
              <a:t>Awarded Goodwood Ton – as First 100 mph Sports Car Lap.</a:t>
            </a:r>
          </a:p>
          <a:p>
            <a:pPr>
              <a:spcBef>
                <a:spcPts val="0"/>
              </a:spcBef>
            </a:pPr>
            <a:r>
              <a:rPr lang="en-GB" sz="1800" i="0" dirty="0">
                <a:solidFill>
                  <a:schemeClr val="accent1"/>
                </a:solidFill>
              </a:rPr>
              <a:t>Assisted to became Legend of Goodwood in 2008.</a:t>
            </a:r>
            <a:endParaRPr lang="en-US" sz="1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98725"/>
                                        </p:tgtEl>
                                        <p:attrNameLst>
                                          <p:attrName>style.visibility</p:attrName>
                                        </p:attrNameLst>
                                      </p:cBhvr>
                                      <p:to>
                                        <p:strVal val="visible"/>
                                      </p:to>
                                    </p:set>
                                    <p:animEffect transition="in" filter="wipe(left)">
                                      <p:cBhvr>
                                        <p:cTn id="7" dur="500"/>
                                        <p:tgtEl>
                                          <p:spTgt spid="7987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8195"/>
                                        </p:tgtEl>
                                        <p:attrNameLst>
                                          <p:attrName>style.visibility</p:attrName>
                                        </p:attrNameLst>
                                      </p:cBhvr>
                                      <p:to>
                                        <p:strVal val="visible"/>
                                      </p:to>
                                    </p:set>
                                    <p:anim calcmode="lin" valueType="num">
                                      <p:cBhvr>
                                        <p:cTn id="17" dur="1000" fill="hold"/>
                                        <p:tgtEl>
                                          <p:spTgt spid="8195"/>
                                        </p:tgtEl>
                                        <p:attrNameLst>
                                          <p:attrName>ppt_w</p:attrName>
                                        </p:attrNameLst>
                                      </p:cBhvr>
                                      <p:tavLst>
                                        <p:tav tm="0">
                                          <p:val>
                                            <p:strVal val="#ppt_w*0.70"/>
                                          </p:val>
                                        </p:tav>
                                        <p:tav tm="100000">
                                          <p:val>
                                            <p:strVal val="#ppt_w"/>
                                          </p:val>
                                        </p:tav>
                                      </p:tavLst>
                                    </p:anim>
                                    <p:anim calcmode="lin" valueType="num">
                                      <p:cBhvr>
                                        <p:cTn id="18" dur="1000" fill="hold"/>
                                        <p:tgtEl>
                                          <p:spTgt spid="8195"/>
                                        </p:tgtEl>
                                        <p:attrNameLst>
                                          <p:attrName>ppt_h</p:attrName>
                                        </p:attrNameLst>
                                      </p:cBhvr>
                                      <p:tavLst>
                                        <p:tav tm="0">
                                          <p:val>
                                            <p:strVal val="#ppt_h"/>
                                          </p:val>
                                        </p:tav>
                                        <p:tav tm="100000">
                                          <p:val>
                                            <p:strVal val="#ppt_h"/>
                                          </p:val>
                                        </p:tav>
                                      </p:tavLst>
                                    </p:anim>
                                    <p:animEffect transition="in" filter="fade">
                                      <p:cBhvr>
                                        <p:cTn id="19" dur="1000"/>
                                        <p:tgtEl>
                                          <p:spTgt spid="8195"/>
                                        </p:tgtEl>
                                      </p:cBhvr>
                                    </p:animEffect>
                                  </p:childTnLst>
                                </p:cTn>
                              </p:par>
                            </p:childTnLst>
                          </p:cTn>
                        </p:par>
                        <p:par>
                          <p:cTn id="20" fill="hold">
                            <p:stCondLst>
                              <p:cond delay="1000"/>
                            </p:stCondLst>
                            <p:childTnLst>
                              <p:par>
                                <p:cTn id="21" presetID="55" presetClass="entr" presetSubtype="0" fill="hold" nodeType="afterEffect">
                                  <p:stCondLst>
                                    <p:cond delay="0"/>
                                  </p:stCondLst>
                                  <p:childTnLst>
                                    <p:set>
                                      <p:cBhvr>
                                        <p:cTn id="22" dur="1" fill="hold">
                                          <p:stCondLst>
                                            <p:cond delay="0"/>
                                          </p:stCondLst>
                                        </p:cTn>
                                        <p:tgtEl>
                                          <p:spTgt spid="8196"/>
                                        </p:tgtEl>
                                        <p:attrNameLst>
                                          <p:attrName>style.visibility</p:attrName>
                                        </p:attrNameLst>
                                      </p:cBhvr>
                                      <p:to>
                                        <p:strVal val="visible"/>
                                      </p:to>
                                    </p:set>
                                    <p:anim calcmode="lin" valueType="num">
                                      <p:cBhvr>
                                        <p:cTn id="23" dur="1000" fill="hold"/>
                                        <p:tgtEl>
                                          <p:spTgt spid="8196"/>
                                        </p:tgtEl>
                                        <p:attrNameLst>
                                          <p:attrName>ppt_w</p:attrName>
                                        </p:attrNameLst>
                                      </p:cBhvr>
                                      <p:tavLst>
                                        <p:tav tm="0">
                                          <p:val>
                                            <p:strVal val="#ppt_w*0.70"/>
                                          </p:val>
                                        </p:tav>
                                        <p:tav tm="100000">
                                          <p:val>
                                            <p:strVal val="#ppt_w"/>
                                          </p:val>
                                        </p:tav>
                                      </p:tavLst>
                                    </p:anim>
                                    <p:anim calcmode="lin" valueType="num">
                                      <p:cBhvr>
                                        <p:cTn id="24" dur="1000" fill="hold"/>
                                        <p:tgtEl>
                                          <p:spTgt spid="8196"/>
                                        </p:tgtEl>
                                        <p:attrNameLst>
                                          <p:attrName>ppt_h</p:attrName>
                                        </p:attrNameLst>
                                      </p:cBhvr>
                                      <p:tavLst>
                                        <p:tav tm="0">
                                          <p:val>
                                            <p:strVal val="#ppt_h"/>
                                          </p:val>
                                        </p:tav>
                                        <p:tav tm="100000">
                                          <p:val>
                                            <p:strVal val="#ppt_h"/>
                                          </p:val>
                                        </p:tav>
                                      </p:tavLst>
                                    </p:anim>
                                    <p:animEffect transition="in" filter="fade">
                                      <p:cBhvr>
                                        <p:cTn id="25" dur="1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25"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HD 131106 - 750 Motor Club -\Photos Motor Racing\BT8 Start Guards Trophy GP Mtg Brands July 1964.jpg"/>
          <p:cNvPicPr>
            <a:picLocks noChangeAspect="1" noChangeArrowheads="1"/>
          </p:cNvPicPr>
          <p:nvPr/>
        </p:nvPicPr>
        <p:blipFill>
          <a:blip r:embed="rId2" cstate="print"/>
          <a:srcRect/>
          <a:stretch>
            <a:fillRect/>
          </a:stretch>
        </p:blipFill>
        <p:spPr bwMode="auto">
          <a:xfrm>
            <a:off x="241157" y="1105281"/>
            <a:ext cx="8615363" cy="4537425"/>
          </a:xfrm>
          <a:prstGeom prst="rect">
            <a:avLst/>
          </a:prstGeom>
          <a:noFill/>
        </p:spPr>
      </p:pic>
      <p:sp>
        <p:nvSpPr>
          <p:cNvPr id="3" name="Text Box 5"/>
          <p:cNvSpPr txBox="1">
            <a:spLocks noChangeArrowheads="1"/>
          </p:cNvSpPr>
          <p:nvPr/>
        </p:nvSpPr>
        <p:spPr bwMode="auto">
          <a:xfrm>
            <a:off x="-32158" y="237988"/>
            <a:ext cx="9221499" cy="646331"/>
          </a:xfrm>
          <a:prstGeom prst="rect">
            <a:avLst/>
          </a:prstGeom>
          <a:noFill/>
          <a:ln w="28575">
            <a:noFill/>
            <a:miter lim="800000"/>
            <a:headEnd/>
            <a:tailEnd/>
          </a:ln>
          <a:effectLst/>
        </p:spPr>
        <p:txBody>
          <a:bodyPr wrap="none">
            <a:spAutoFit/>
          </a:bodyPr>
          <a:lstStyle/>
          <a:p>
            <a:pPr>
              <a:spcBef>
                <a:spcPts val="0"/>
              </a:spcBef>
            </a:pPr>
            <a:r>
              <a:rPr lang="en-GB" sz="1800" i="0" dirty="0">
                <a:solidFill>
                  <a:schemeClr val="accent1"/>
                </a:solidFill>
              </a:rPr>
              <a:t>Won 1964 Guards Trophy Brands Hatch – Supporting Race to British F1 Grand Prix</a:t>
            </a:r>
          </a:p>
          <a:p>
            <a:pPr>
              <a:spcBef>
                <a:spcPts val="0"/>
              </a:spcBef>
            </a:pPr>
            <a:r>
              <a:rPr lang="en-GB" sz="1800" i="0" dirty="0">
                <a:solidFill>
                  <a:schemeClr val="accent1"/>
                </a:solidFill>
              </a:rPr>
              <a:t>Second Denny Hulme in 2 litre BT8, Roy Salvadori in Cooper </a:t>
            </a:r>
            <a:r>
              <a:rPr lang="en-GB" sz="1800" i="0" dirty="0" err="1">
                <a:solidFill>
                  <a:schemeClr val="accent1"/>
                </a:solidFill>
              </a:rPr>
              <a:t>Maserati</a:t>
            </a:r>
            <a:r>
              <a:rPr lang="en-GB" sz="1800" i="0" dirty="0">
                <a:solidFill>
                  <a:schemeClr val="accent1"/>
                </a:solidFill>
              </a:rPr>
              <a:t> </a:t>
            </a:r>
            <a:endParaRPr lang="en-US" sz="1800" dirty="0"/>
          </a:p>
        </p:txBody>
      </p:sp>
      <p:sp>
        <p:nvSpPr>
          <p:cNvPr id="4" name="Text Box 5"/>
          <p:cNvSpPr txBox="1">
            <a:spLocks noChangeArrowheads="1"/>
          </p:cNvSpPr>
          <p:nvPr/>
        </p:nvSpPr>
        <p:spPr bwMode="auto">
          <a:xfrm>
            <a:off x="594991" y="5752273"/>
            <a:ext cx="8174936" cy="646331"/>
          </a:xfrm>
          <a:prstGeom prst="rect">
            <a:avLst/>
          </a:prstGeom>
          <a:noFill/>
          <a:ln w="28575">
            <a:noFill/>
            <a:miter lim="800000"/>
            <a:headEnd/>
            <a:tailEnd/>
          </a:ln>
          <a:effectLst/>
        </p:spPr>
        <p:txBody>
          <a:bodyPr wrap="square">
            <a:spAutoFit/>
          </a:bodyPr>
          <a:lstStyle/>
          <a:p>
            <a:pPr>
              <a:spcBef>
                <a:spcPts val="0"/>
              </a:spcBef>
            </a:pPr>
            <a:r>
              <a:rPr lang="en-GB" sz="1800" dirty="0">
                <a:solidFill>
                  <a:schemeClr val="accent1"/>
                </a:solidFill>
              </a:rPr>
              <a:t>Jackie Stewart was driving a slow </a:t>
            </a:r>
            <a:r>
              <a:rPr lang="en-GB" sz="1800" dirty="0" err="1">
                <a:solidFill>
                  <a:schemeClr val="accent1"/>
                </a:solidFill>
              </a:rPr>
              <a:t>Tojiero</a:t>
            </a:r>
            <a:r>
              <a:rPr lang="en-GB" sz="1800" dirty="0">
                <a:solidFill>
                  <a:schemeClr val="accent1"/>
                </a:solidFill>
              </a:rPr>
              <a:t>-Jag with zero rear vision – and kindly took the trouble to apologize for not seeing me when I lapped him!</a:t>
            </a:r>
            <a:endParaRPr lang="en-US" sz="1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9218"/>
                                        </p:tgtEl>
                                        <p:attrNameLst>
                                          <p:attrName>style.visibility</p:attrName>
                                        </p:attrNameLst>
                                      </p:cBhvr>
                                      <p:to>
                                        <p:strVal val="visible"/>
                                      </p:to>
                                    </p:set>
                                    <p:anim calcmode="lin" valueType="num">
                                      <p:cBhvr>
                                        <p:cTn id="13" dur="1000" fill="hold"/>
                                        <p:tgtEl>
                                          <p:spTgt spid="9218"/>
                                        </p:tgtEl>
                                        <p:attrNameLst>
                                          <p:attrName>ppt_w</p:attrName>
                                        </p:attrNameLst>
                                      </p:cBhvr>
                                      <p:tavLst>
                                        <p:tav tm="0">
                                          <p:val>
                                            <p:strVal val="#ppt_w*0.70"/>
                                          </p:val>
                                        </p:tav>
                                        <p:tav tm="100000">
                                          <p:val>
                                            <p:strVal val="#ppt_w"/>
                                          </p:val>
                                        </p:tav>
                                      </p:tavLst>
                                    </p:anim>
                                    <p:anim calcmode="lin" valueType="num">
                                      <p:cBhvr>
                                        <p:cTn id="14" dur="1000" fill="hold"/>
                                        <p:tgtEl>
                                          <p:spTgt spid="9218"/>
                                        </p:tgtEl>
                                        <p:attrNameLst>
                                          <p:attrName>ppt_h</p:attrName>
                                        </p:attrNameLst>
                                      </p:cBhvr>
                                      <p:tavLst>
                                        <p:tav tm="0">
                                          <p:val>
                                            <p:strVal val="#ppt_h"/>
                                          </p:val>
                                        </p:tav>
                                        <p:tav tm="100000">
                                          <p:val>
                                            <p:strVal val="#ppt_h"/>
                                          </p:val>
                                        </p:tav>
                                      </p:tavLst>
                                    </p:anim>
                                    <p:animEffect transition="in" filter="fade">
                                      <p:cBhvr>
                                        <p:cTn id="15" dur="1000"/>
                                        <p:tgtEl>
                                          <p:spTgt spid="92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p:cNvSpPr>
            <a:spLocks noChangeArrowheads="1"/>
          </p:cNvSpPr>
          <p:nvPr/>
        </p:nvSpPr>
        <p:spPr bwMode="auto">
          <a:xfrm>
            <a:off x="157163" y="1741488"/>
            <a:ext cx="8894762" cy="4451350"/>
          </a:xfrm>
          <a:prstGeom prst="rect">
            <a:avLst/>
          </a:prstGeom>
          <a:noFill/>
          <a:ln w="25400">
            <a:noFill/>
            <a:miter lim="800000"/>
            <a:headEnd/>
            <a:tailEnd/>
          </a:ln>
          <a:effectLst/>
        </p:spPr>
        <p:txBody>
          <a:bodyPr/>
          <a:lstStyle/>
          <a:p>
            <a:pPr marL="330200" indent="-330200" algn="l" defTabSz="795338">
              <a:lnSpc>
                <a:spcPct val="90000"/>
              </a:lnSpc>
              <a:spcBef>
                <a:spcPct val="20000"/>
              </a:spcBef>
              <a:spcAft>
                <a:spcPct val="50000"/>
              </a:spcAft>
              <a:buClr>
                <a:schemeClr val="bg1"/>
              </a:buClr>
              <a:buSzPct val="80000"/>
              <a:buFont typeface="Wingdings" pitchFamily="2" charset="2"/>
              <a:buChar char="l"/>
            </a:pPr>
            <a:r>
              <a:rPr lang="en-GB" sz="2000" i="0" dirty="0">
                <a:solidFill>
                  <a:schemeClr val="accent1"/>
                </a:solidFill>
              </a:rPr>
              <a:t>Racing Driver – privateer and semi-professional – Howmet TX Gas Turbine sports racer</a:t>
            </a:r>
          </a:p>
          <a:p>
            <a:pPr marL="330200" indent="-330200" algn="l" defTabSz="795338">
              <a:lnSpc>
                <a:spcPct val="90000"/>
              </a:lnSpc>
              <a:spcBef>
                <a:spcPct val="20000"/>
              </a:spcBef>
              <a:spcAft>
                <a:spcPct val="50000"/>
              </a:spcAft>
              <a:buClr>
                <a:schemeClr val="bg1"/>
              </a:buClr>
              <a:buSzPct val="80000"/>
              <a:buFont typeface="Wingdings" pitchFamily="2" charset="2"/>
              <a:buNone/>
            </a:pPr>
            <a:r>
              <a:rPr lang="en-GB" sz="2000" i="0" dirty="0">
                <a:solidFill>
                  <a:schemeClr val="accent1"/>
                </a:solidFill>
              </a:rPr>
              <a:t>	1967-1972 Palliser Racing Design Limited</a:t>
            </a:r>
          </a:p>
          <a:p>
            <a:pPr marL="330200" indent="-330200" algn="l" defTabSz="795338">
              <a:lnSpc>
                <a:spcPct val="90000"/>
              </a:lnSpc>
              <a:spcBef>
                <a:spcPct val="20000"/>
              </a:spcBef>
              <a:spcAft>
                <a:spcPct val="50000"/>
              </a:spcAft>
              <a:buClr>
                <a:schemeClr val="bg1"/>
              </a:buClr>
              <a:buSzPct val="80000"/>
              <a:buFont typeface="Wingdings" pitchFamily="2" charset="2"/>
              <a:buNone/>
            </a:pPr>
            <a:r>
              <a:rPr lang="en-GB" sz="2000" i="0" dirty="0">
                <a:solidFill>
                  <a:schemeClr val="accent1"/>
                </a:solidFill>
              </a:rPr>
              <a:t>	Development of a new model by a small constructor</a:t>
            </a:r>
          </a:p>
          <a:p>
            <a:pPr marL="330200" indent="-330200" algn="l" defTabSz="795338">
              <a:lnSpc>
                <a:spcPct val="90000"/>
              </a:lnSpc>
              <a:spcBef>
                <a:spcPct val="20000"/>
              </a:spcBef>
              <a:spcAft>
                <a:spcPct val="50000"/>
              </a:spcAft>
              <a:buClr>
                <a:schemeClr val="bg1"/>
              </a:buClr>
              <a:buSzPct val="80000"/>
              <a:buFont typeface="Wingdings" pitchFamily="2" charset="2"/>
              <a:buNone/>
            </a:pPr>
            <a:r>
              <a:rPr lang="en-GB" sz="2000" i="0" dirty="0">
                <a:solidFill>
                  <a:schemeClr val="accent1"/>
                </a:solidFill>
              </a:rPr>
              <a:t>	Practical effects of aerodynamics</a:t>
            </a:r>
          </a:p>
          <a:p>
            <a:pPr marL="330200" indent="-330200" algn="l" defTabSz="795338">
              <a:lnSpc>
                <a:spcPct val="90000"/>
              </a:lnSpc>
              <a:spcBef>
                <a:spcPct val="20000"/>
              </a:spcBef>
              <a:spcAft>
                <a:spcPct val="50000"/>
              </a:spcAft>
              <a:buClr>
                <a:schemeClr val="bg1"/>
              </a:buClr>
              <a:buSzPct val="80000"/>
              <a:buFont typeface="Wingdings" pitchFamily="2" charset="2"/>
              <a:buNone/>
            </a:pPr>
            <a:r>
              <a:rPr lang="en-GB" sz="2000" i="0" dirty="0">
                <a:solidFill>
                  <a:schemeClr val="accent1"/>
                </a:solidFill>
              </a:rPr>
              <a:t>	Reason for end racing as racing driver</a:t>
            </a:r>
          </a:p>
          <a:p>
            <a:pPr marL="330200" indent="-330200" algn="l" defTabSz="795338">
              <a:lnSpc>
                <a:spcPct val="90000"/>
              </a:lnSpc>
              <a:spcBef>
                <a:spcPct val="20000"/>
              </a:spcBef>
              <a:spcAft>
                <a:spcPct val="50000"/>
              </a:spcAft>
              <a:buClr>
                <a:schemeClr val="bg1"/>
              </a:buClr>
              <a:buSzPct val="80000"/>
              <a:buFont typeface="Wingdings" pitchFamily="2" charset="2"/>
              <a:buNone/>
            </a:pPr>
            <a:r>
              <a:rPr lang="en-US" sz="2000" i="0" dirty="0">
                <a:solidFill>
                  <a:schemeClr val="accent1"/>
                </a:solidFill>
              </a:rPr>
              <a:t>	</a:t>
            </a:r>
            <a:r>
              <a:rPr lang="en-US" sz="2000" i="0" dirty="0">
                <a:solidFill>
                  <a:srgbClr val="00FFCC"/>
                </a:solidFill>
              </a:rPr>
              <a:t>Work on aircraft Fuel Conservation and Approach Noise Reduction and to Improve Safety on Non Precision Approaches – where unnecessary accidents still happen.  </a:t>
            </a:r>
          </a:p>
          <a:p>
            <a:pPr marL="330200" indent="-330200" algn="l" defTabSz="795338">
              <a:lnSpc>
                <a:spcPct val="90000"/>
              </a:lnSpc>
              <a:spcBef>
                <a:spcPct val="20000"/>
              </a:spcBef>
              <a:spcAft>
                <a:spcPct val="50000"/>
              </a:spcAft>
              <a:buClr>
                <a:schemeClr val="bg1"/>
              </a:buClr>
              <a:buSzPct val="80000"/>
              <a:buFont typeface="Wingdings" pitchFamily="2" charset="2"/>
              <a:buNone/>
            </a:pPr>
            <a:r>
              <a:rPr lang="en-GB" sz="2000" i="0" dirty="0">
                <a:solidFill>
                  <a:schemeClr val="accent1"/>
                </a:solidFill>
              </a:rPr>
              <a:t>     Video of First BOAC 500 Sports Car Race, Brands Hatch, 1967</a:t>
            </a:r>
          </a:p>
          <a:p>
            <a:pPr marL="330200" indent="-330200" algn="l" defTabSz="795338">
              <a:lnSpc>
                <a:spcPct val="90000"/>
              </a:lnSpc>
              <a:spcBef>
                <a:spcPct val="20000"/>
              </a:spcBef>
              <a:spcAft>
                <a:spcPct val="50000"/>
              </a:spcAft>
              <a:buClr>
                <a:schemeClr val="bg1"/>
              </a:buClr>
              <a:buSzPct val="80000"/>
              <a:buFont typeface="Wingdings" pitchFamily="2" charset="2"/>
              <a:buNone/>
            </a:pPr>
            <a:r>
              <a:rPr lang="en-GB" sz="2000" i="0" dirty="0">
                <a:solidFill>
                  <a:schemeClr val="accent1"/>
                </a:solidFill>
              </a:rPr>
              <a:t>	</a:t>
            </a:r>
            <a:endParaRPr lang="en-US" sz="2000" i="0" dirty="0">
              <a:solidFill>
                <a:srgbClr val="00FFCC"/>
              </a:solidFill>
            </a:endParaRPr>
          </a:p>
        </p:txBody>
      </p:sp>
      <p:sp>
        <p:nvSpPr>
          <p:cNvPr id="784387" name="Text Box 3"/>
          <p:cNvSpPr txBox="1">
            <a:spLocks noChangeArrowheads="1"/>
          </p:cNvSpPr>
          <p:nvPr/>
        </p:nvSpPr>
        <p:spPr bwMode="auto">
          <a:xfrm>
            <a:off x="532724" y="647700"/>
            <a:ext cx="8531310" cy="461665"/>
          </a:xfrm>
          <a:prstGeom prst="rect">
            <a:avLst/>
          </a:prstGeom>
          <a:noFill/>
          <a:ln w="28575">
            <a:noFill/>
            <a:miter lim="800000"/>
            <a:headEnd/>
            <a:tailEnd/>
          </a:ln>
          <a:effectLst/>
        </p:spPr>
        <p:txBody>
          <a:bodyPr wrap="none">
            <a:spAutoFit/>
          </a:bodyPr>
          <a:lstStyle/>
          <a:p>
            <a:r>
              <a:rPr lang="en-US" i="0" dirty="0">
                <a:solidFill>
                  <a:schemeClr val="accent1"/>
                </a:solidFill>
              </a:rPr>
              <a:t>Hugh </a:t>
            </a:r>
            <a:r>
              <a:rPr lang="en-US" i="0" dirty="0" err="1">
                <a:solidFill>
                  <a:schemeClr val="accent1"/>
                </a:solidFill>
              </a:rPr>
              <a:t>Dibley’s</a:t>
            </a:r>
            <a:r>
              <a:rPr lang="en-US" i="0" dirty="0">
                <a:solidFill>
                  <a:schemeClr val="accent1"/>
                </a:solidFill>
              </a:rPr>
              <a:t> talk to </a:t>
            </a:r>
            <a:r>
              <a:rPr lang="en-GB" i="0" dirty="0">
                <a:solidFill>
                  <a:schemeClr val="accent1"/>
                </a:solidFill>
              </a:rPr>
              <a:t>750 Motor Club, North </a:t>
            </a:r>
            <a:r>
              <a:rPr lang="en-GB" i="0" dirty="0" err="1">
                <a:solidFill>
                  <a:schemeClr val="accent1"/>
                </a:solidFill>
              </a:rPr>
              <a:t>Herts</a:t>
            </a:r>
            <a:r>
              <a:rPr lang="en-GB" i="0" dirty="0">
                <a:solidFill>
                  <a:schemeClr val="accent1"/>
                </a:solidFill>
              </a:rPr>
              <a:t> Centre</a:t>
            </a:r>
            <a:r>
              <a:rPr lang="en-US" i="0" dirty="0">
                <a:solidFill>
                  <a:schemeClr val="accent1"/>
                </a:solidFill>
              </a:rPr>
              <a:t> </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E:\HD 131106 - 750 Motor Club -\Photos Motor Racing\HD Jim Clark Jackie Stewart Brands 15jul64 (nxpScn).jpg"/>
          <p:cNvPicPr>
            <a:picLocks noChangeAspect="1" noChangeArrowheads="1"/>
          </p:cNvPicPr>
          <p:nvPr/>
        </p:nvPicPr>
        <p:blipFill>
          <a:blip r:embed="rId2" cstate="print"/>
          <a:srcRect/>
          <a:stretch>
            <a:fillRect/>
          </a:stretch>
        </p:blipFill>
        <p:spPr bwMode="auto">
          <a:xfrm>
            <a:off x="1458199" y="728215"/>
            <a:ext cx="6537530" cy="5400000"/>
          </a:xfrm>
          <a:prstGeom prst="rect">
            <a:avLst/>
          </a:prstGeom>
          <a:noFill/>
        </p:spPr>
      </p:pic>
      <p:sp>
        <p:nvSpPr>
          <p:cNvPr id="4" name="Text Box 5"/>
          <p:cNvSpPr txBox="1">
            <a:spLocks noChangeArrowheads="1"/>
          </p:cNvSpPr>
          <p:nvPr/>
        </p:nvSpPr>
        <p:spPr bwMode="auto">
          <a:xfrm>
            <a:off x="375643" y="237988"/>
            <a:ext cx="8697767" cy="369332"/>
          </a:xfrm>
          <a:prstGeom prst="rect">
            <a:avLst/>
          </a:prstGeom>
          <a:noFill/>
          <a:ln w="28575">
            <a:noFill/>
            <a:miter lim="800000"/>
            <a:headEnd/>
            <a:tailEnd/>
          </a:ln>
          <a:effectLst/>
        </p:spPr>
        <p:txBody>
          <a:bodyPr wrap="none">
            <a:spAutoFit/>
          </a:bodyPr>
          <a:lstStyle/>
          <a:p>
            <a:pPr>
              <a:spcBef>
                <a:spcPts val="0"/>
              </a:spcBef>
            </a:pPr>
            <a:r>
              <a:rPr lang="en-GB" sz="1800" i="0" dirty="0">
                <a:solidFill>
                  <a:schemeClr val="accent1"/>
                </a:solidFill>
              </a:rPr>
              <a:t>With Jackie Stewart and Jimmy Clark before the 1964 Guards Race at Brands </a:t>
            </a:r>
            <a:endParaRPr lang="en-US" sz="1800" dirty="0"/>
          </a:p>
        </p:txBody>
      </p:sp>
      <p:sp>
        <p:nvSpPr>
          <p:cNvPr id="5" name="Text Box 5"/>
          <p:cNvSpPr txBox="1">
            <a:spLocks noChangeArrowheads="1"/>
          </p:cNvSpPr>
          <p:nvPr/>
        </p:nvSpPr>
        <p:spPr bwMode="auto">
          <a:xfrm>
            <a:off x="2200558" y="6251053"/>
            <a:ext cx="5352747" cy="369332"/>
          </a:xfrm>
          <a:prstGeom prst="rect">
            <a:avLst/>
          </a:prstGeom>
          <a:noFill/>
          <a:ln w="28575">
            <a:noFill/>
            <a:miter lim="800000"/>
            <a:headEnd/>
            <a:tailEnd/>
          </a:ln>
          <a:effectLst/>
        </p:spPr>
        <p:txBody>
          <a:bodyPr wrap="none">
            <a:spAutoFit/>
          </a:bodyPr>
          <a:lstStyle/>
          <a:p>
            <a:pPr>
              <a:spcBef>
                <a:spcPts val="0"/>
              </a:spcBef>
            </a:pPr>
            <a:r>
              <a:rPr lang="en-GB" sz="1800" i="0" dirty="0">
                <a:solidFill>
                  <a:schemeClr val="accent1"/>
                </a:solidFill>
              </a:rPr>
              <a:t>(Jimmy Clark and I knew the same girl friends!)</a:t>
            </a:r>
            <a:endParaRPr lang="en-US" sz="1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HD 131106 - 750 Motor Club -\Photos Motor Racing\HD Motoring News Pers Parade 1964 500 pxls (nxpScn).jpg"/>
          <p:cNvPicPr>
            <a:picLocks noChangeAspect="1" noChangeArrowheads="1"/>
          </p:cNvPicPr>
          <p:nvPr/>
        </p:nvPicPr>
        <p:blipFill>
          <a:blip r:embed="rId2" cstate="print"/>
          <a:srcRect/>
          <a:stretch>
            <a:fillRect/>
          </a:stretch>
        </p:blipFill>
        <p:spPr bwMode="auto">
          <a:xfrm>
            <a:off x="2481705" y="384864"/>
            <a:ext cx="4154632" cy="6190403"/>
          </a:xfrm>
          <a:prstGeom prst="rect">
            <a:avLst/>
          </a:prstGeom>
          <a:noFill/>
        </p:spPr>
      </p:pic>
      <p:sp>
        <p:nvSpPr>
          <p:cNvPr id="3" name="Text Box 5"/>
          <p:cNvSpPr txBox="1">
            <a:spLocks noChangeArrowheads="1"/>
          </p:cNvSpPr>
          <p:nvPr/>
        </p:nvSpPr>
        <p:spPr bwMode="auto">
          <a:xfrm>
            <a:off x="2144795" y="30163"/>
            <a:ext cx="4826962" cy="369332"/>
          </a:xfrm>
          <a:prstGeom prst="rect">
            <a:avLst/>
          </a:prstGeom>
          <a:noFill/>
          <a:ln w="28575">
            <a:noFill/>
            <a:miter lim="800000"/>
            <a:headEnd/>
            <a:tailEnd/>
          </a:ln>
          <a:effectLst/>
        </p:spPr>
        <p:txBody>
          <a:bodyPr wrap="none">
            <a:spAutoFit/>
          </a:bodyPr>
          <a:lstStyle/>
          <a:p>
            <a:pPr>
              <a:spcBef>
                <a:spcPts val="0"/>
              </a:spcBef>
            </a:pPr>
            <a:r>
              <a:rPr lang="en-GB" sz="1800" i="0" dirty="0">
                <a:solidFill>
                  <a:schemeClr val="accent1"/>
                </a:solidFill>
              </a:rPr>
              <a:t>Personality Parade in Motoring News 1964</a:t>
            </a:r>
            <a:endParaRPr lang="en-US" sz="1800" dirty="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E:\HD 131106 - 750 Motor Club -\Photos Motor Racing\Andre Loubser - Decisions - 9nov04.jpg"/>
          <p:cNvPicPr>
            <a:picLocks noChangeAspect="1" noChangeArrowheads="1"/>
          </p:cNvPicPr>
          <p:nvPr/>
        </p:nvPicPr>
        <p:blipFill>
          <a:blip r:embed="rId2" cstate="print"/>
          <a:srcRect/>
          <a:stretch>
            <a:fillRect/>
          </a:stretch>
        </p:blipFill>
        <p:spPr bwMode="auto">
          <a:xfrm>
            <a:off x="4738269" y="796636"/>
            <a:ext cx="3823855" cy="5735783"/>
          </a:xfrm>
          <a:prstGeom prst="rect">
            <a:avLst/>
          </a:prstGeom>
          <a:noFill/>
        </p:spPr>
      </p:pic>
      <p:sp>
        <p:nvSpPr>
          <p:cNvPr id="4" name="Text Box 5"/>
          <p:cNvSpPr txBox="1">
            <a:spLocks noChangeArrowheads="1"/>
          </p:cNvSpPr>
          <p:nvPr/>
        </p:nvSpPr>
        <p:spPr bwMode="auto">
          <a:xfrm>
            <a:off x="836266" y="30163"/>
            <a:ext cx="7776489" cy="646331"/>
          </a:xfrm>
          <a:prstGeom prst="rect">
            <a:avLst/>
          </a:prstGeom>
          <a:noFill/>
          <a:ln w="28575">
            <a:noFill/>
            <a:miter lim="800000"/>
            <a:headEnd/>
            <a:tailEnd/>
          </a:ln>
          <a:effectLst/>
        </p:spPr>
        <p:txBody>
          <a:bodyPr wrap="none">
            <a:spAutoFit/>
          </a:bodyPr>
          <a:lstStyle/>
          <a:p>
            <a:pPr>
              <a:spcBef>
                <a:spcPts val="0"/>
              </a:spcBef>
            </a:pPr>
            <a:r>
              <a:rPr lang="en-GB" sz="1800" i="0" dirty="0">
                <a:solidFill>
                  <a:schemeClr val="accent1"/>
                </a:solidFill>
              </a:rPr>
              <a:t>1964 Tourist Trophy at Goodwood</a:t>
            </a:r>
          </a:p>
          <a:p>
            <a:pPr>
              <a:spcBef>
                <a:spcPts val="0"/>
              </a:spcBef>
            </a:pPr>
            <a:r>
              <a:rPr lang="en-GB" sz="1800" i="0" dirty="0">
                <a:solidFill>
                  <a:schemeClr val="accent1"/>
                </a:solidFill>
              </a:rPr>
              <a:t>3</a:t>
            </a:r>
            <a:r>
              <a:rPr lang="en-GB" sz="1800" i="0" baseline="30000" dirty="0">
                <a:solidFill>
                  <a:schemeClr val="accent1"/>
                </a:solidFill>
              </a:rPr>
              <a:t>rd</a:t>
            </a:r>
            <a:r>
              <a:rPr lang="en-GB" sz="1800" i="0" dirty="0">
                <a:solidFill>
                  <a:schemeClr val="accent1"/>
                </a:solidFill>
              </a:rPr>
              <a:t> Equal on Grid – without clutch and failing engine – expired in race</a:t>
            </a:r>
            <a:endParaRPr lang="en-US" sz="1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706088"/>
            <a:ext cx="3744416" cy="5903837"/>
          </a:xfrm>
          <a:prstGeom prst="rect">
            <a:avLst/>
          </a:prstGeom>
          <a:ln>
            <a:solidFill>
              <a:srgbClr val="008000"/>
            </a:solidFill>
          </a:ln>
        </p:spPr>
      </p:pic>
      <p:sp>
        <p:nvSpPr>
          <p:cNvPr id="8" name="Oval 7"/>
          <p:cNvSpPr/>
          <p:nvPr/>
        </p:nvSpPr>
        <p:spPr bwMode="auto">
          <a:xfrm>
            <a:off x="728194" y="1455166"/>
            <a:ext cx="1008112" cy="468000"/>
          </a:xfrm>
          <a:prstGeom prst="ellipse">
            <a:avLst/>
          </a:prstGeom>
          <a:noFill/>
          <a:ln w="254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ndParaRPr>
          </a:p>
        </p:txBody>
      </p:sp>
      <p:sp>
        <p:nvSpPr>
          <p:cNvPr id="9" name="Oval 8"/>
          <p:cNvSpPr/>
          <p:nvPr/>
        </p:nvSpPr>
        <p:spPr bwMode="auto">
          <a:xfrm>
            <a:off x="1835696" y="1475044"/>
            <a:ext cx="1152000" cy="468000"/>
          </a:xfrm>
          <a:prstGeom prst="ellipse">
            <a:avLst/>
          </a:prstGeom>
          <a:noFill/>
          <a:ln w="2857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ndParaRPr>
          </a:p>
        </p:txBody>
      </p:sp>
      <p:sp>
        <p:nvSpPr>
          <p:cNvPr id="10" name="Oval 9"/>
          <p:cNvSpPr>
            <a:spLocks/>
          </p:cNvSpPr>
          <p:nvPr/>
        </p:nvSpPr>
        <p:spPr bwMode="auto">
          <a:xfrm>
            <a:off x="725759" y="2093299"/>
            <a:ext cx="1656000" cy="504056"/>
          </a:xfrm>
          <a:prstGeom prst="ellipse">
            <a:avLst/>
          </a:prstGeom>
          <a:noFill/>
          <a:ln w="2857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ndParaRPr>
          </a:p>
        </p:txBody>
      </p:sp>
      <p:sp>
        <p:nvSpPr>
          <p:cNvPr id="11" name="Oval 10"/>
          <p:cNvSpPr/>
          <p:nvPr/>
        </p:nvSpPr>
        <p:spPr bwMode="auto">
          <a:xfrm>
            <a:off x="1930216" y="3595528"/>
            <a:ext cx="1008112" cy="504056"/>
          </a:xfrm>
          <a:prstGeom prst="ellipse">
            <a:avLst/>
          </a:prstGeom>
          <a:noFill/>
          <a:ln w="254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ndParaRPr>
          </a:p>
        </p:txBody>
      </p:sp>
      <p:sp>
        <p:nvSpPr>
          <p:cNvPr id="12" name="Oval 11"/>
          <p:cNvSpPr/>
          <p:nvPr/>
        </p:nvSpPr>
        <p:spPr bwMode="auto">
          <a:xfrm>
            <a:off x="1907704" y="4675648"/>
            <a:ext cx="1080000" cy="504056"/>
          </a:xfrm>
          <a:prstGeom prst="ellipse">
            <a:avLst/>
          </a:prstGeom>
          <a:noFill/>
          <a:ln w="254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ndParaRPr>
          </a:p>
        </p:txBody>
      </p:sp>
      <p:sp>
        <p:nvSpPr>
          <p:cNvPr id="13" name="Rectangle 12"/>
          <p:cNvSpPr/>
          <p:nvPr/>
        </p:nvSpPr>
        <p:spPr bwMode="auto">
          <a:xfrm>
            <a:off x="2516020" y="2125551"/>
            <a:ext cx="1584176" cy="451926"/>
          </a:xfrm>
          <a:prstGeom prst="rect">
            <a:avLst/>
          </a:prstGeom>
          <a:solidFill>
            <a:schemeClr val="accent1">
              <a:alpha val="4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ndParaRPr>
          </a:p>
        </p:txBody>
      </p:sp>
      <p:sp>
        <p:nvSpPr>
          <p:cNvPr id="14" name="TextBox 13"/>
          <p:cNvSpPr txBox="1"/>
          <p:nvPr/>
        </p:nvSpPr>
        <p:spPr>
          <a:xfrm>
            <a:off x="1115616" y="3046846"/>
            <a:ext cx="2656792" cy="369332"/>
          </a:xfrm>
          <a:prstGeom prst="rect">
            <a:avLst/>
          </a:prstGeom>
          <a:solidFill>
            <a:schemeClr val="bg2">
              <a:alpha val="46000"/>
            </a:schemeClr>
          </a:solidFill>
          <a:ln w="25400">
            <a:solidFill>
              <a:srgbClr val="008000"/>
            </a:solidFill>
          </a:ln>
        </p:spPr>
        <p:txBody>
          <a:bodyPr wrap="square" rtlCol="0">
            <a:spAutoFit/>
          </a:bodyPr>
          <a:lstStyle/>
          <a:p>
            <a:r>
              <a:rPr lang="en-GB" sz="1800" b="1" dirty="0">
                <a:solidFill>
                  <a:srgbClr val="008000"/>
                </a:solidFill>
              </a:rPr>
              <a:t>5 F1 World Champions</a:t>
            </a:r>
          </a:p>
        </p:txBody>
      </p:sp>
      <p:cxnSp>
        <p:nvCxnSpPr>
          <p:cNvPr id="15" name="Straight Arrow Connector 14"/>
          <p:cNvCxnSpPr/>
          <p:nvPr/>
        </p:nvCxnSpPr>
        <p:spPr bwMode="auto">
          <a:xfrm flipH="1" flipV="1">
            <a:off x="1835696" y="2597355"/>
            <a:ext cx="72008" cy="449491"/>
          </a:xfrm>
          <a:prstGeom prst="straightConnector1">
            <a:avLst/>
          </a:prstGeom>
          <a:solidFill>
            <a:schemeClr val="accent1"/>
          </a:solidFill>
          <a:ln w="25400" cap="flat" cmpd="sng" algn="ctr">
            <a:solidFill>
              <a:srgbClr val="008000"/>
            </a:solidFill>
            <a:prstDash val="solid"/>
            <a:round/>
            <a:headEnd type="none" w="med" len="med"/>
            <a:tailEnd type="triangle"/>
          </a:ln>
          <a:effectLst/>
        </p:spPr>
      </p:cxnSp>
      <p:cxnSp>
        <p:nvCxnSpPr>
          <p:cNvPr id="6" name="Straight Arrow Connector 5"/>
          <p:cNvCxnSpPr/>
          <p:nvPr/>
        </p:nvCxnSpPr>
        <p:spPr bwMode="auto">
          <a:xfrm>
            <a:off x="3906982" y="2581161"/>
            <a:ext cx="1219200" cy="2008909"/>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E:\HD 131106 - 750 Motor Club -\Photos Motor Racing\CanAm 1964 Laguna Seca Autosport - 5nov13.jpg"/>
          <p:cNvPicPr>
            <a:picLocks noChangeAspect="1" noChangeArrowheads="1"/>
          </p:cNvPicPr>
          <p:nvPr/>
        </p:nvPicPr>
        <p:blipFill>
          <a:blip r:embed="rId2" cstate="print"/>
          <a:srcRect/>
          <a:stretch>
            <a:fillRect/>
          </a:stretch>
        </p:blipFill>
        <p:spPr bwMode="auto">
          <a:xfrm>
            <a:off x="614801" y="5111083"/>
            <a:ext cx="3314700" cy="1457325"/>
          </a:xfrm>
          <a:prstGeom prst="rect">
            <a:avLst/>
          </a:prstGeom>
          <a:noFill/>
        </p:spPr>
      </p:pic>
      <p:sp>
        <p:nvSpPr>
          <p:cNvPr id="4" name="Text Box 5"/>
          <p:cNvSpPr txBox="1">
            <a:spLocks noChangeArrowheads="1"/>
          </p:cNvSpPr>
          <p:nvPr/>
        </p:nvSpPr>
        <p:spPr bwMode="auto">
          <a:xfrm>
            <a:off x="619631" y="44018"/>
            <a:ext cx="3315068" cy="5078313"/>
          </a:xfrm>
          <a:prstGeom prst="rect">
            <a:avLst/>
          </a:prstGeom>
          <a:noFill/>
          <a:ln w="28575">
            <a:noFill/>
            <a:miter lim="800000"/>
            <a:headEnd/>
            <a:tailEnd/>
          </a:ln>
          <a:effectLst/>
        </p:spPr>
        <p:txBody>
          <a:bodyPr wrap="square">
            <a:spAutoFit/>
          </a:bodyPr>
          <a:lstStyle/>
          <a:p>
            <a:pPr>
              <a:spcBef>
                <a:spcPts val="0"/>
              </a:spcBef>
            </a:pPr>
            <a:r>
              <a:rPr lang="en-GB" sz="1800" i="0" dirty="0">
                <a:solidFill>
                  <a:schemeClr val="accent1"/>
                </a:solidFill>
              </a:rPr>
              <a:t>Won 1964 </a:t>
            </a:r>
            <a:r>
              <a:rPr lang="en-GB" sz="1800" i="0" dirty="0" err="1">
                <a:solidFill>
                  <a:schemeClr val="accent1"/>
                </a:solidFill>
              </a:rPr>
              <a:t>CanAm</a:t>
            </a:r>
            <a:r>
              <a:rPr lang="en-GB" sz="1800" i="0" dirty="0">
                <a:solidFill>
                  <a:schemeClr val="accent1"/>
                </a:solidFill>
              </a:rPr>
              <a:t> 2 litre Class at </a:t>
            </a:r>
            <a:r>
              <a:rPr lang="en-GB" sz="1800" i="0" dirty="0" err="1">
                <a:solidFill>
                  <a:schemeClr val="accent1"/>
                </a:solidFill>
              </a:rPr>
              <a:t>Mosport</a:t>
            </a:r>
            <a:r>
              <a:rPr lang="en-GB" sz="1800" i="0" dirty="0">
                <a:solidFill>
                  <a:schemeClr val="accent1"/>
                </a:solidFill>
              </a:rPr>
              <a:t> and Riverside, ahead of Jack Brabham , Frank Gardner, Trevor Taylor, etc.</a:t>
            </a:r>
          </a:p>
          <a:p>
            <a:pPr>
              <a:spcBef>
                <a:spcPts val="0"/>
              </a:spcBef>
            </a:pPr>
            <a:r>
              <a:rPr lang="en-GB" sz="1800" i="0" dirty="0">
                <a:solidFill>
                  <a:schemeClr val="accent1"/>
                </a:solidFill>
              </a:rPr>
              <a:t>But was on Goodyear tyres! – Jack Brabham switched to Goodyear for his 1965 Formula 1 season!</a:t>
            </a:r>
          </a:p>
          <a:p>
            <a:pPr>
              <a:spcBef>
                <a:spcPts val="0"/>
              </a:spcBef>
            </a:pPr>
            <a:endParaRPr lang="en-GB" sz="1800" i="0" dirty="0">
              <a:solidFill>
                <a:schemeClr val="accent1"/>
              </a:solidFill>
            </a:endParaRPr>
          </a:p>
          <a:p>
            <a:pPr>
              <a:spcBef>
                <a:spcPts val="0"/>
              </a:spcBef>
            </a:pPr>
            <a:r>
              <a:rPr lang="en-GB" sz="1800" i="0" dirty="0">
                <a:solidFill>
                  <a:schemeClr val="accent1"/>
                </a:solidFill>
              </a:rPr>
              <a:t>Was leading at Laguna </a:t>
            </a:r>
            <a:r>
              <a:rPr lang="en-GB" sz="1800" i="0" dirty="0" err="1">
                <a:solidFill>
                  <a:schemeClr val="accent1"/>
                </a:solidFill>
              </a:rPr>
              <a:t>Seca</a:t>
            </a:r>
            <a:r>
              <a:rPr lang="en-GB" sz="1800" i="0" dirty="0">
                <a:solidFill>
                  <a:schemeClr val="accent1"/>
                </a:solidFill>
              </a:rPr>
              <a:t> when worn fuel line caused a fire – drove to fire guard station &amp; asked him to  extinguish the fire.  </a:t>
            </a:r>
          </a:p>
          <a:p>
            <a:pPr>
              <a:spcBef>
                <a:spcPts val="0"/>
              </a:spcBef>
            </a:pPr>
            <a:r>
              <a:rPr lang="en-GB" sz="1800" dirty="0">
                <a:solidFill>
                  <a:schemeClr val="accent1"/>
                </a:solidFill>
              </a:rPr>
              <a:t>(Unlike in David Piper’s Ferrari in practice for the BOAC 500!)</a:t>
            </a:r>
            <a:endParaRPr lang="en-US" sz="1800" dirty="0"/>
          </a:p>
        </p:txBody>
      </p:sp>
      <p:pic>
        <p:nvPicPr>
          <p:cNvPr id="3075" name="Picture 3" descr="E:\My Dropbox\Presentations of HD etc\HD 131106 - 750 Motor Club -\Used Photos etc\Autsprt Laguna Seca 30oct64 w640pxl.jpg"/>
          <p:cNvPicPr>
            <a:picLocks noChangeAspect="1" noChangeArrowheads="1"/>
          </p:cNvPicPr>
          <p:nvPr/>
        </p:nvPicPr>
        <p:blipFill>
          <a:blip r:embed="rId3" cstate="print"/>
          <a:srcRect/>
          <a:stretch>
            <a:fillRect/>
          </a:stretch>
        </p:blipFill>
        <p:spPr bwMode="auto">
          <a:xfrm>
            <a:off x="4100941" y="110840"/>
            <a:ext cx="4599709" cy="643959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HD 131106 - 750 Motor Club -\Photos Motor Racing\Lockart-Dibley 27feb65 05a.jpg"/>
          <p:cNvPicPr>
            <a:picLocks noChangeAspect="1" noChangeArrowheads="1"/>
          </p:cNvPicPr>
          <p:nvPr/>
        </p:nvPicPr>
        <p:blipFill>
          <a:blip r:embed="rId2" cstate="print"/>
          <a:srcRect/>
          <a:stretch>
            <a:fillRect/>
          </a:stretch>
        </p:blipFill>
        <p:spPr bwMode="auto">
          <a:xfrm>
            <a:off x="1454008" y="1232908"/>
            <a:ext cx="6345237" cy="4224337"/>
          </a:xfrm>
          <a:prstGeom prst="rect">
            <a:avLst/>
          </a:prstGeom>
          <a:noFill/>
        </p:spPr>
      </p:pic>
      <p:sp>
        <p:nvSpPr>
          <p:cNvPr id="3" name="Text Box 5"/>
          <p:cNvSpPr txBox="1">
            <a:spLocks noChangeArrowheads="1"/>
          </p:cNvSpPr>
          <p:nvPr/>
        </p:nvSpPr>
        <p:spPr bwMode="auto">
          <a:xfrm>
            <a:off x="709862" y="237988"/>
            <a:ext cx="8029314" cy="369332"/>
          </a:xfrm>
          <a:prstGeom prst="rect">
            <a:avLst/>
          </a:prstGeom>
          <a:noFill/>
          <a:ln w="28575">
            <a:noFill/>
            <a:miter lim="800000"/>
            <a:headEnd/>
            <a:tailEnd/>
          </a:ln>
          <a:effectLst/>
        </p:spPr>
        <p:txBody>
          <a:bodyPr wrap="none">
            <a:spAutoFit/>
          </a:bodyPr>
          <a:lstStyle/>
          <a:p>
            <a:pPr>
              <a:spcBef>
                <a:spcPts val="0"/>
              </a:spcBef>
            </a:pPr>
            <a:r>
              <a:rPr lang="en-GB" sz="1800" i="0" dirty="0">
                <a:solidFill>
                  <a:schemeClr val="accent1"/>
                </a:solidFill>
              </a:rPr>
              <a:t>On 27</a:t>
            </a:r>
            <a:r>
              <a:rPr lang="en-GB" sz="1800" i="0" baseline="30000" dirty="0">
                <a:solidFill>
                  <a:schemeClr val="accent1"/>
                </a:solidFill>
              </a:rPr>
              <a:t>th</a:t>
            </a:r>
            <a:r>
              <a:rPr lang="en-GB" sz="1800" i="0" dirty="0">
                <a:solidFill>
                  <a:schemeClr val="accent1"/>
                </a:solidFill>
              </a:rPr>
              <a:t> February 1965 Married Doris Lockhart in Scarsdale, New York </a:t>
            </a:r>
            <a:endParaRPr lang="en-US" sz="1800" dirty="0"/>
          </a:p>
        </p:txBody>
      </p:sp>
      <p:sp>
        <p:nvSpPr>
          <p:cNvPr id="4" name="Text Box 5"/>
          <p:cNvSpPr txBox="1">
            <a:spLocks noChangeArrowheads="1"/>
          </p:cNvSpPr>
          <p:nvPr/>
        </p:nvSpPr>
        <p:spPr bwMode="auto">
          <a:xfrm>
            <a:off x="890281" y="639778"/>
            <a:ext cx="7225119" cy="369332"/>
          </a:xfrm>
          <a:prstGeom prst="rect">
            <a:avLst/>
          </a:prstGeom>
          <a:noFill/>
          <a:ln w="28575">
            <a:noFill/>
            <a:miter lim="800000"/>
            <a:headEnd/>
            <a:tailEnd/>
          </a:ln>
          <a:effectLst/>
        </p:spPr>
        <p:txBody>
          <a:bodyPr wrap="none">
            <a:spAutoFit/>
          </a:bodyPr>
          <a:lstStyle/>
          <a:p>
            <a:pPr>
              <a:spcBef>
                <a:spcPts val="0"/>
              </a:spcBef>
            </a:pPr>
            <a:r>
              <a:rPr lang="en-GB" sz="1800" i="0" dirty="0">
                <a:solidFill>
                  <a:schemeClr val="accent1"/>
                </a:solidFill>
              </a:rPr>
              <a:t>Very competent copywriter working for top advertising agencies</a:t>
            </a:r>
            <a:endParaRPr lang="en-US" sz="1800" dirty="0"/>
          </a:p>
        </p:txBody>
      </p:sp>
      <p:sp>
        <p:nvSpPr>
          <p:cNvPr id="5" name="Text Box 5"/>
          <p:cNvSpPr txBox="1">
            <a:spLocks noChangeArrowheads="1"/>
          </p:cNvSpPr>
          <p:nvPr/>
        </p:nvSpPr>
        <p:spPr bwMode="auto">
          <a:xfrm>
            <a:off x="657778" y="5669138"/>
            <a:ext cx="8161209" cy="646331"/>
          </a:xfrm>
          <a:prstGeom prst="rect">
            <a:avLst/>
          </a:prstGeom>
          <a:noFill/>
          <a:ln w="28575">
            <a:noFill/>
            <a:miter lim="800000"/>
            <a:headEnd/>
            <a:tailEnd/>
          </a:ln>
          <a:effectLst/>
        </p:spPr>
        <p:txBody>
          <a:bodyPr wrap="none">
            <a:spAutoFit/>
          </a:bodyPr>
          <a:lstStyle/>
          <a:p>
            <a:pPr>
              <a:spcBef>
                <a:spcPts val="0"/>
              </a:spcBef>
            </a:pPr>
            <a:r>
              <a:rPr lang="en-GB" sz="1800" i="0" dirty="0">
                <a:solidFill>
                  <a:schemeClr val="accent1"/>
                </a:solidFill>
              </a:rPr>
              <a:t>In due course objected to coming third behind racing and flying.</a:t>
            </a:r>
          </a:p>
          <a:p>
            <a:pPr>
              <a:spcBef>
                <a:spcPts val="0"/>
              </a:spcBef>
            </a:pPr>
            <a:r>
              <a:rPr lang="en-GB" sz="1800" i="0" dirty="0">
                <a:solidFill>
                  <a:schemeClr val="accent1"/>
                </a:solidFill>
              </a:rPr>
              <a:t>Separated quite equably in 1967 – Doris married Charles Saatchi in 1973.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95955" y="218195"/>
            <a:ext cx="8844730" cy="1800493"/>
          </a:xfrm>
          <a:prstGeom prst="rect">
            <a:avLst/>
          </a:prstGeom>
          <a:noFill/>
          <a:ln w="28575">
            <a:noFill/>
            <a:miter lim="800000"/>
            <a:headEnd/>
            <a:tailEnd/>
          </a:ln>
          <a:effectLst/>
        </p:spPr>
        <p:txBody>
          <a:bodyPr wrap="none">
            <a:spAutoFit/>
          </a:bodyPr>
          <a:lstStyle/>
          <a:p>
            <a:pPr>
              <a:spcBef>
                <a:spcPts val="0"/>
              </a:spcBef>
            </a:pPr>
            <a:r>
              <a:rPr lang="en-GB" i="0" dirty="0">
                <a:solidFill>
                  <a:schemeClr val="accent1"/>
                </a:solidFill>
              </a:rPr>
              <a:t>1965 – Drove for SMART</a:t>
            </a:r>
          </a:p>
          <a:p>
            <a:pPr>
              <a:spcBef>
                <a:spcPts val="600"/>
              </a:spcBef>
            </a:pPr>
            <a:r>
              <a:rPr lang="en-GB" i="0" dirty="0">
                <a:solidFill>
                  <a:schemeClr val="accent1"/>
                </a:solidFill>
              </a:rPr>
              <a:t>In own Lola T70 </a:t>
            </a:r>
            <a:r>
              <a:rPr lang="en-GB" i="0" dirty="0" err="1">
                <a:solidFill>
                  <a:schemeClr val="accent1"/>
                </a:solidFill>
              </a:rPr>
              <a:t>Spyder</a:t>
            </a:r>
            <a:r>
              <a:rPr lang="en-GB" i="0" dirty="0">
                <a:solidFill>
                  <a:schemeClr val="accent1"/>
                </a:solidFill>
              </a:rPr>
              <a:t> Sports Racing Car</a:t>
            </a:r>
          </a:p>
          <a:p>
            <a:pPr>
              <a:spcBef>
                <a:spcPts val="600"/>
              </a:spcBef>
            </a:pPr>
            <a:r>
              <a:rPr lang="en-GB" i="0" dirty="0">
                <a:solidFill>
                  <a:schemeClr val="accent1"/>
                </a:solidFill>
              </a:rPr>
              <a:t>with 364cu inch/6 litre </a:t>
            </a:r>
            <a:r>
              <a:rPr lang="en-GB" i="0" dirty="0" err="1">
                <a:solidFill>
                  <a:schemeClr val="accent1"/>
                </a:solidFill>
              </a:rPr>
              <a:t>Tracor</a:t>
            </a:r>
            <a:r>
              <a:rPr lang="en-GB" i="0" dirty="0">
                <a:solidFill>
                  <a:schemeClr val="accent1"/>
                </a:solidFill>
              </a:rPr>
              <a:t> </a:t>
            </a:r>
            <a:r>
              <a:rPr lang="en-GB" i="0" dirty="0" err="1">
                <a:solidFill>
                  <a:schemeClr val="accent1"/>
                </a:solidFill>
              </a:rPr>
              <a:t>Chev</a:t>
            </a:r>
            <a:r>
              <a:rPr lang="en-GB" i="0" dirty="0">
                <a:solidFill>
                  <a:schemeClr val="accent1"/>
                </a:solidFill>
              </a:rPr>
              <a:t> Engine giving 487 </a:t>
            </a:r>
            <a:r>
              <a:rPr lang="en-GB" i="0" dirty="0" err="1">
                <a:solidFill>
                  <a:schemeClr val="accent1"/>
                </a:solidFill>
              </a:rPr>
              <a:t>bhp</a:t>
            </a:r>
            <a:r>
              <a:rPr lang="en-GB" i="0" dirty="0">
                <a:solidFill>
                  <a:schemeClr val="accent1"/>
                </a:solidFill>
              </a:rPr>
              <a:t>.</a:t>
            </a:r>
          </a:p>
          <a:p>
            <a:pPr>
              <a:spcBef>
                <a:spcPts val="600"/>
              </a:spcBef>
            </a:pPr>
            <a:r>
              <a:rPr lang="en-GB" i="0" dirty="0">
                <a:solidFill>
                  <a:schemeClr val="accent1"/>
                </a:solidFill>
              </a:rPr>
              <a:t>Maintained by SMART at America Street Garage SE1.</a:t>
            </a:r>
          </a:p>
        </p:txBody>
      </p:sp>
      <p:pic>
        <p:nvPicPr>
          <p:cNvPr id="16386" name="Picture 2" descr="E:\HD 131106 - 750 Motor Club -\Photos Motor Racing\SMART in 1965 maintained Lola T70 in America St Garage - 5nov13.jpg"/>
          <p:cNvPicPr>
            <a:picLocks noChangeAspect="1" noChangeArrowheads="1"/>
          </p:cNvPicPr>
          <p:nvPr/>
        </p:nvPicPr>
        <p:blipFill>
          <a:blip r:embed="rId2" cstate="print"/>
          <a:srcRect/>
          <a:stretch>
            <a:fillRect/>
          </a:stretch>
        </p:blipFill>
        <p:spPr bwMode="auto">
          <a:xfrm>
            <a:off x="497465" y="2119745"/>
            <a:ext cx="2568333" cy="4211782"/>
          </a:xfrm>
          <a:prstGeom prst="rect">
            <a:avLst/>
          </a:prstGeom>
          <a:noFill/>
        </p:spPr>
      </p:pic>
      <p:pic>
        <p:nvPicPr>
          <p:cNvPr id="5" name="Picture 2" descr="E:\HD 131106 - 750 Motor Club -\Photos Motor Racing\!HD Lola T70 Silvstne May65 - Original green (nxpScn).jpg"/>
          <p:cNvPicPr>
            <a:picLocks noChangeAspect="1" noChangeArrowheads="1"/>
          </p:cNvPicPr>
          <p:nvPr/>
        </p:nvPicPr>
        <p:blipFill>
          <a:blip r:embed="rId3" cstate="print"/>
          <a:srcRect/>
          <a:stretch>
            <a:fillRect/>
          </a:stretch>
        </p:blipFill>
        <p:spPr bwMode="auto">
          <a:xfrm>
            <a:off x="3277031" y="2127450"/>
            <a:ext cx="5589877" cy="3552677"/>
          </a:xfrm>
          <a:prstGeom prst="rect">
            <a:avLst/>
          </a:prstGeom>
          <a:noFill/>
        </p:spPr>
      </p:pic>
      <p:sp>
        <p:nvSpPr>
          <p:cNvPr id="6" name="Text Box 9"/>
          <p:cNvSpPr txBox="1">
            <a:spLocks noChangeArrowheads="1"/>
          </p:cNvSpPr>
          <p:nvPr/>
        </p:nvSpPr>
        <p:spPr bwMode="auto">
          <a:xfrm>
            <a:off x="3297381" y="5689858"/>
            <a:ext cx="5569527" cy="738664"/>
          </a:xfrm>
          <a:prstGeom prst="rect">
            <a:avLst/>
          </a:prstGeom>
          <a:noFill/>
          <a:ln w="28575">
            <a:noFill/>
            <a:miter lim="800000"/>
            <a:headEnd/>
            <a:tailEnd/>
          </a:ln>
          <a:effectLst/>
        </p:spPr>
        <p:txBody>
          <a:bodyPr wrap="square">
            <a:spAutoFit/>
          </a:bodyPr>
          <a:lstStyle/>
          <a:p>
            <a:pPr>
              <a:spcBef>
                <a:spcPts val="0"/>
              </a:spcBef>
            </a:pPr>
            <a:r>
              <a:rPr lang="en-GB" sz="1400" i="0" dirty="0">
                <a:solidFill>
                  <a:schemeClr val="accent1"/>
                </a:solidFill>
              </a:rPr>
              <a:t>Third at Silverstone behind Bruce McLaren and John Surtees</a:t>
            </a:r>
          </a:p>
          <a:p>
            <a:pPr>
              <a:spcBef>
                <a:spcPts val="0"/>
              </a:spcBef>
            </a:pPr>
            <a:r>
              <a:rPr lang="en-GB" sz="1400" i="0" dirty="0">
                <a:solidFill>
                  <a:schemeClr val="accent1"/>
                </a:solidFill>
              </a:rPr>
              <a:t>In Lola green before repainted in SMART green.</a:t>
            </a:r>
          </a:p>
          <a:p>
            <a:pPr>
              <a:spcBef>
                <a:spcPts val="0"/>
              </a:spcBef>
            </a:pPr>
            <a:r>
              <a:rPr lang="en-GB" sz="1400" i="0" dirty="0">
                <a:solidFill>
                  <a:schemeClr val="accent1"/>
                </a:solidFill>
              </a:rPr>
              <a:t>Ran on Firestones rather than the previous universal </a:t>
            </a:r>
            <a:r>
              <a:rPr lang="en-GB" sz="1400" i="0" dirty="0" err="1">
                <a:solidFill>
                  <a:schemeClr val="accent1"/>
                </a:solidFill>
              </a:rPr>
              <a:t>Dunlops</a:t>
            </a:r>
            <a:r>
              <a:rPr lang="en-GB" sz="1400" i="0" dirty="0">
                <a:solidFill>
                  <a:schemeClr val="accent1"/>
                </a:solidFill>
              </a:rPr>
              <a:t>.</a:t>
            </a:r>
            <a:endParaRPr lang="en-US" sz="1400" i="0" dirty="0">
              <a:solidFill>
                <a:schemeClr val="accent1"/>
              </a:solidFill>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0" y="218195"/>
            <a:ext cx="9144000" cy="6309420"/>
          </a:xfrm>
          <a:prstGeom prst="rect">
            <a:avLst/>
          </a:prstGeom>
          <a:noFill/>
          <a:ln w="28575">
            <a:noFill/>
            <a:miter lim="800000"/>
            <a:headEnd/>
            <a:tailEnd/>
          </a:ln>
          <a:effectLst/>
        </p:spPr>
        <p:txBody>
          <a:bodyPr wrap="square">
            <a:spAutoFit/>
          </a:bodyPr>
          <a:lstStyle/>
          <a:p>
            <a:pPr>
              <a:spcBef>
                <a:spcPts val="0"/>
              </a:spcBef>
              <a:spcAft>
                <a:spcPts val="600"/>
              </a:spcAft>
            </a:pPr>
            <a:r>
              <a:rPr lang="en-GB" i="0" dirty="0">
                <a:solidFill>
                  <a:schemeClr val="accent1"/>
                </a:solidFill>
              </a:rPr>
              <a:t>June 1965 – Players 200 </a:t>
            </a:r>
            <a:r>
              <a:rPr lang="en-GB" i="0" dirty="0" err="1">
                <a:solidFill>
                  <a:schemeClr val="accent1"/>
                </a:solidFill>
              </a:rPr>
              <a:t>Mosport</a:t>
            </a:r>
            <a:r>
              <a:rPr lang="en-GB" i="0" dirty="0">
                <a:solidFill>
                  <a:schemeClr val="accent1"/>
                </a:solidFill>
              </a:rPr>
              <a:t> Canada </a:t>
            </a:r>
          </a:p>
          <a:p>
            <a:pPr>
              <a:spcBef>
                <a:spcPts val="0"/>
              </a:spcBef>
              <a:spcAft>
                <a:spcPts val="600"/>
              </a:spcAft>
            </a:pPr>
            <a:r>
              <a:rPr lang="en-GB" i="0" dirty="0">
                <a:solidFill>
                  <a:schemeClr val="accent1"/>
                </a:solidFill>
              </a:rPr>
              <a:t>Lying second and catching John Surtees on  </a:t>
            </a:r>
            <a:r>
              <a:rPr lang="en-GB" i="0" dirty="0" err="1">
                <a:solidFill>
                  <a:schemeClr val="accent1"/>
                </a:solidFill>
              </a:rPr>
              <a:t>Dunlops</a:t>
            </a:r>
            <a:r>
              <a:rPr lang="en-GB" i="0" dirty="0">
                <a:solidFill>
                  <a:schemeClr val="accent1"/>
                </a:solidFill>
              </a:rPr>
              <a:t> at end of second heat,  when lapping a Lotus 19 up the back straight this suddenly pulled out to overtake a Lotus 23 and pushed me of the road backwards into a tree.</a:t>
            </a:r>
          </a:p>
          <a:p>
            <a:pPr>
              <a:spcBef>
                <a:spcPts val="0"/>
              </a:spcBef>
            </a:pPr>
            <a:r>
              <a:rPr lang="en-GB" dirty="0">
                <a:solidFill>
                  <a:schemeClr val="accent1"/>
                </a:solidFill>
              </a:rPr>
              <a:t>Foolish error on my behalf as the Lotus 19 had not seen me coming before when I had lapped him many times before.  Car had to be returned to Lola for repair.</a:t>
            </a:r>
          </a:p>
          <a:p>
            <a:pPr>
              <a:spcBef>
                <a:spcPts val="0"/>
              </a:spcBef>
            </a:pPr>
            <a:endParaRPr lang="en-GB" i="0" dirty="0">
              <a:solidFill>
                <a:schemeClr val="accent1"/>
              </a:solidFill>
            </a:endParaRPr>
          </a:p>
          <a:p>
            <a:pPr>
              <a:spcBef>
                <a:spcPts val="0"/>
              </a:spcBef>
            </a:pPr>
            <a:r>
              <a:rPr lang="en-GB" i="0" dirty="0">
                <a:solidFill>
                  <a:schemeClr val="accent1"/>
                </a:solidFill>
              </a:rPr>
              <a:t>1965 Guards Trophy at British GP Meeting at Silverstone</a:t>
            </a:r>
          </a:p>
          <a:p>
            <a:pPr>
              <a:spcBef>
                <a:spcPts val="0"/>
              </a:spcBef>
              <a:spcAft>
                <a:spcPts val="600"/>
              </a:spcAft>
            </a:pPr>
            <a:r>
              <a:rPr lang="en-GB" i="0" dirty="0">
                <a:solidFill>
                  <a:schemeClr val="accent1"/>
                </a:solidFill>
              </a:rPr>
              <a:t>Fastest in practice and leading when </a:t>
            </a:r>
            <a:r>
              <a:rPr lang="en-GB" i="0" dirty="0" err="1">
                <a:solidFill>
                  <a:schemeClr val="accent1"/>
                </a:solidFill>
              </a:rPr>
              <a:t>Tracor</a:t>
            </a:r>
            <a:r>
              <a:rPr lang="en-GB" i="0" dirty="0">
                <a:solidFill>
                  <a:schemeClr val="accent1"/>
                </a:solidFill>
              </a:rPr>
              <a:t> </a:t>
            </a:r>
            <a:r>
              <a:rPr lang="en-GB" i="0" dirty="0" err="1">
                <a:solidFill>
                  <a:schemeClr val="accent1"/>
                </a:solidFill>
              </a:rPr>
              <a:t>Chev</a:t>
            </a:r>
            <a:r>
              <a:rPr lang="en-GB" i="0" dirty="0">
                <a:solidFill>
                  <a:schemeClr val="accent1"/>
                </a:solidFill>
              </a:rPr>
              <a:t> engine disintegrated.  Lost £500 import duty!</a:t>
            </a:r>
          </a:p>
          <a:p>
            <a:pPr>
              <a:spcBef>
                <a:spcPts val="0"/>
              </a:spcBef>
              <a:spcAft>
                <a:spcPts val="600"/>
              </a:spcAft>
            </a:pPr>
            <a:r>
              <a:rPr lang="en-GB" i="0" dirty="0">
                <a:solidFill>
                  <a:schemeClr val="accent1"/>
                </a:solidFill>
              </a:rPr>
              <a:t>Bought a </a:t>
            </a:r>
            <a:r>
              <a:rPr lang="en-GB" i="0" dirty="0" err="1">
                <a:solidFill>
                  <a:schemeClr val="accent1"/>
                </a:solidFill>
              </a:rPr>
              <a:t>Chev</a:t>
            </a:r>
            <a:r>
              <a:rPr lang="en-GB" i="0" dirty="0">
                <a:solidFill>
                  <a:schemeClr val="accent1"/>
                </a:solidFill>
              </a:rPr>
              <a:t> engine from garage in Montreal and brought as crew bags on a 707 flight but not the same as a </a:t>
            </a:r>
            <a:r>
              <a:rPr lang="en-GB" i="0" dirty="0" err="1">
                <a:solidFill>
                  <a:schemeClr val="accent1"/>
                </a:solidFill>
              </a:rPr>
              <a:t>Tracor</a:t>
            </a:r>
            <a:r>
              <a:rPr lang="en-GB" i="0" dirty="0">
                <a:solidFill>
                  <a:schemeClr val="accent1"/>
                </a:solidFill>
              </a:rPr>
              <a:t>!</a:t>
            </a:r>
          </a:p>
          <a:p>
            <a:pPr>
              <a:spcBef>
                <a:spcPts val="0"/>
              </a:spcBef>
              <a:spcAft>
                <a:spcPts val="600"/>
              </a:spcAft>
            </a:pPr>
            <a:r>
              <a:rPr lang="en-GB" i="0" dirty="0">
                <a:solidFill>
                  <a:schemeClr val="accent1"/>
                </a:solidFill>
              </a:rPr>
              <a:t>Running Firestones requiring 2 sets of wheels etc also made life more difficult for a privateer!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1"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8"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3">
                                            <p:txEl>
                                              <p:pRg st="4" end="4"/>
                                            </p:txEl>
                                          </p:spTgt>
                                        </p:tgtEl>
                                      </p:cBhvr>
                                    </p:animEffect>
                                  </p:childTnLst>
                                </p:cTn>
                              </p:par>
                            </p:childTnLst>
                          </p:cTn>
                        </p:par>
                        <p:par>
                          <p:cTn id="30" fill="hold">
                            <p:stCondLst>
                              <p:cond delay="1000"/>
                            </p:stCondLst>
                            <p:childTnLst>
                              <p:par>
                                <p:cTn id="31" presetID="55" presetClass="entr" presetSubtype="0"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p:cTn id="33"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4"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5" dur="10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p:cTn id="40"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1"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2" dur="10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p:cTn id="47"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48"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49"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HD 131106 - 750 Motor Club -\Photos Motor Racing\!HD Lola T70 JC JS etc Druids Brands photo aug65 (nxpScn).jpg"/>
          <p:cNvPicPr>
            <a:picLocks noChangeAspect="1" noChangeArrowheads="1"/>
          </p:cNvPicPr>
          <p:nvPr/>
        </p:nvPicPr>
        <p:blipFill>
          <a:blip r:embed="rId2" cstate="print"/>
          <a:srcRect/>
          <a:stretch>
            <a:fillRect/>
          </a:stretch>
        </p:blipFill>
        <p:spPr bwMode="auto">
          <a:xfrm>
            <a:off x="1000990" y="992326"/>
            <a:ext cx="7200000" cy="5347573"/>
          </a:xfrm>
          <a:prstGeom prst="rect">
            <a:avLst/>
          </a:prstGeom>
          <a:noFill/>
        </p:spPr>
      </p:pic>
      <p:sp>
        <p:nvSpPr>
          <p:cNvPr id="3" name="Text Box 3"/>
          <p:cNvSpPr txBox="1">
            <a:spLocks noChangeArrowheads="1"/>
          </p:cNvSpPr>
          <p:nvPr/>
        </p:nvSpPr>
        <p:spPr bwMode="auto">
          <a:xfrm>
            <a:off x="431602" y="356745"/>
            <a:ext cx="8373446" cy="461665"/>
          </a:xfrm>
          <a:prstGeom prst="rect">
            <a:avLst/>
          </a:prstGeom>
          <a:noFill/>
          <a:ln w="28575">
            <a:noFill/>
            <a:miter lim="800000"/>
            <a:headEnd/>
            <a:tailEnd/>
          </a:ln>
          <a:effectLst/>
        </p:spPr>
        <p:txBody>
          <a:bodyPr wrap="none">
            <a:spAutoFit/>
          </a:bodyPr>
          <a:lstStyle/>
          <a:p>
            <a:pPr>
              <a:spcBef>
                <a:spcPts val="0"/>
              </a:spcBef>
            </a:pPr>
            <a:r>
              <a:rPr lang="en-GB" i="0" dirty="0">
                <a:solidFill>
                  <a:schemeClr val="accent1"/>
                </a:solidFill>
              </a:rPr>
              <a:t>August 1965 Guards Trophy Brand Hatch – Druids Bend</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HD 131106 - 750 Motor Club -\Photos Motor Racing\!HD Lola T70 1965 HD Brands Aug1965 (nxpScn).jpg"/>
          <p:cNvPicPr>
            <a:picLocks noChangeAspect="1" noChangeArrowheads="1"/>
          </p:cNvPicPr>
          <p:nvPr/>
        </p:nvPicPr>
        <p:blipFill>
          <a:blip r:embed="rId2" cstate="print"/>
          <a:srcRect/>
          <a:stretch>
            <a:fillRect/>
          </a:stretch>
        </p:blipFill>
        <p:spPr bwMode="auto">
          <a:xfrm>
            <a:off x="615672" y="693021"/>
            <a:ext cx="8057284" cy="5860614"/>
          </a:xfrm>
          <a:prstGeom prst="rect">
            <a:avLst/>
          </a:prstGeom>
          <a:noFill/>
        </p:spPr>
      </p:pic>
      <p:sp>
        <p:nvSpPr>
          <p:cNvPr id="7" name="Text Box 3"/>
          <p:cNvSpPr txBox="1">
            <a:spLocks noChangeArrowheads="1"/>
          </p:cNvSpPr>
          <p:nvPr/>
        </p:nvSpPr>
        <p:spPr bwMode="auto">
          <a:xfrm>
            <a:off x="490231" y="135065"/>
            <a:ext cx="8560998" cy="461665"/>
          </a:xfrm>
          <a:prstGeom prst="rect">
            <a:avLst/>
          </a:prstGeom>
          <a:noFill/>
          <a:ln w="28575">
            <a:noFill/>
            <a:miter lim="800000"/>
            <a:headEnd/>
            <a:tailEnd/>
          </a:ln>
          <a:effectLst/>
        </p:spPr>
        <p:txBody>
          <a:bodyPr wrap="none">
            <a:spAutoFit/>
          </a:bodyPr>
          <a:lstStyle/>
          <a:p>
            <a:pPr>
              <a:spcBef>
                <a:spcPts val="0"/>
              </a:spcBef>
            </a:pPr>
            <a:r>
              <a:rPr lang="en-GB" i="0" dirty="0">
                <a:solidFill>
                  <a:schemeClr val="accent1"/>
                </a:solidFill>
              </a:rPr>
              <a:t>August 1965 Guards Trophy Brand Hatch – Bottom Bend </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99468" y="93500"/>
            <a:ext cx="8989146" cy="1138773"/>
          </a:xfrm>
          <a:prstGeom prst="rect">
            <a:avLst/>
          </a:prstGeom>
          <a:noFill/>
          <a:ln w="28575">
            <a:noFill/>
            <a:miter lim="800000"/>
            <a:headEnd/>
            <a:tailEnd/>
          </a:ln>
          <a:effectLst/>
        </p:spPr>
        <p:txBody>
          <a:bodyPr wrap="square">
            <a:spAutoFit/>
          </a:bodyPr>
          <a:lstStyle/>
          <a:p>
            <a:pPr>
              <a:spcBef>
                <a:spcPts val="0"/>
              </a:spcBef>
            </a:pPr>
            <a:r>
              <a:rPr lang="en-GB" i="0" dirty="0">
                <a:solidFill>
                  <a:schemeClr val="accent1"/>
                </a:solidFill>
              </a:rPr>
              <a:t>After 1965 Tourist  Trophy at </a:t>
            </a:r>
            <a:r>
              <a:rPr lang="en-GB" i="0" dirty="0" err="1">
                <a:solidFill>
                  <a:schemeClr val="accent1"/>
                </a:solidFill>
              </a:rPr>
              <a:t>Oulton</a:t>
            </a:r>
            <a:r>
              <a:rPr lang="en-GB" i="0" dirty="0">
                <a:solidFill>
                  <a:schemeClr val="accent1"/>
                </a:solidFill>
              </a:rPr>
              <a:t> Park</a:t>
            </a:r>
            <a:r>
              <a:rPr lang="en-GB" sz="1800" i="0" dirty="0">
                <a:solidFill>
                  <a:schemeClr val="accent1"/>
                </a:solidFill>
              </a:rPr>
              <a:t> </a:t>
            </a:r>
          </a:p>
          <a:p>
            <a:pPr>
              <a:spcBef>
                <a:spcPts val="0"/>
              </a:spcBef>
            </a:pPr>
            <a:r>
              <a:rPr lang="en-GB" sz="2000" i="0" dirty="0">
                <a:solidFill>
                  <a:schemeClr val="accent1"/>
                </a:solidFill>
              </a:rPr>
              <a:t>“Commanded” Jack </a:t>
            </a:r>
            <a:r>
              <a:rPr lang="en-GB" sz="2000" i="0" dirty="0" err="1">
                <a:solidFill>
                  <a:schemeClr val="accent1"/>
                </a:solidFill>
              </a:rPr>
              <a:t>Brabham’s</a:t>
            </a:r>
            <a:r>
              <a:rPr lang="en-GB" sz="2000" i="0" dirty="0">
                <a:solidFill>
                  <a:schemeClr val="accent1"/>
                </a:solidFill>
              </a:rPr>
              <a:t> Queen Air from Gatwick to Rome</a:t>
            </a:r>
          </a:p>
          <a:p>
            <a:pPr>
              <a:spcBef>
                <a:spcPts val="0"/>
              </a:spcBef>
            </a:pPr>
            <a:r>
              <a:rPr lang="en-GB" i="0" dirty="0">
                <a:solidFill>
                  <a:schemeClr val="accent1"/>
                </a:solidFill>
              </a:rPr>
              <a:t>f</a:t>
            </a:r>
            <a:r>
              <a:rPr lang="en-GB" sz="2000" i="0" dirty="0">
                <a:solidFill>
                  <a:schemeClr val="accent1"/>
                </a:solidFill>
              </a:rPr>
              <a:t>or Jack Brabham to drive at a F1 Race in Sicily</a:t>
            </a:r>
            <a:r>
              <a:rPr lang="en-GB" i="0" dirty="0">
                <a:solidFill>
                  <a:schemeClr val="accent1"/>
                </a:solidFill>
              </a:rPr>
              <a:t> </a:t>
            </a:r>
            <a:endParaRPr lang="en-GB" sz="2000" dirty="0">
              <a:solidFill>
                <a:schemeClr val="accent1"/>
              </a:solidFill>
            </a:endParaRPr>
          </a:p>
        </p:txBody>
      </p:sp>
      <p:pic>
        <p:nvPicPr>
          <p:cNvPr id="27650" name="Picture 2" descr="E:\HD 131106 - 750 Motor Club -\Photos Motor Racing\Beech Queen Air - for Jack Brabham to Rome - 5nov13.jpg"/>
          <p:cNvPicPr>
            <a:picLocks noChangeAspect="1" noChangeArrowheads="1"/>
          </p:cNvPicPr>
          <p:nvPr/>
        </p:nvPicPr>
        <p:blipFill>
          <a:blip r:embed="rId2" cstate="print"/>
          <a:srcRect/>
          <a:stretch>
            <a:fillRect/>
          </a:stretch>
        </p:blipFill>
        <p:spPr bwMode="auto">
          <a:xfrm>
            <a:off x="692722" y="1828800"/>
            <a:ext cx="7508298" cy="3200400"/>
          </a:xfrm>
          <a:prstGeom prst="rect">
            <a:avLst/>
          </a:prstGeom>
          <a:noFill/>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Text Box 2"/>
          <p:cNvSpPr txBox="1">
            <a:spLocks noChangeArrowheads="1"/>
          </p:cNvSpPr>
          <p:nvPr/>
        </p:nvSpPr>
        <p:spPr bwMode="auto">
          <a:xfrm>
            <a:off x="2381250" y="442913"/>
            <a:ext cx="4527550" cy="366712"/>
          </a:xfrm>
          <a:prstGeom prst="rect">
            <a:avLst/>
          </a:prstGeom>
          <a:noFill/>
          <a:ln w="28575">
            <a:noFill/>
            <a:miter lim="800000"/>
            <a:headEnd/>
            <a:tailEnd/>
          </a:ln>
          <a:effectLst/>
        </p:spPr>
        <p:txBody>
          <a:bodyPr wrap="none">
            <a:spAutoFit/>
          </a:bodyPr>
          <a:lstStyle/>
          <a:p>
            <a:pPr algn="l"/>
            <a:r>
              <a:rPr lang="en-GB" sz="1800" i="0" dirty="0">
                <a:solidFill>
                  <a:schemeClr val="accent1"/>
                </a:solidFill>
              </a:rPr>
              <a:t>HPK </a:t>
            </a:r>
            <a:r>
              <a:rPr lang="en-GB" sz="1800" i="0" dirty="0" err="1">
                <a:solidFill>
                  <a:schemeClr val="accent1"/>
                </a:solidFill>
              </a:rPr>
              <a:t>Dibley’s</a:t>
            </a:r>
            <a:r>
              <a:rPr lang="en-GB" sz="1800" i="0" dirty="0">
                <a:solidFill>
                  <a:schemeClr val="accent1"/>
                </a:solidFill>
              </a:rPr>
              <a:t> Motor Racing Background</a:t>
            </a:r>
            <a:endParaRPr lang="en-US" sz="1800" dirty="0"/>
          </a:p>
        </p:txBody>
      </p:sp>
      <p:pic>
        <p:nvPicPr>
          <p:cNvPr id="785412" name="Picture 4" descr="Lola FJ Mk 1 Essos Snetterton 14may61"/>
          <p:cNvPicPr>
            <a:picLocks noChangeAspect="1" noChangeArrowheads="1"/>
          </p:cNvPicPr>
          <p:nvPr/>
        </p:nvPicPr>
        <p:blipFill>
          <a:blip r:embed="rId2" cstate="print"/>
          <a:srcRect/>
          <a:stretch>
            <a:fillRect/>
          </a:stretch>
        </p:blipFill>
        <p:spPr bwMode="auto">
          <a:xfrm>
            <a:off x="2319338" y="1528763"/>
            <a:ext cx="1565275" cy="1079500"/>
          </a:xfrm>
          <a:prstGeom prst="rect">
            <a:avLst/>
          </a:prstGeom>
          <a:noFill/>
        </p:spPr>
      </p:pic>
      <p:pic>
        <p:nvPicPr>
          <p:cNvPr id="785413" name="Picture 5" descr="Lola FJ Mk 3 Nassau"/>
          <p:cNvPicPr>
            <a:picLocks noChangeAspect="1" noChangeArrowheads="1"/>
          </p:cNvPicPr>
          <p:nvPr/>
        </p:nvPicPr>
        <p:blipFill>
          <a:blip r:embed="rId3" cstate="print"/>
          <a:srcRect/>
          <a:stretch>
            <a:fillRect/>
          </a:stretch>
        </p:blipFill>
        <p:spPr bwMode="auto">
          <a:xfrm>
            <a:off x="4090988" y="1530350"/>
            <a:ext cx="2641600" cy="1079500"/>
          </a:xfrm>
          <a:prstGeom prst="rect">
            <a:avLst/>
          </a:prstGeom>
          <a:noFill/>
        </p:spPr>
      </p:pic>
      <p:pic>
        <p:nvPicPr>
          <p:cNvPr id="785414" name="Picture 6" descr="HD Lola FJ Mk 4 Snetteron 1962"/>
          <p:cNvPicPr>
            <a:picLocks noChangeAspect="1" noChangeArrowheads="1"/>
          </p:cNvPicPr>
          <p:nvPr/>
        </p:nvPicPr>
        <p:blipFill>
          <a:blip r:embed="rId4" cstate="print"/>
          <a:srcRect/>
          <a:stretch>
            <a:fillRect/>
          </a:stretch>
        </p:blipFill>
        <p:spPr bwMode="auto">
          <a:xfrm>
            <a:off x="6942138" y="1528763"/>
            <a:ext cx="2033587" cy="1081087"/>
          </a:xfrm>
          <a:prstGeom prst="rect">
            <a:avLst/>
          </a:prstGeom>
          <a:noFill/>
        </p:spPr>
      </p:pic>
      <p:pic>
        <p:nvPicPr>
          <p:cNvPr id="785416" name="Picture 8" descr="Lola T70 1965 HD Brands Aug"/>
          <p:cNvPicPr>
            <a:picLocks noChangeAspect="1" noChangeArrowheads="1"/>
          </p:cNvPicPr>
          <p:nvPr/>
        </p:nvPicPr>
        <p:blipFill>
          <a:blip r:embed="rId5" cstate="print"/>
          <a:srcRect/>
          <a:stretch>
            <a:fillRect/>
          </a:stretch>
        </p:blipFill>
        <p:spPr bwMode="auto">
          <a:xfrm>
            <a:off x="3465513" y="3679825"/>
            <a:ext cx="2619375" cy="1708150"/>
          </a:xfrm>
          <a:prstGeom prst="rect">
            <a:avLst/>
          </a:prstGeom>
          <a:noFill/>
        </p:spPr>
      </p:pic>
      <p:pic>
        <p:nvPicPr>
          <p:cNvPr id="785417" name="Picture 9" descr="Camaro 1968"/>
          <p:cNvPicPr>
            <a:picLocks noChangeAspect="1" noChangeArrowheads="1"/>
          </p:cNvPicPr>
          <p:nvPr/>
        </p:nvPicPr>
        <p:blipFill>
          <a:blip r:embed="rId6" cstate="print"/>
          <a:srcRect/>
          <a:stretch>
            <a:fillRect/>
          </a:stretch>
        </p:blipFill>
        <p:spPr bwMode="auto">
          <a:xfrm>
            <a:off x="6524625" y="3678238"/>
            <a:ext cx="2422525" cy="1711325"/>
          </a:xfrm>
          <a:prstGeom prst="rect">
            <a:avLst/>
          </a:prstGeom>
          <a:noFill/>
        </p:spPr>
      </p:pic>
      <p:sp>
        <p:nvSpPr>
          <p:cNvPr id="785418" name="Text Box 10"/>
          <p:cNvSpPr txBox="1">
            <a:spLocks noChangeArrowheads="1"/>
          </p:cNvSpPr>
          <p:nvPr/>
        </p:nvSpPr>
        <p:spPr bwMode="auto">
          <a:xfrm>
            <a:off x="1824038" y="796925"/>
            <a:ext cx="6450012" cy="457200"/>
          </a:xfrm>
          <a:prstGeom prst="rect">
            <a:avLst/>
          </a:prstGeom>
          <a:noFill/>
          <a:ln w="28575">
            <a:noFill/>
            <a:miter lim="800000"/>
            <a:headEnd/>
            <a:tailEnd/>
          </a:ln>
          <a:effectLst/>
        </p:spPr>
        <p:txBody>
          <a:bodyPr wrap="none">
            <a:spAutoFit/>
          </a:bodyPr>
          <a:lstStyle/>
          <a:p>
            <a:pPr algn="l"/>
            <a:r>
              <a:rPr lang="en-GB" sz="1600" i="0">
                <a:solidFill>
                  <a:schemeClr val="accent1"/>
                </a:solidFill>
              </a:rPr>
              <a:t>1959–1962 Raced own cars and </a:t>
            </a:r>
            <a:r>
              <a:rPr lang="en-GB" i="0">
                <a:solidFill>
                  <a:schemeClr val="accent1"/>
                </a:solidFill>
              </a:rPr>
              <a:t>mainly</a:t>
            </a:r>
            <a:r>
              <a:rPr lang="en-GB"/>
              <a:t> </a:t>
            </a:r>
            <a:r>
              <a:rPr lang="en-GB" sz="1600" i="0">
                <a:solidFill>
                  <a:schemeClr val="accent1"/>
                </a:solidFill>
              </a:rPr>
              <a:t>did own maintenance </a:t>
            </a:r>
            <a:endParaRPr lang="en-US" sz="1600" i="0">
              <a:solidFill>
                <a:schemeClr val="accent1"/>
              </a:solidFill>
            </a:endParaRPr>
          </a:p>
        </p:txBody>
      </p:sp>
      <p:sp>
        <p:nvSpPr>
          <p:cNvPr id="785419" name="Text Box 11"/>
          <p:cNvSpPr txBox="1">
            <a:spLocks noChangeArrowheads="1"/>
          </p:cNvSpPr>
          <p:nvPr/>
        </p:nvSpPr>
        <p:spPr bwMode="auto">
          <a:xfrm>
            <a:off x="260350" y="2608263"/>
            <a:ext cx="1708150" cy="244475"/>
          </a:xfrm>
          <a:prstGeom prst="rect">
            <a:avLst/>
          </a:prstGeom>
          <a:noFill/>
          <a:ln w="28575">
            <a:noFill/>
            <a:miter lim="800000"/>
            <a:headEnd/>
            <a:tailEnd/>
          </a:ln>
          <a:effectLst/>
        </p:spPr>
        <p:txBody>
          <a:bodyPr wrap="none">
            <a:spAutoFit/>
          </a:bodyPr>
          <a:lstStyle/>
          <a:p>
            <a:r>
              <a:rPr lang="en-GB" sz="1000" i="0" dirty="0">
                <a:solidFill>
                  <a:schemeClr val="accent1"/>
                </a:solidFill>
              </a:rPr>
              <a:t>1959-60 AC Aceca Bristol</a:t>
            </a:r>
            <a:endParaRPr lang="en-US" sz="1000" i="0" dirty="0">
              <a:solidFill>
                <a:schemeClr val="accent1"/>
              </a:solidFill>
            </a:endParaRPr>
          </a:p>
        </p:txBody>
      </p:sp>
      <p:sp>
        <p:nvSpPr>
          <p:cNvPr id="785420" name="Text Box 12"/>
          <p:cNvSpPr txBox="1">
            <a:spLocks noChangeArrowheads="1"/>
          </p:cNvSpPr>
          <p:nvPr/>
        </p:nvSpPr>
        <p:spPr bwMode="auto">
          <a:xfrm>
            <a:off x="2241550" y="2609850"/>
            <a:ext cx="1716088" cy="244475"/>
          </a:xfrm>
          <a:prstGeom prst="rect">
            <a:avLst/>
          </a:prstGeom>
          <a:noFill/>
          <a:ln w="28575">
            <a:noFill/>
            <a:miter lim="800000"/>
            <a:headEnd/>
            <a:tailEnd/>
          </a:ln>
          <a:effectLst/>
        </p:spPr>
        <p:txBody>
          <a:bodyPr wrap="none">
            <a:spAutoFit/>
          </a:bodyPr>
          <a:lstStyle/>
          <a:p>
            <a:r>
              <a:rPr lang="en-GB" sz="1000" i="0">
                <a:solidFill>
                  <a:schemeClr val="accent1"/>
                </a:solidFill>
              </a:rPr>
              <a:t>1960 Lola Formula Junior</a:t>
            </a:r>
            <a:endParaRPr lang="en-US" sz="1000" i="0">
              <a:solidFill>
                <a:schemeClr val="accent1"/>
              </a:solidFill>
            </a:endParaRPr>
          </a:p>
        </p:txBody>
      </p:sp>
      <p:sp>
        <p:nvSpPr>
          <p:cNvPr id="785421" name="Text Box 13"/>
          <p:cNvSpPr txBox="1">
            <a:spLocks noChangeArrowheads="1"/>
          </p:cNvSpPr>
          <p:nvPr/>
        </p:nvSpPr>
        <p:spPr bwMode="auto">
          <a:xfrm>
            <a:off x="3881438" y="2611438"/>
            <a:ext cx="1716087" cy="244475"/>
          </a:xfrm>
          <a:prstGeom prst="rect">
            <a:avLst/>
          </a:prstGeom>
          <a:noFill/>
          <a:ln w="28575">
            <a:noFill/>
            <a:miter lim="800000"/>
            <a:headEnd/>
            <a:tailEnd/>
          </a:ln>
          <a:effectLst/>
        </p:spPr>
        <p:txBody>
          <a:bodyPr wrap="none">
            <a:spAutoFit/>
          </a:bodyPr>
          <a:lstStyle/>
          <a:p>
            <a:r>
              <a:rPr lang="en-GB" sz="1000" i="0">
                <a:solidFill>
                  <a:schemeClr val="accent1"/>
                </a:solidFill>
              </a:rPr>
              <a:t>1961 Lola Formula Junior</a:t>
            </a:r>
            <a:endParaRPr lang="en-US" sz="1000" i="0">
              <a:solidFill>
                <a:schemeClr val="accent1"/>
              </a:solidFill>
            </a:endParaRPr>
          </a:p>
        </p:txBody>
      </p:sp>
      <p:sp>
        <p:nvSpPr>
          <p:cNvPr id="785422" name="Text Box 14"/>
          <p:cNvSpPr txBox="1">
            <a:spLocks noChangeArrowheads="1"/>
          </p:cNvSpPr>
          <p:nvPr/>
        </p:nvSpPr>
        <p:spPr bwMode="auto">
          <a:xfrm>
            <a:off x="7059613" y="2619375"/>
            <a:ext cx="1716087" cy="244475"/>
          </a:xfrm>
          <a:prstGeom prst="rect">
            <a:avLst/>
          </a:prstGeom>
          <a:noFill/>
          <a:ln w="28575">
            <a:noFill/>
            <a:miter lim="800000"/>
            <a:headEnd/>
            <a:tailEnd/>
          </a:ln>
          <a:effectLst/>
        </p:spPr>
        <p:txBody>
          <a:bodyPr wrap="none">
            <a:spAutoFit/>
          </a:bodyPr>
          <a:lstStyle/>
          <a:p>
            <a:r>
              <a:rPr lang="en-GB" sz="1000" i="0">
                <a:solidFill>
                  <a:schemeClr val="accent1"/>
                </a:solidFill>
              </a:rPr>
              <a:t>1962 Lola Formula Junior</a:t>
            </a:r>
            <a:endParaRPr lang="en-US" sz="1000" i="0">
              <a:solidFill>
                <a:schemeClr val="accent1"/>
              </a:solidFill>
            </a:endParaRPr>
          </a:p>
        </p:txBody>
      </p:sp>
      <p:sp>
        <p:nvSpPr>
          <p:cNvPr id="785423" name="Text Box 15"/>
          <p:cNvSpPr txBox="1">
            <a:spLocks noChangeArrowheads="1"/>
          </p:cNvSpPr>
          <p:nvPr/>
        </p:nvSpPr>
        <p:spPr bwMode="auto">
          <a:xfrm>
            <a:off x="-55563" y="3359150"/>
            <a:ext cx="6397626" cy="304800"/>
          </a:xfrm>
          <a:prstGeom prst="rect">
            <a:avLst/>
          </a:prstGeom>
          <a:noFill/>
          <a:ln w="28575">
            <a:noFill/>
            <a:miter lim="800000"/>
            <a:headEnd/>
            <a:tailEnd/>
          </a:ln>
          <a:effectLst/>
        </p:spPr>
        <p:txBody>
          <a:bodyPr wrap="none">
            <a:spAutoFit/>
          </a:bodyPr>
          <a:lstStyle/>
          <a:p>
            <a:pPr algn="l"/>
            <a:r>
              <a:rPr lang="en-GB" sz="1400" i="0">
                <a:solidFill>
                  <a:schemeClr val="accent1"/>
                </a:solidFill>
              </a:rPr>
              <a:t>1964–1965 Raced own cars under Stirling Moss Automobile Racing Team </a:t>
            </a:r>
            <a:endParaRPr lang="en-US" sz="1400"/>
          </a:p>
        </p:txBody>
      </p:sp>
      <p:sp>
        <p:nvSpPr>
          <p:cNvPr id="785424" name="Text Box 16"/>
          <p:cNvSpPr txBox="1">
            <a:spLocks noChangeArrowheads="1"/>
          </p:cNvSpPr>
          <p:nvPr/>
        </p:nvSpPr>
        <p:spPr bwMode="auto">
          <a:xfrm>
            <a:off x="6677025" y="3392488"/>
            <a:ext cx="2133600" cy="290512"/>
          </a:xfrm>
          <a:prstGeom prst="rect">
            <a:avLst/>
          </a:prstGeom>
          <a:noFill/>
          <a:ln w="28575">
            <a:noFill/>
            <a:miter lim="800000"/>
            <a:headEnd/>
            <a:tailEnd/>
          </a:ln>
          <a:effectLst/>
        </p:spPr>
        <p:txBody>
          <a:bodyPr wrap="none">
            <a:spAutoFit/>
          </a:bodyPr>
          <a:lstStyle/>
          <a:p>
            <a:pPr algn="l"/>
            <a:r>
              <a:rPr lang="en-GB" sz="1300" i="0">
                <a:solidFill>
                  <a:schemeClr val="accent1"/>
                </a:solidFill>
              </a:rPr>
              <a:t>1967 Raced own Camaro</a:t>
            </a:r>
            <a:endParaRPr lang="en-US" sz="1300"/>
          </a:p>
        </p:txBody>
      </p:sp>
      <p:sp>
        <p:nvSpPr>
          <p:cNvPr id="785425" name="Text Box 17"/>
          <p:cNvSpPr txBox="1">
            <a:spLocks noChangeArrowheads="1"/>
          </p:cNvSpPr>
          <p:nvPr/>
        </p:nvSpPr>
        <p:spPr bwMode="auto">
          <a:xfrm>
            <a:off x="20638" y="5387975"/>
            <a:ext cx="3387725" cy="244475"/>
          </a:xfrm>
          <a:prstGeom prst="rect">
            <a:avLst/>
          </a:prstGeom>
          <a:noFill/>
          <a:ln w="28575">
            <a:noFill/>
            <a:miter lim="800000"/>
            <a:headEnd/>
            <a:tailEnd/>
          </a:ln>
          <a:effectLst/>
        </p:spPr>
        <p:txBody>
          <a:bodyPr wrap="none">
            <a:spAutoFit/>
          </a:bodyPr>
          <a:lstStyle/>
          <a:p>
            <a:r>
              <a:rPr lang="en-GB" sz="1000" i="0">
                <a:solidFill>
                  <a:schemeClr val="accent1"/>
                </a:solidFill>
              </a:rPr>
              <a:t>1964 Brabham BT8 2.5 litre Climax Sports Racing Car</a:t>
            </a:r>
            <a:endParaRPr lang="en-US" sz="1000" i="0">
              <a:solidFill>
                <a:schemeClr val="accent1"/>
              </a:solidFill>
            </a:endParaRPr>
          </a:p>
        </p:txBody>
      </p:sp>
      <p:sp>
        <p:nvSpPr>
          <p:cNvPr id="785426" name="Text Box 18"/>
          <p:cNvSpPr txBox="1">
            <a:spLocks noChangeArrowheads="1"/>
          </p:cNvSpPr>
          <p:nvPr/>
        </p:nvSpPr>
        <p:spPr bwMode="auto">
          <a:xfrm>
            <a:off x="3486150" y="5395913"/>
            <a:ext cx="2584450" cy="244475"/>
          </a:xfrm>
          <a:prstGeom prst="rect">
            <a:avLst/>
          </a:prstGeom>
          <a:noFill/>
          <a:ln w="28575">
            <a:noFill/>
            <a:miter lim="800000"/>
            <a:headEnd/>
            <a:tailEnd/>
          </a:ln>
          <a:effectLst/>
        </p:spPr>
        <p:txBody>
          <a:bodyPr wrap="none">
            <a:spAutoFit/>
          </a:bodyPr>
          <a:lstStyle/>
          <a:p>
            <a:r>
              <a:rPr lang="en-GB" sz="1000" i="0">
                <a:solidFill>
                  <a:schemeClr val="accent1"/>
                </a:solidFill>
              </a:rPr>
              <a:t>1965 Lola T70 Chevrolet 6 litre / 489 bhp</a:t>
            </a:r>
            <a:endParaRPr lang="en-US" sz="1000" i="0">
              <a:solidFill>
                <a:schemeClr val="accent1"/>
              </a:solidFill>
            </a:endParaRPr>
          </a:p>
        </p:txBody>
      </p:sp>
      <p:sp>
        <p:nvSpPr>
          <p:cNvPr id="785427" name="Text Box 19"/>
          <p:cNvSpPr txBox="1">
            <a:spLocks noChangeArrowheads="1"/>
          </p:cNvSpPr>
          <p:nvPr/>
        </p:nvSpPr>
        <p:spPr bwMode="auto">
          <a:xfrm>
            <a:off x="6424613" y="5400675"/>
            <a:ext cx="2603500" cy="244475"/>
          </a:xfrm>
          <a:prstGeom prst="rect">
            <a:avLst/>
          </a:prstGeom>
          <a:noFill/>
          <a:ln w="28575">
            <a:noFill/>
            <a:miter lim="800000"/>
            <a:headEnd/>
            <a:tailEnd/>
          </a:ln>
          <a:effectLst/>
        </p:spPr>
        <p:txBody>
          <a:bodyPr wrap="none">
            <a:spAutoFit/>
          </a:bodyPr>
          <a:lstStyle/>
          <a:p>
            <a:r>
              <a:rPr lang="en-GB" sz="1000" i="0">
                <a:solidFill>
                  <a:schemeClr val="accent1"/>
                </a:solidFill>
              </a:rPr>
              <a:t>1967 Chevrolet Camaro Modified Saloon</a:t>
            </a:r>
            <a:endParaRPr lang="en-US" sz="1000" i="0">
              <a:solidFill>
                <a:schemeClr val="accent1"/>
              </a:solidFill>
            </a:endParaRPr>
          </a:p>
        </p:txBody>
      </p:sp>
      <p:sp>
        <p:nvSpPr>
          <p:cNvPr id="785428" name="Text Box 20"/>
          <p:cNvSpPr txBox="1">
            <a:spLocks noChangeArrowheads="1"/>
          </p:cNvSpPr>
          <p:nvPr/>
        </p:nvSpPr>
        <p:spPr bwMode="auto">
          <a:xfrm>
            <a:off x="49213" y="5853113"/>
            <a:ext cx="5526087" cy="290512"/>
          </a:xfrm>
          <a:prstGeom prst="rect">
            <a:avLst/>
          </a:prstGeom>
          <a:noFill/>
          <a:ln w="28575">
            <a:noFill/>
            <a:miter lim="800000"/>
            <a:headEnd/>
            <a:tailEnd/>
          </a:ln>
          <a:effectLst/>
        </p:spPr>
        <p:txBody>
          <a:bodyPr wrap="none">
            <a:spAutoFit/>
          </a:bodyPr>
          <a:lstStyle/>
          <a:p>
            <a:pPr algn="l"/>
            <a:r>
              <a:rPr lang="en-GB" sz="1300" i="0">
                <a:solidFill>
                  <a:schemeClr val="accent1"/>
                </a:solidFill>
              </a:rPr>
              <a:t>Possible to break even – on miniscule budget by current standards!</a:t>
            </a:r>
            <a:endParaRPr lang="en-US" sz="1300"/>
          </a:p>
        </p:txBody>
      </p:sp>
      <p:sp>
        <p:nvSpPr>
          <p:cNvPr id="785429" name="Text Box 21"/>
          <p:cNvSpPr txBox="1">
            <a:spLocks noChangeArrowheads="1"/>
          </p:cNvSpPr>
          <p:nvPr/>
        </p:nvSpPr>
        <p:spPr bwMode="auto">
          <a:xfrm>
            <a:off x="5465763" y="2613025"/>
            <a:ext cx="1471612" cy="244475"/>
          </a:xfrm>
          <a:prstGeom prst="rect">
            <a:avLst/>
          </a:prstGeom>
          <a:noFill/>
          <a:ln w="28575">
            <a:noFill/>
            <a:miter lim="800000"/>
            <a:headEnd/>
            <a:tailEnd/>
          </a:ln>
          <a:effectLst/>
        </p:spPr>
        <p:txBody>
          <a:bodyPr wrap="none">
            <a:spAutoFit/>
          </a:bodyPr>
          <a:lstStyle/>
          <a:p>
            <a:r>
              <a:rPr lang="en-GB" sz="1000" i="0">
                <a:solidFill>
                  <a:schemeClr val="accent1"/>
                </a:solidFill>
              </a:rPr>
              <a:t>&amp; 1st Lola Formula 1!</a:t>
            </a:r>
            <a:endParaRPr lang="en-US" sz="1000" i="0">
              <a:solidFill>
                <a:schemeClr val="accent1"/>
              </a:solidFill>
            </a:endParaRPr>
          </a:p>
        </p:txBody>
      </p:sp>
      <p:pic>
        <p:nvPicPr>
          <p:cNvPr id="22" name="Picture 21" descr="AC Aceca Bristol - H Dibley Snetteron 1960 - crop 5nov13.jpg"/>
          <p:cNvPicPr>
            <a:picLocks noChangeAspect="1"/>
          </p:cNvPicPr>
          <p:nvPr/>
        </p:nvPicPr>
        <p:blipFill>
          <a:blip r:embed="rId7" cstate="print"/>
          <a:stretch>
            <a:fillRect/>
          </a:stretch>
        </p:blipFill>
        <p:spPr>
          <a:xfrm>
            <a:off x="55420" y="1513187"/>
            <a:ext cx="2139097" cy="1080000"/>
          </a:xfrm>
          <a:prstGeom prst="rect">
            <a:avLst/>
          </a:prstGeom>
        </p:spPr>
      </p:pic>
      <p:pic>
        <p:nvPicPr>
          <p:cNvPr id="52226" name="Picture 2" descr="E:\HD 131106 - 750 Motor Club -\Used Photos etc\BT8 Castle Combe 1964 colour - 5oct08 (nxpScn).jpg"/>
          <p:cNvPicPr>
            <a:picLocks noChangeAspect="1" noChangeArrowheads="1"/>
          </p:cNvPicPr>
          <p:nvPr/>
        </p:nvPicPr>
        <p:blipFill>
          <a:blip r:embed="rId8" cstate="print"/>
          <a:srcRect/>
          <a:stretch>
            <a:fillRect/>
          </a:stretch>
        </p:blipFill>
        <p:spPr bwMode="auto">
          <a:xfrm>
            <a:off x="57770" y="3685305"/>
            <a:ext cx="3358307" cy="1710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85418"/>
                                        </p:tgtEl>
                                        <p:attrNameLst>
                                          <p:attrName>style.visibility</p:attrName>
                                        </p:attrNameLst>
                                      </p:cBhvr>
                                      <p:to>
                                        <p:strVal val="visible"/>
                                      </p:to>
                                    </p:set>
                                    <p:animEffect transition="in" filter="wipe(left)">
                                      <p:cBhvr>
                                        <p:cTn id="7" dur="500"/>
                                        <p:tgtEl>
                                          <p:spTgt spid="7854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85419"/>
                                        </p:tgtEl>
                                        <p:attrNameLst>
                                          <p:attrName>style.visibility</p:attrName>
                                        </p:attrNameLst>
                                      </p:cBhvr>
                                      <p:to>
                                        <p:strVal val="visible"/>
                                      </p:to>
                                    </p:set>
                                    <p:animEffect transition="in" filter="wipe(left)">
                                      <p:cBhvr>
                                        <p:cTn id="16" dur="500"/>
                                        <p:tgtEl>
                                          <p:spTgt spid="7854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85412"/>
                                        </p:tgtEl>
                                        <p:attrNameLst>
                                          <p:attrName>style.visibility</p:attrName>
                                        </p:attrNameLst>
                                      </p:cBhvr>
                                      <p:to>
                                        <p:strVal val="visible"/>
                                      </p:to>
                                    </p:set>
                                    <p:animEffect transition="in" filter="wipe(left)">
                                      <p:cBhvr>
                                        <p:cTn id="21" dur="500"/>
                                        <p:tgtEl>
                                          <p:spTgt spid="78541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85420"/>
                                        </p:tgtEl>
                                        <p:attrNameLst>
                                          <p:attrName>style.visibility</p:attrName>
                                        </p:attrNameLst>
                                      </p:cBhvr>
                                      <p:to>
                                        <p:strVal val="visible"/>
                                      </p:to>
                                    </p:set>
                                    <p:animEffect transition="in" filter="wipe(left)">
                                      <p:cBhvr>
                                        <p:cTn id="25" dur="500"/>
                                        <p:tgtEl>
                                          <p:spTgt spid="7854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85413"/>
                                        </p:tgtEl>
                                        <p:attrNameLst>
                                          <p:attrName>style.visibility</p:attrName>
                                        </p:attrNameLst>
                                      </p:cBhvr>
                                      <p:to>
                                        <p:strVal val="visible"/>
                                      </p:to>
                                    </p:set>
                                    <p:animEffect transition="in" filter="wipe(left)">
                                      <p:cBhvr>
                                        <p:cTn id="30" dur="500"/>
                                        <p:tgtEl>
                                          <p:spTgt spid="785413"/>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85421"/>
                                        </p:tgtEl>
                                        <p:attrNameLst>
                                          <p:attrName>style.visibility</p:attrName>
                                        </p:attrNameLst>
                                      </p:cBhvr>
                                      <p:to>
                                        <p:strVal val="visible"/>
                                      </p:to>
                                    </p:set>
                                    <p:animEffect transition="in" filter="wipe(left)">
                                      <p:cBhvr>
                                        <p:cTn id="34" dur="500"/>
                                        <p:tgtEl>
                                          <p:spTgt spid="7854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85429"/>
                                        </p:tgtEl>
                                        <p:attrNameLst>
                                          <p:attrName>style.visibility</p:attrName>
                                        </p:attrNameLst>
                                      </p:cBhvr>
                                      <p:to>
                                        <p:strVal val="visible"/>
                                      </p:to>
                                    </p:set>
                                    <p:animEffect transition="in" filter="wipe(left)">
                                      <p:cBhvr>
                                        <p:cTn id="39" dur="500"/>
                                        <p:tgtEl>
                                          <p:spTgt spid="7854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85414"/>
                                        </p:tgtEl>
                                        <p:attrNameLst>
                                          <p:attrName>style.visibility</p:attrName>
                                        </p:attrNameLst>
                                      </p:cBhvr>
                                      <p:to>
                                        <p:strVal val="visible"/>
                                      </p:to>
                                    </p:set>
                                    <p:animEffect transition="in" filter="wipe(left)">
                                      <p:cBhvr>
                                        <p:cTn id="44" dur="500"/>
                                        <p:tgtEl>
                                          <p:spTgt spid="785414"/>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785422"/>
                                        </p:tgtEl>
                                        <p:attrNameLst>
                                          <p:attrName>style.visibility</p:attrName>
                                        </p:attrNameLst>
                                      </p:cBhvr>
                                      <p:to>
                                        <p:strVal val="visible"/>
                                      </p:to>
                                    </p:set>
                                    <p:animEffect transition="in" filter="wipe(left)">
                                      <p:cBhvr>
                                        <p:cTn id="48" dur="500"/>
                                        <p:tgtEl>
                                          <p:spTgt spid="7854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85423"/>
                                        </p:tgtEl>
                                        <p:attrNameLst>
                                          <p:attrName>style.visibility</p:attrName>
                                        </p:attrNameLst>
                                      </p:cBhvr>
                                      <p:to>
                                        <p:strVal val="visible"/>
                                      </p:to>
                                    </p:set>
                                    <p:animEffect transition="in" filter="wipe(left)">
                                      <p:cBhvr>
                                        <p:cTn id="53" dur="500"/>
                                        <p:tgtEl>
                                          <p:spTgt spid="78542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52226"/>
                                        </p:tgtEl>
                                        <p:attrNameLst>
                                          <p:attrName>style.visibility</p:attrName>
                                        </p:attrNameLst>
                                      </p:cBhvr>
                                      <p:to>
                                        <p:strVal val="visible"/>
                                      </p:to>
                                    </p:set>
                                    <p:animEffect transition="in" filter="wipe(left)">
                                      <p:cBhvr>
                                        <p:cTn id="58" dur="500"/>
                                        <p:tgtEl>
                                          <p:spTgt spid="52226"/>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785425"/>
                                        </p:tgtEl>
                                        <p:attrNameLst>
                                          <p:attrName>style.visibility</p:attrName>
                                        </p:attrNameLst>
                                      </p:cBhvr>
                                      <p:to>
                                        <p:strVal val="visible"/>
                                      </p:to>
                                    </p:set>
                                    <p:animEffect transition="in" filter="wipe(left)">
                                      <p:cBhvr>
                                        <p:cTn id="62" dur="500"/>
                                        <p:tgtEl>
                                          <p:spTgt spid="7854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785416"/>
                                        </p:tgtEl>
                                        <p:attrNameLst>
                                          <p:attrName>style.visibility</p:attrName>
                                        </p:attrNameLst>
                                      </p:cBhvr>
                                      <p:to>
                                        <p:strVal val="visible"/>
                                      </p:to>
                                    </p:set>
                                    <p:animEffect transition="in" filter="wipe(left)">
                                      <p:cBhvr>
                                        <p:cTn id="67" dur="500"/>
                                        <p:tgtEl>
                                          <p:spTgt spid="785416"/>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785426"/>
                                        </p:tgtEl>
                                        <p:attrNameLst>
                                          <p:attrName>style.visibility</p:attrName>
                                        </p:attrNameLst>
                                      </p:cBhvr>
                                      <p:to>
                                        <p:strVal val="visible"/>
                                      </p:to>
                                    </p:set>
                                    <p:animEffect transition="in" filter="wipe(left)">
                                      <p:cBhvr>
                                        <p:cTn id="71" dur="500"/>
                                        <p:tgtEl>
                                          <p:spTgt spid="78542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785424"/>
                                        </p:tgtEl>
                                        <p:attrNameLst>
                                          <p:attrName>style.visibility</p:attrName>
                                        </p:attrNameLst>
                                      </p:cBhvr>
                                      <p:to>
                                        <p:strVal val="visible"/>
                                      </p:to>
                                    </p:set>
                                    <p:animEffect transition="in" filter="wipe(left)">
                                      <p:cBhvr>
                                        <p:cTn id="76" dur="500"/>
                                        <p:tgtEl>
                                          <p:spTgt spid="785424"/>
                                        </p:tgtEl>
                                      </p:cBhvr>
                                    </p:animEffect>
                                  </p:childTnLst>
                                </p:cTn>
                              </p:par>
                            </p:childTnLst>
                          </p:cTn>
                        </p:par>
                        <p:par>
                          <p:cTn id="77" fill="hold">
                            <p:stCondLst>
                              <p:cond delay="500"/>
                            </p:stCondLst>
                            <p:childTnLst>
                              <p:par>
                                <p:cTn id="78" presetID="22" presetClass="entr" presetSubtype="8" fill="hold" nodeType="afterEffect">
                                  <p:stCondLst>
                                    <p:cond delay="0"/>
                                  </p:stCondLst>
                                  <p:childTnLst>
                                    <p:set>
                                      <p:cBhvr>
                                        <p:cTn id="79" dur="1" fill="hold">
                                          <p:stCondLst>
                                            <p:cond delay="0"/>
                                          </p:stCondLst>
                                        </p:cTn>
                                        <p:tgtEl>
                                          <p:spTgt spid="785417"/>
                                        </p:tgtEl>
                                        <p:attrNameLst>
                                          <p:attrName>style.visibility</p:attrName>
                                        </p:attrNameLst>
                                      </p:cBhvr>
                                      <p:to>
                                        <p:strVal val="visible"/>
                                      </p:to>
                                    </p:set>
                                    <p:animEffect transition="in" filter="wipe(left)">
                                      <p:cBhvr>
                                        <p:cTn id="80" dur="500"/>
                                        <p:tgtEl>
                                          <p:spTgt spid="785417"/>
                                        </p:tgtEl>
                                      </p:cBhvr>
                                    </p:animEffect>
                                  </p:childTnLst>
                                </p:cTn>
                              </p:par>
                            </p:childTnLst>
                          </p:cTn>
                        </p:par>
                        <p:par>
                          <p:cTn id="81" fill="hold">
                            <p:stCondLst>
                              <p:cond delay="1000"/>
                            </p:stCondLst>
                            <p:childTnLst>
                              <p:par>
                                <p:cTn id="82" presetID="22" presetClass="entr" presetSubtype="8" fill="hold" grpId="0" nodeType="afterEffect">
                                  <p:stCondLst>
                                    <p:cond delay="0"/>
                                  </p:stCondLst>
                                  <p:childTnLst>
                                    <p:set>
                                      <p:cBhvr>
                                        <p:cTn id="83" dur="1" fill="hold">
                                          <p:stCondLst>
                                            <p:cond delay="0"/>
                                          </p:stCondLst>
                                        </p:cTn>
                                        <p:tgtEl>
                                          <p:spTgt spid="785427"/>
                                        </p:tgtEl>
                                        <p:attrNameLst>
                                          <p:attrName>style.visibility</p:attrName>
                                        </p:attrNameLst>
                                      </p:cBhvr>
                                      <p:to>
                                        <p:strVal val="visible"/>
                                      </p:to>
                                    </p:set>
                                    <p:animEffect transition="in" filter="wipe(left)">
                                      <p:cBhvr>
                                        <p:cTn id="84" dur="500"/>
                                        <p:tgtEl>
                                          <p:spTgt spid="785427"/>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785428"/>
                                        </p:tgtEl>
                                        <p:attrNameLst>
                                          <p:attrName>style.visibility</p:attrName>
                                        </p:attrNameLst>
                                      </p:cBhvr>
                                      <p:to>
                                        <p:strVal val="visible"/>
                                      </p:to>
                                    </p:set>
                                    <p:animEffect transition="in" filter="wipe(left)">
                                      <p:cBhvr>
                                        <p:cTn id="89" dur="500"/>
                                        <p:tgtEl>
                                          <p:spTgt spid="785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418" grpId="0"/>
      <p:bldP spid="785419" grpId="0"/>
      <p:bldP spid="785420" grpId="0"/>
      <p:bldP spid="785421" grpId="0"/>
      <p:bldP spid="785422" grpId="0"/>
      <p:bldP spid="785423" grpId="0"/>
      <p:bldP spid="785424" grpId="0"/>
      <p:bldP spid="785425" grpId="0"/>
      <p:bldP spid="785426" grpId="0"/>
      <p:bldP spid="785427" grpId="0"/>
      <p:bldP spid="785428" grpId="0"/>
      <p:bldP spid="7854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99468" y="93500"/>
            <a:ext cx="8989146" cy="1508105"/>
          </a:xfrm>
          <a:prstGeom prst="rect">
            <a:avLst/>
          </a:prstGeom>
          <a:noFill/>
          <a:ln w="28575">
            <a:noFill/>
            <a:miter lim="800000"/>
            <a:headEnd/>
            <a:tailEnd/>
          </a:ln>
          <a:effectLst/>
        </p:spPr>
        <p:txBody>
          <a:bodyPr wrap="square">
            <a:spAutoFit/>
          </a:bodyPr>
          <a:lstStyle/>
          <a:p>
            <a:pPr>
              <a:spcBef>
                <a:spcPts val="0"/>
              </a:spcBef>
            </a:pPr>
            <a:r>
              <a:rPr lang="en-GB" i="0" dirty="0">
                <a:solidFill>
                  <a:schemeClr val="accent1"/>
                </a:solidFill>
              </a:rPr>
              <a:t>Drove in 1965 </a:t>
            </a:r>
            <a:r>
              <a:rPr lang="en-GB" i="0" dirty="0" err="1">
                <a:solidFill>
                  <a:schemeClr val="accent1"/>
                </a:solidFill>
              </a:rPr>
              <a:t>CanAm</a:t>
            </a:r>
            <a:endParaRPr lang="en-GB" i="0" dirty="0">
              <a:solidFill>
                <a:schemeClr val="accent1"/>
              </a:solidFill>
            </a:endParaRPr>
          </a:p>
          <a:p>
            <a:pPr>
              <a:spcBef>
                <a:spcPts val="0"/>
              </a:spcBef>
            </a:pPr>
            <a:r>
              <a:rPr lang="en-GB" i="0" dirty="0">
                <a:solidFill>
                  <a:schemeClr val="accent1"/>
                </a:solidFill>
              </a:rPr>
              <a:t>St </a:t>
            </a:r>
            <a:r>
              <a:rPr lang="en-GB" i="0" dirty="0" err="1">
                <a:solidFill>
                  <a:schemeClr val="accent1"/>
                </a:solidFill>
              </a:rPr>
              <a:t>Jovite</a:t>
            </a:r>
            <a:r>
              <a:rPr lang="en-GB" i="0" dirty="0">
                <a:solidFill>
                  <a:schemeClr val="accent1"/>
                </a:solidFill>
              </a:rPr>
              <a:t> Montreal, </a:t>
            </a:r>
            <a:r>
              <a:rPr lang="en-GB" i="0" dirty="0" err="1">
                <a:solidFill>
                  <a:schemeClr val="accent1"/>
                </a:solidFill>
              </a:rPr>
              <a:t>Mosport</a:t>
            </a:r>
            <a:r>
              <a:rPr lang="en-GB" i="0" dirty="0">
                <a:solidFill>
                  <a:schemeClr val="accent1"/>
                </a:solidFill>
              </a:rPr>
              <a:t> Toronto, Riverside Los Angeles, Laguna </a:t>
            </a:r>
            <a:r>
              <a:rPr lang="en-GB" i="0" dirty="0" err="1">
                <a:solidFill>
                  <a:schemeClr val="accent1"/>
                </a:solidFill>
              </a:rPr>
              <a:t>Seca</a:t>
            </a:r>
            <a:r>
              <a:rPr lang="en-GB" i="0" dirty="0">
                <a:solidFill>
                  <a:schemeClr val="accent1"/>
                </a:solidFill>
              </a:rPr>
              <a:t> nr SFO, Kent Washington, Las Vegas. </a:t>
            </a:r>
          </a:p>
          <a:p>
            <a:pPr>
              <a:spcBef>
                <a:spcPts val="0"/>
              </a:spcBef>
            </a:pPr>
            <a:r>
              <a:rPr lang="en-GB" sz="2000" dirty="0">
                <a:solidFill>
                  <a:schemeClr val="accent1"/>
                </a:solidFill>
              </a:rPr>
              <a:t>(Assessed physiologically – found unusual as lacked raw aggression!)</a:t>
            </a:r>
          </a:p>
        </p:txBody>
      </p:sp>
      <p:pic>
        <p:nvPicPr>
          <p:cNvPr id="19458" name="Picture 2" descr="E:\HD 131106 - 750 Motor Club -\Photos Motor Racing\!!HD Motorace JOC BMcL JYS HD Riverside 1965 (nxpScn).jpg"/>
          <p:cNvPicPr>
            <a:picLocks noChangeAspect="1" noChangeArrowheads="1"/>
          </p:cNvPicPr>
          <p:nvPr/>
        </p:nvPicPr>
        <p:blipFill>
          <a:blip r:embed="rId2" cstate="print"/>
          <a:srcRect/>
          <a:stretch>
            <a:fillRect/>
          </a:stretch>
        </p:blipFill>
        <p:spPr bwMode="auto">
          <a:xfrm>
            <a:off x="2078181" y="1842357"/>
            <a:ext cx="5153891" cy="4273253"/>
          </a:xfrm>
          <a:prstGeom prst="rect">
            <a:avLst/>
          </a:prstGeom>
          <a:noFill/>
        </p:spPr>
      </p:pic>
      <p:sp>
        <p:nvSpPr>
          <p:cNvPr id="4" name="Text Box 9"/>
          <p:cNvSpPr txBox="1">
            <a:spLocks noChangeArrowheads="1"/>
          </p:cNvSpPr>
          <p:nvPr/>
        </p:nvSpPr>
        <p:spPr bwMode="auto">
          <a:xfrm>
            <a:off x="1870316" y="6147073"/>
            <a:ext cx="5569527" cy="338554"/>
          </a:xfrm>
          <a:prstGeom prst="rect">
            <a:avLst/>
          </a:prstGeom>
          <a:noFill/>
          <a:ln w="28575">
            <a:noFill/>
            <a:miter lim="800000"/>
            <a:headEnd/>
            <a:tailEnd/>
          </a:ln>
          <a:effectLst/>
        </p:spPr>
        <p:txBody>
          <a:bodyPr wrap="square">
            <a:spAutoFit/>
          </a:bodyPr>
          <a:lstStyle/>
          <a:p>
            <a:pPr>
              <a:spcBef>
                <a:spcPts val="0"/>
              </a:spcBef>
            </a:pPr>
            <a:r>
              <a:rPr lang="en-GB" sz="1600" i="0" dirty="0">
                <a:solidFill>
                  <a:schemeClr val="accent1"/>
                </a:solidFill>
              </a:rPr>
              <a:t>Riverside Drivers’ Briefing – names for mother!</a:t>
            </a:r>
            <a:endParaRPr lang="en-US" sz="1600" i="0" dirty="0">
              <a:solidFill>
                <a:schemeClr val="accent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9458"/>
                                        </p:tgtEl>
                                        <p:attrNameLst>
                                          <p:attrName>style.visibility</p:attrName>
                                        </p:attrNameLst>
                                      </p:cBhvr>
                                      <p:to>
                                        <p:strVal val="visible"/>
                                      </p:to>
                                    </p:set>
                                    <p:anim calcmode="lin" valueType="num">
                                      <p:cBhvr>
                                        <p:cTn id="14" dur="1000" fill="hold"/>
                                        <p:tgtEl>
                                          <p:spTgt spid="19458"/>
                                        </p:tgtEl>
                                        <p:attrNameLst>
                                          <p:attrName>ppt_w</p:attrName>
                                        </p:attrNameLst>
                                      </p:cBhvr>
                                      <p:tavLst>
                                        <p:tav tm="0">
                                          <p:val>
                                            <p:strVal val="#ppt_w*0.70"/>
                                          </p:val>
                                        </p:tav>
                                        <p:tav tm="100000">
                                          <p:val>
                                            <p:strVal val="#ppt_w"/>
                                          </p:val>
                                        </p:tav>
                                      </p:tavLst>
                                    </p:anim>
                                    <p:anim calcmode="lin" valueType="num">
                                      <p:cBhvr>
                                        <p:cTn id="15" dur="1000" fill="hold"/>
                                        <p:tgtEl>
                                          <p:spTgt spid="19458"/>
                                        </p:tgtEl>
                                        <p:attrNameLst>
                                          <p:attrName>ppt_h</p:attrName>
                                        </p:attrNameLst>
                                      </p:cBhvr>
                                      <p:tavLst>
                                        <p:tav tm="0">
                                          <p:val>
                                            <p:strVal val="#ppt_h"/>
                                          </p:val>
                                        </p:tav>
                                        <p:tav tm="100000">
                                          <p:val>
                                            <p:strVal val="#ppt_h"/>
                                          </p:val>
                                        </p:tav>
                                      </p:tavLst>
                                    </p:anim>
                                    <p:animEffect transition="in" filter="fade">
                                      <p:cBhvr>
                                        <p:cTn id="16" dur="1000"/>
                                        <p:tgtEl>
                                          <p:spTgt spid="19458"/>
                                        </p:tgtEl>
                                      </p:cBhvr>
                                    </p:animEffect>
                                  </p:childTnLst>
                                </p:cTn>
                              </p:par>
                            </p:childTnLst>
                          </p:cTn>
                        </p:par>
                        <p:par>
                          <p:cTn id="17" fill="hold">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0.70"/>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HD 131106 - 750 Motor Club -\Photos Motor Racing\HD Sargeant's Lola 1966 (nxpScn).jpg"/>
          <p:cNvPicPr>
            <a:picLocks noChangeAspect="1" noChangeArrowheads="1"/>
          </p:cNvPicPr>
          <p:nvPr/>
        </p:nvPicPr>
        <p:blipFill>
          <a:blip r:embed="rId2" cstate="print"/>
          <a:srcRect/>
          <a:stretch>
            <a:fillRect/>
          </a:stretch>
        </p:blipFill>
        <p:spPr bwMode="auto">
          <a:xfrm>
            <a:off x="95393" y="1194611"/>
            <a:ext cx="4850680" cy="2976617"/>
          </a:xfrm>
          <a:prstGeom prst="rect">
            <a:avLst/>
          </a:prstGeom>
          <a:noFill/>
        </p:spPr>
      </p:pic>
      <p:pic>
        <p:nvPicPr>
          <p:cNvPr id="20483" name="Picture 3" descr="E:\HD 131106 - 750 Motor Club -\Photos Motor Racing\Tony Sargeants driving Lola T70 in club race Castle Combe - 5nov13.jpg"/>
          <p:cNvPicPr>
            <a:picLocks noChangeAspect="1" noChangeArrowheads="1"/>
          </p:cNvPicPr>
          <p:nvPr/>
        </p:nvPicPr>
        <p:blipFill>
          <a:blip r:embed="rId3" cstate="print"/>
          <a:srcRect/>
          <a:stretch>
            <a:fillRect/>
          </a:stretch>
        </p:blipFill>
        <p:spPr bwMode="auto">
          <a:xfrm>
            <a:off x="1432245" y="4320102"/>
            <a:ext cx="7213021" cy="2298102"/>
          </a:xfrm>
          <a:prstGeom prst="rect">
            <a:avLst/>
          </a:prstGeom>
          <a:noFill/>
        </p:spPr>
      </p:pic>
      <p:sp>
        <p:nvSpPr>
          <p:cNvPr id="4" name="Text Box 3"/>
          <p:cNvSpPr txBox="1">
            <a:spLocks noChangeArrowheads="1"/>
          </p:cNvSpPr>
          <p:nvPr/>
        </p:nvSpPr>
        <p:spPr bwMode="auto">
          <a:xfrm>
            <a:off x="99468" y="93500"/>
            <a:ext cx="8989146" cy="830997"/>
          </a:xfrm>
          <a:prstGeom prst="rect">
            <a:avLst/>
          </a:prstGeom>
          <a:noFill/>
          <a:ln w="28575">
            <a:noFill/>
            <a:miter lim="800000"/>
            <a:headEnd/>
            <a:tailEnd/>
          </a:ln>
          <a:effectLst/>
        </p:spPr>
        <p:txBody>
          <a:bodyPr wrap="square">
            <a:spAutoFit/>
          </a:bodyPr>
          <a:lstStyle/>
          <a:p>
            <a:pPr>
              <a:spcBef>
                <a:spcPts val="0"/>
              </a:spcBef>
            </a:pPr>
            <a:r>
              <a:rPr lang="en-GB" i="0" dirty="0">
                <a:solidFill>
                  <a:schemeClr val="accent1"/>
                </a:solidFill>
              </a:rPr>
              <a:t>1966 Drove Tony </a:t>
            </a:r>
            <a:r>
              <a:rPr lang="en-GB" i="0" dirty="0" err="1">
                <a:solidFill>
                  <a:schemeClr val="accent1"/>
                </a:solidFill>
              </a:rPr>
              <a:t>Sargeants</a:t>
            </a:r>
            <a:r>
              <a:rPr lang="en-GB" i="0" dirty="0">
                <a:solidFill>
                  <a:schemeClr val="accent1"/>
                </a:solidFill>
              </a:rPr>
              <a:t> Lola T70 in major races while Tony drove in club events </a:t>
            </a:r>
            <a:endParaRPr lang="en-GB" sz="2000" dirty="0">
              <a:solidFill>
                <a:schemeClr val="accent1"/>
              </a:solidFill>
            </a:endParaRPr>
          </a:p>
        </p:txBody>
      </p:sp>
      <p:pic>
        <p:nvPicPr>
          <p:cNvPr id="20484" name="Picture 4" descr="E:\HD 131106 - 750 Motor Club -\Photos Motor Racing\Lola T70 Guards Trophy aug 1966 Winners - 10mar06 (nxpScn).jpg"/>
          <p:cNvPicPr>
            <a:picLocks noChangeAspect="1" noChangeArrowheads="1"/>
          </p:cNvPicPr>
          <p:nvPr/>
        </p:nvPicPr>
        <p:blipFill>
          <a:blip r:embed="rId4" cstate="print"/>
          <a:srcRect/>
          <a:stretch>
            <a:fillRect/>
          </a:stretch>
        </p:blipFill>
        <p:spPr bwMode="auto">
          <a:xfrm>
            <a:off x="5358388" y="1213216"/>
            <a:ext cx="3231428" cy="2276395"/>
          </a:xfrm>
          <a:prstGeom prst="rect">
            <a:avLst/>
          </a:prstGeom>
          <a:noFill/>
        </p:spPr>
      </p:pic>
      <p:sp>
        <p:nvSpPr>
          <p:cNvPr id="6" name="Text Box 9"/>
          <p:cNvSpPr txBox="1">
            <a:spLocks noChangeArrowheads="1"/>
          </p:cNvSpPr>
          <p:nvPr/>
        </p:nvSpPr>
        <p:spPr bwMode="auto">
          <a:xfrm>
            <a:off x="5029256" y="3519050"/>
            <a:ext cx="3837757" cy="584775"/>
          </a:xfrm>
          <a:prstGeom prst="rect">
            <a:avLst/>
          </a:prstGeom>
          <a:noFill/>
          <a:ln w="28575">
            <a:noFill/>
            <a:miter lim="800000"/>
            <a:headEnd/>
            <a:tailEnd/>
          </a:ln>
          <a:effectLst/>
        </p:spPr>
        <p:txBody>
          <a:bodyPr wrap="square">
            <a:spAutoFit/>
          </a:bodyPr>
          <a:lstStyle/>
          <a:p>
            <a:pPr>
              <a:spcBef>
                <a:spcPts val="0"/>
              </a:spcBef>
            </a:pPr>
            <a:r>
              <a:rPr lang="en-GB" sz="1600" i="0" dirty="0">
                <a:solidFill>
                  <a:schemeClr val="accent1"/>
                </a:solidFill>
              </a:rPr>
              <a:t>Won 1966 Guards Trophy </a:t>
            </a:r>
          </a:p>
          <a:p>
            <a:pPr>
              <a:spcBef>
                <a:spcPts val="0"/>
              </a:spcBef>
            </a:pPr>
            <a:r>
              <a:rPr lang="en-GB" sz="1600" i="0" dirty="0">
                <a:solidFill>
                  <a:schemeClr val="accent1"/>
                </a:solidFill>
              </a:rPr>
              <a:t>at Brands supporting British GP</a:t>
            </a:r>
            <a:endParaRPr lang="en-US" sz="1600" i="0" dirty="0">
              <a:solidFill>
                <a:schemeClr val="accent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1000" fill="hold"/>
                                        <p:tgtEl>
                                          <p:spTgt spid="20484"/>
                                        </p:tgtEl>
                                        <p:attrNameLst>
                                          <p:attrName>ppt_w</p:attrName>
                                        </p:attrNameLst>
                                      </p:cBhvr>
                                      <p:tavLst>
                                        <p:tav tm="0">
                                          <p:val>
                                            <p:strVal val="#ppt_w*0.70"/>
                                          </p:val>
                                        </p:tav>
                                        <p:tav tm="100000">
                                          <p:val>
                                            <p:strVal val="#ppt_w"/>
                                          </p:val>
                                        </p:tav>
                                      </p:tavLst>
                                    </p:anim>
                                    <p:anim calcmode="lin" valueType="num">
                                      <p:cBhvr>
                                        <p:cTn id="8" dur="1000" fill="hold"/>
                                        <p:tgtEl>
                                          <p:spTgt spid="20484"/>
                                        </p:tgtEl>
                                        <p:attrNameLst>
                                          <p:attrName>ppt_h</p:attrName>
                                        </p:attrNameLst>
                                      </p:cBhvr>
                                      <p:tavLst>
                                        <p:tav tm="0">
                                          <p:val>
                                            <p:strVal val="#ppt_h"/>
                                          </p:val>
                                        </p:tav>
                                        <p:tav tm="100000">
                                          <p:val>
                                            <p:strVal val="#ppt_h"/>
                                          </p:val>
                                        </p:tav>
                                      </p:tavLst>
                                    </p:anim>
                                    <p:animEffect transition="in" filter="fade">
                                      <p:cBhvr>
                                        <p:cTn id="9" dur="1000"/>
                                        <p:tgtEl>
                                          <p:spTgt spid="2048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99468" y="93500"/>
            <a:ext cx="8989146" cy="1569660"/>
          </a:xfrm>
          <a:prstGeom prst="rect">
            <a:avLst/>
          </a:prstGeom>
          <a:noFill/>
          <a:ln w="28575">
            <a:noFill/>
            <a:miter lim="800000"/>
            <a:headEnd/>
            <a:tailEnd/>
          </a:ln>
          <a:effectLst/>
        </p:spPr>
        <p:txBody>
          <a:bodyPr wrap="square">
            <a:spAutoFit/>
          </a:bodyPr>
          <a:lstStyle/>
          <a:p>
            <a:pPr>
              <a:spcBef>
                <a:spcPts val="0"/>
              </a:spcBef>
            </a:pPr>
            <a:r>
              <a:rPr lang="en-GB" i="0" dirty="0">
                <a:solidFill>
                  <a:schemeClr val="accent1"/>
                </a:solidFill>
              </a:rPr>
              <a:t>1966 At TT in </a:t>
            </a:r>
            <a:r>
              <a:rPr lang="en-GB" i="0" dirty="0" err="1">
                <a:solidFill>
                  <a:schemeClr val="accent1"/>
                </a:solidFill>
              </a:rPr>
              <a:t>Oulton</a:t>
            </a:r>
            <a:r>
              <a:rPr lang="en-GB" i="0" dirty="0">
                <a:solidFill>
                  <a:schemeClr val="accent1"/>
                </a:solidFill>
              </a:rPr>
              <a:t> Park Doubled for Steve McQueen</a:t>
            </a:r>
          </a:p>
          <a:p>
            <a:pPr>
              <a:spcBef>
                <a:spcPts val="0"/>
              </a:spcBef>
            </a:pPr>
            <a:r>
              <a:rPr lang="en-GB" sz="1800" i="0" dirty="0">
                <a:solidFill>
                  <a:schemeClr val="accent1"/>
                </a:solidFill>
              </a:rPr>
              <a:t>Driving repainted Lola T70 in Day of the Champion</a:t>
            </a:r>
          </a:p>
          <a:p>
            <a:pPr>
              <a:spcBef>
                <a:spcPts val="0"/>
              </a:spcBef>
            </a:pPr>
            <a:r>
              <a:rPr lang="en-GB" sz="1800" i="0" dirty="0">
                <a:solidFill>
                  <a:schemeClr val="accent1"/>
                </a:solidFill>
              </a:rPr>
              <a:t>Organised by Stirling Moss &amp; Valerie Pirie</a:t>
            </a:r>
          </a:p>
          <a:p>
            <a:pPr>
              <a:spcBef>
                <a:spcPts val="0"/>
              </a:spcBef>
            </a:pPr>
            <a:r>
              <a:rPr lang="en-GB" sz="1800" i="0" dirty="0">
                <a:solidFill>
                  <a:schemeClr val="accent1"/>
                </a:solidFill>
              </a:rPr>
              <a:t>Camera Car driven by John Whitmore</a:t>
            </a:r>
          </a:p>
          <a:p>
            <a:pPr>
              <a:spcBef>
                <a:spcPts val="0"/>
              </a:spcBef>
            </a:pPr>
            <a:endParaRPr lang="en-GB" sz="1800" dirty="0">
              <a:solidFill>
                <a:schemeClr val="accent1"/>
              </a:solidFill>
            </a:endParaRPr>
          </a:p>
        </p:txBody>
      </p:sp>
      <p:pic>
        <p:nvPicPr>
          <p:cNvPr id="26626" name="Picture 2" descr="E:\HD 131106 - 750 Motor Club -\Photos Motor Racing\Lola T70 Camera Car for Steve McQueen Day of the Champion - 5nov13.jpg"/>
          <p:cNvPicPr>
            <a:picLocks noChangeAspect="1" noChangeArrowheads="1"/>
          </p:cNvPicPr>
          <p:nvPr/>
        </p:nvPicPr>
        <p:blipFill>
          <a:blip r:embed="rId2" cstate="print"/>
          <a:srcRect/>
          <a:stretch>
            <a:fillRect/>
          </a:stretch>
        </p:blipFill>
        <p:spPr bwMode="auto">
          <a:xfrm>
            <a:off x="1532873" y="1764291"/>
            <a:ext cx="5963736" cy="456723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left)">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wipe(left)">
                                      <p:cBhvr>
                                        <p:cTn id="21" dur="500"/>
                                        <p:tgtEl>
                                          <p:spTgt spid="2">
                                            <p:txEl>
                                              <p:pRg st="3" end="3"/>
                                            </p:txEl>
                                          </p:spTgt>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6626"/>
                                        </p:tgtEl>
                                        <p:attrNameLst>
                                          <p:attrName>style.visibility</p:attrName>
                                        </p:attrNameLst>
                                      </p:cBhvr>
                                      <p:to>
                                        <p:strVal val="visible"/>
                                      </p:to>
                                    </p:set>
                                    <p:animEffect transition="in" filter="wipe(left)">
                                      <p:cBhvr>
                                        <p:cTn id="25"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4"/>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HD 131106 - 750 Motor Club -\Photos Motor Racing\HD Sargeant's Lola 1966 (nxpScn).jpg"/>
          <p:cNvPicPr>
            <a:picLocks noChangeAspect="1" noChangeArrowheads="1"/>
          </p:cNvPicPr>
          <p:nvPr/>
        </p:nvPicPr>
        <p:blipFill>
          <a:blip r:embed="rId2" cstate="print"/>
          <a:srcRect/>
          <a:stretch>
            <a:fillRect/>
          </a:stretch>
        </p:blipFill>
        <p:spPr bwMode="auto">
          <a:xfrm>
            <a:off x="95393" y="1194611"/>
            <a:ext cx="4850680" cy="2976617"/>
          </a:xfrm>
          <a:prstGeom prst="rect">
            <a:avLst/>
          </a:prstGeom>
          <a:noFill/>
        </p:spPr>
      </p:pic>
      <p:sp>
        <p:nvSpPr>
          <p:cNvPr id="4" name="Text Box 3"/>
          <p:cNvSpPr txBox="1">
            <a:spLocks noChangeArrowheads="1"/>
          </p:cNvSpPr>
          <p:nvPr/>
        </p:nvSpPr>
        <p:spPr bwMode="auto">
          <a:xfrm>
            <a:off x="99468" y="93500"/>
            <a:ext cx="8989146" cy="830997"/>
          </a:xfrm>
          <a:prstGeom prst="rect">
            <a:avLst/>
          </a:prstGeom>
          <a:noFill/>
          <a:ln w="28575">
            <a:noFill/>
            <a:miter lim="800000"/>
            <a:headEnd/>
            <a:tailEnd/>
          </a:ln>
          <a:effectLst/>
        </p:spPr>
        <p:txBody>
          <a:bodyPr wrap="square">
            <a:spAutoFit/>
          </a:bodyPr>
          <a:lstStyle/>
          <a:p>
            <a:pPr>
              <a:spcBef>
                <a:spcPts val="0"/>
              </a:spcBef>
            </a:pPr>
            <a:r>
              <a:rPr lang="en-GB" i="0" dirty="0">
                <a:solidFill>
                  <a:schemeClr val="accent1"/>
                </a:solidFill>
              </a:rPr>
              <a:t>1966 Drove Tony </a:t>
            </a:r>
            <a:r>
              <a:rPr lang="en-GB" i="0" dirty="0" err="1">
                <a:solidFill>
                  <a:schemeClr val="accent1"/>
                </a:solidFill>
              </a:rPr>
              <a:t>Sargeants</a:t>
            </a:r>
            <a:r>
              <a:rPr lang="en-GB" i="0" dirty="0">
                <a:solidFill>
                  <a:schemeClr val="accent1"/>
                </a:solidFill>
              </a:rPr>
              <a:t> Lola T70 in major races while Tony drove in club events </a:t>
            </a:r>
            <a:endParaRPr lang="en-GB" sz="2000" dirty="0">
              <a:solidFill>
                <a:schemeClr val="accent1"/>
              </a:solidFill>
            </a:endParaRPr>
          </a:p>
        </p:txBody>
      </p:sp>
      <p:pic>
        <p:nvPicPr>
          <p:cNvPr id="20484" name="Picture 4" descr="E:\HD 131106 - 750 Motor Club -\Photos Motor Racing\Lola T70 Guards Trophy aug 1966 Winners - 10mar06 (nxpScn).jpg"/>
          <p:cNvPicPr>
            <a:picLocks noChangeAspect="1" noChangeArrowheads="1"/>
          </p:cNvPicPr>
          <p:nvPr/>
        </p:nvPicPr>
        <p:blipFill>
          <a:blip r:embed="rId3" cstate="print"/>
          <a:srcRect/>
          <a:stretch>
            <a:fillRect/>
          </a:stretch>
        </p:blipFill>
        <p:spPr bwMode="auto">
          <a:xfrm>
            <a:off x="5358388" y="1213216"/>
            <a:ext cx="3231428" cy="2276395"/>
          </a:xfrm>
          <a:prstGeom prst="rect">
            <a:avLst/>
          </a:prstGeom>
          <a:noFill/>
        </p:spPr>
      </p:pic>
      <p:sp>
        <p:nvSpPr>
          <p:cNvPr id="6" name="Text Box 9"/>
          <p:cNvSpPr txBox="1">
            <a:spLocks noChangeArrowheads="1"/>
          </p:cNvSpPr>
          <p:nvPr/>
        </p:nvSpPr>
        <p:spPr bwMode="auto">
          <a:xfrm>
            <a:off x="5029256" y="3519050"/>
            <a:ext cx="3837757" cy="584775"/>
          </a:xfrm>
          <a:prstGeom prst="rect">
            <a:avLst/>
          </a:prstGeom>
          <a:noFill/>
          <a:ln w="28575">
            <a:noFill/>
            <a:miter lim="800000"/>
            <a:headEnd/>
            <a:tailEnd/>
          </a:ln>
          <a:effectLst/>
        </p:spPr>
        <p:txBody>
          <a:bodyPr wrap="square">
            <a:spAutoFit/>
          </a:bodyPr>
          <a:lstStyle/>
          <a:p>
            <a:pPr>
              <a:spcBef>
                <a:spcPts val="0"/>
              </a:spcBef>
            </a:pPr>
            <a:r>
              <a:rPr lang="en-GB" sz="1600" i="0" dirty="0">
                <a:solidFill>
                  <a:schemeClr val="accent1"/>
                </a:solidFill>
              </a:rPr>
              <a:t>Won 1966 Guards Trophy </a:t>
            </a:r>
          </a:p>
          <a:p>
            <a:pPr>
              <a:spcBef>
                <a:spcPts val="0"/>
              </a:spcBef>
            </a:pPr>
            <a:r>
              <a:rPr lang="en-GB" sz="1600" i="0" dirty="0">
                <a:solidFill>
                  <a:schemeClr val="accent1"/>
                </a:solidFill>
              </a:rPr>
              <a:t>at Brands supporting British GP</a:t>
            </a:r>
            <a:endParaRPr lang="en-US" sz="1600" i="0" dirty="0">
              <a:solidFill>
                <a:schemeClr val="accent1"/>
              </a:solidFill>
            </a:endParaRPr>
          </a:p>
        </p:txBody>
      </p:sp>
      <p:sp>
        <p:nvSpPr>
          <p:cNvPr id="7" name="Text Box 3"/>
          <p:cNvSpPr txBox="1">
            <a:spLocks noChangeArrowheads="1"/>
          </p:cNvSpPr>
          <p:nvPr/>
        </p:nvSpPr>
        <p:spPr bwMode="auto">
          <a:xfrm>
            <a:off x="251868" y="4804195"/>
            <a:ext cx="8989146" cy="461665"/>
          </a:xfrm>
          <a:prstGeom prst="rect">
            <a:avLst/>
          </a:prstGeom>
          <a:noFill/>
          <a:ln w="28575">
            <a:noFill/>
            <a:miter lim="800000"/>
            <a:headEnd/>
            <a:tailEnd/>
          </a:ln>
          <a:effectLst/>
        </p:spPr>
        <p:txBody>
          <a:bodyPr wrap="square">
            <a:spAutoFit/>
          </a:bodyPr>
          <a:lstStyle/>
          <a:p>
            <a:pPr>
              <a:spcBef>
                <a:spcPts val="0"/>
              </a:spcBef>
            </a:pPr>
            <a:r>
              <a:rPr lang="en-GB" i="0" dirty="0">
                <a:solidFill>
                  <a:schemeClr val="accent1"/>
                </a:solidFill>
              </a:rPr>
              <a:t>Then took Tony </a:t>
            </a:r>
            <a:r>
              <a:rPr lang="en-GB" i="0" dirty="0" err="1">
                <a:solidFill>
                  <a:schemeClr val="accent1"/>
                </a:solidFill>
              </a:rPr>
              <a:t>Sargeant’s</a:t>
            </a:r>
            <a:r>
              <a:rPr lang="en-GB" i="0" dirty="0">
                <a:solidFill>
                  <a:schemeClr val="accent1"/>
                </a:solidFill>
              </a:rPr>
              <a:t> Lola 70 to the 1966 </a:t>
            </a:r>
            <a:r>
              <a:rPr lang="en-GB" i="0" dirty="0" err="1">
                <a:solidFill>
                  <a:schemeClr val="accent1"/>
                </a:solidFill>
              </a:rPr>
              <a:t>CanAm</a:t>
            </a:r>
            <a:r>
              <a:rPr lang="en-GB" i="0" dirty="0">
                <a:solidFill>
                  <a:schemeClr val="accent1"/>
                </a:solidFill>
              </a:rPr>
              <a:t>........</a:t>
            </a:r>
            <a:endParaRPr lang="en-GB" sz="2000" dirty="0">
              <a:solidFill>
                <a:schemeClr val="accent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8" name="Picture 2" descr="05 Chaparral 2e 1966"/>
          <p:cNvPicPr>
            <a:picLocks noChangeAspect="1" noChangeArrowheads="1"/>
          </p:cNvPicPr>
          <p:nvPr/>
        </p:nvPicPr>
        <p:blipFill>
          <a:blip r:embed="rId2" cstate="print"/>
          <a:srcRect/>
          <a:stretch>
            <a:fillRect/>
          </a:stretch>
        </p:blipFill>
        <p:spPr bwMode="auto">
          <a:xfrm>
            <a:off x="1417638" y="1457325"/>
            <a:ext cx="6251575" cy="3903663"/>
          </a:xfrm>
          <a:prstGeom prst="rect">
            <a:avLst/>
          </a:prstGeom>
          <a:noFill/>
        </p:spPr>
      </p:pic>
      <p:sp>
        <p:nvSpPr>
          <p:cNvPr id="802819" name="Text Box 3"/>
          <p:cNvSpPr txBox="1">
            <a:spLocks noChangeArrowheads="1"/>
          </p:cNvSpPr>
          <p:nvPr/>
        </p:nvSpPr>
        <p:spPr bwMode="auto">
          <a:xfrm>
            <a:off x="1447800" y="341293"/>
            <a:ext cx="6209905" cy="646331"/>
          </a:xfrm>
          <a:prstGeom prst="rect">
            <a:avLst/>
          </a:prstGeom>
          <a:noFill/>
          <a:ln w="28575">
            <a:noFill/>
            <a:miter lim="800000"/>
            <a:headEnd/>
            <a:tailEnd/>
          </a:ln>
          <a:effectLst/>
        </p:spPr>
        <p:txBody>
          <a:bodyPr wrap="none">
            <a:spAutoFit/>
          </a:bodyPr>
          <a:lstStyle/>
          <a:p>
            <a:pPr algn="l">
              <a:spcBef>
                <a:spcPts val="0"/>
              </a:spcBef>
            </a:pPr>
            <a:r>
              <a:rPr lang="en-GB" sz="1800" i="0" dirty="0">
                <a:solidFill>
                  <a:schemeClr val="accent1"/>
                </a:solidFill>
              </a:rPr>
              <a:t>Chaparral 2E Chevrolet – First Car with Moveable Wing</a:t>
            </a:r>
          </a:p>
          <a:p>
            <a:pPr>
              <a:spcBef>
                <a:spcPts val="0"/>
              </a:spcBef>
            </a:pPr>
            <a:r>
              <a:rPr lang="en-GB" sz="1800" i="0" dirty="0">
                <a:solidFill>
                  <a:schemeClr val="accent1"/>
                </a:solidFill>
              </a:rPr>
              <a:t>Highlighted importance of aerodynamics</a:t>
            </a:r>
            <a:endParaRPr lang="en-US" sz="1800" dirty="0"/>
          </a:p>
        </p:txBody>
      </p:sp>
      <p:sp>
        <p:nvSpPr>
          <p:cNvPr id="802820" name="Text Box 4"/>
          <p:cNvSpPr txBox="1">
            <a:spLocks noChangeArrowheads="1"/>
          </p:cNvSpPr>
          <p:nvPr/>
        </p:nvSpPr>
        <p:spPr bwMode="auto">
          <a:xfrm>
            <a:off x="1270000" y="5551488"/>
            <a:ext cx="6551613" cy="636587"/>
          </a:xfrm>
          <a:prstGeom prst="rect">
            <a:avLst/>
          </a:prstGeom>
          <a:noFill/>
          <a:ln w="28575">
            <a:noFill/>
            <a:miter lim="800000"/>
            <a:headEnd/>
            <a:tailEnd/>
          </a:ln>
          <a:effectLst/>
        </p:spPr>
        <p:txBody>
          <a:bodyPr anchor="ctr">
            <a:spAutoFit/>
          </a:bodyPr>
          <a:lstStyle/>
          <a:p>
            <a:pPr>
              <a:lnSpc>
                <a:spcPct val="90000"/>
              </a:lnSpc>
              <a:spcBef>
                <a:spcPct val="75000"/>
              </a:spcBef>
            </a:pPr>
            <a:r>
              <a:rPr lang="en-GB" sz="1400" i="0">
                <a:solidFill>
                  <a:schemeClr val="accent1"/>
                </a:solidFill>
              </a:rPr>
              <a:t>1966 Jim Hall, Developer and Driver, of Midland Texas</a:t>
            </a:r>
          </a:p>
          <a:p>
            <a:pPr>
              <a:lnSpc>
                <a:spcPct val="90000"/>
              </a:lnSpc>
              <a:spcBef>
                <a:spcPct val="75000"/>
              </a:spcBef>
            </a:pPr>
            <a:r>
              <a:rPr lang="en-GB" sz="1400" i="0">
                <a:solidFill>
                  <a:schemeClr val="accent1"/>
                </a:solidFill>
              </a:rPr>
              <a:t>Wing Set for Braking / Cornering</a:t>
            </a:r>
            <a:endParaRPr lang="en-US" sz="1400" i="0">
              <a:solidFill>
                <a:schemeClr val="accent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02819"/>
                                        </p:tgtEl>
                                        <p:attrNameLst>
                                          <p:attrName>style.visibility</p:attrName>
                                        </p:attrNameLst>
                                      </p:cBhvr>
                                      <p:to>
                                        <p:strVal val="visible"/>
                                      </p:to>
                                    </p:set>
                                    <p:animEffect transition="in" filter="wipe(left)">
                                      <p:cBhvr>
                                        <p:cTn id="7" dur="500"/>
                                        <p:tgtEl>
                                          <p:spTgt spid="8028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02818"/>
                                        </p:tgtEl>
                                        <p:attrNameLst>
                                          <p:attrName>style.visibility</p:attrName>
                                        </p:attrNameLst>
                                      </p:cBhvr>
                                      <p:to>
                                        <p:strVal val="visible"/>
                                      </p:to>
                                    </p:set>
                                    <p:animEffect transition="in" filter="wipe(left)">
                                      <p:cBhvr>
                                        <p:cTn id="11" dur="500"/>
                                        <p:tgtEl>
                                          <p:spTgt spid="80281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02820">
                                            <p:txEl>
                                              <p:pRg st="0" end="0"/>
                                            </p:txEl>
                                          </p:spTgt>
                                        </p:tgtEl>
                                        <p:attrNameLst>
                                          <p:attrName>style.visibility</p:attrName>
                                        </p:attrNameLst>
                                      </p:cBhvr>
                                      <p:to>
                                        <p:strVal val="visible"/>
                                      </p:to>
                                    </p:set>
                                    <p:animEffect transition="in" filter="wipe(left)">
                                      <p:cBhvr>
                                        <p:cTn id="15" dur="500"/>
                                        <p:tgtEl>
                                          <p:spTgt spid="80282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02820">
                                            <p:txEl>
                                              <p:pRg st="1" end="1"/>
                                            </p:txEl>
                                          </p:spTgt>
                                        </p:tgtEl>
                                        <p:attrNameLst>
                                          <p:attrName>style.visibility</p:attrName>
                                        </p:attrNameLst>
                                      </p:cBhvr>
                                      <p:to>
                                        <p:strVal val="visible"/>
                                      </p:to>
                                    </p:set>
                                    <p:animEffect transition="in" filter="wipe(left)">
                                      <p:cBhvr>
                                        <p:cTn id="20" dur="500"/>
                                        <p:tgtEl>
                                          <p:spTgt spid="8028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2819" grpId="0"/>
      <p:bldP spid="80282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Text Box 2"/>
          <p:cNvSpPr txBox="1">
            <a:spLocks noChangeArrowheads="1"/>
          </p:cNvSpPr>
          <p:nvPr/>
        </p:nvSpPr>
        <p:spPr bwMode="auto">
          <a:xfrm>
            <a:off x="1681163" y="422275"/>
            <a:ext cx="5360987" cy="336550"/>
          </a:xfrm>
          <a:prstGeom prst="rect">
            <a:avLst/>
          </a:prstGeom>
          <a:noFill/>
          <a:ln w="28575">
            <a:noFill/>
            <a:miter lim="800000"/>
            <a:headEnd/>
            <a:tailEnd/>
          </a:ln>
          <a:effectLst/>
        </p:spPr>
        <p:txBody>
          <a:bodyPr wrap="none">
            <a:spAutoFit/>
          </a:bodyPr>
          <a:lstStyle/>
          <a:p>
            <a:pPr algn="l"/>
            <a:r>
              <a:rPr lang="en-GB" sz="1600" i="0">
                <a:solidFill>
                  <a:schemeClr val="accent1"/>
                </a:solidFill>
              </a:rPr>
              <a:t>All Cars Became Light at Top of Hill on Straight-Away</a:t>
            </a:r>
            <a:endParaRPr lang="en-US" sz="1600"/>
          </a:p>
        </p:txBody>
      </p:sp>
      <p:pic>
        <p:nvPicPr>
          <p:cNvPr id="801795" name="Picture 3" descr="Le Circuit Mt Trmblnt - top of hill"/>
          <p:cNvPicPr>
            <a:picLocks noChangeAspect="1" noChangeArrowheads="1"/>
          </p:cNvPicPr>
          <p:nvPr/>
        </p:nvPicPr>
        <p:blipFill>
          <a:blip r:embed="rId2" cstate="print"/>
          <a:srcRect/>
          <a:stretch>
            <a:fillRect/>
          </a:stretch>
        </p:blipFill>
        <p:spPr bwMode="auto">
          <a:xfrm>
            <a:off x="111125" y="1087438"/>
            <a:ext cx="2538413" cy="1566862"/>
          </a:xfrm>
          <a:prstGeom prst="rect">
            <a:avLst/>
          </a:prstGeom>
          <a:noFill/>
        </p:spPr>
      </p:pic>
      <p:sp>
        <p:nvSpPr>
          <p:cNvPr id="801796" name="Text Box 4"/>
          <p:cNvSpPr txBox="1">
            <a:spLocks noChangeArrowheads="1"/>
          </p:cNvSpPr>
          <p:nvPr/>
        </p:nvSpPr>
        <p:spPr bwMode="auto">
          <a:xfrm>
            <a:off x="98425" y="814388"/>
            <a:ext cx="2576513" cy="284162"/>
          </a:xfrm>
          <a:prstGeom prst="rect">
            <a:avLst/>
          </a:prstGeom>
          <a:noFill/>
          <a:ln w="28575">
            <a:noFill/>
            <a:miter lim="800000"/>
            <a:headEnd/>
            <a:tailEnd/>
          </a:ln>
          <a:effectLst/>
        </p:spPr>
        <p:txBody>
          <a:bodyPr wrap="none" anchor="ctr">
            <a:spAutoFit/>
          </a:bodyPr>
          <a:lstStyle/>
          <a:p>
            <a:pPr>
              <a:lnSpc>
                <a:spcPct val="90000"/>
              </a:lnSpc>
              <a:spcBef>
                <a:spcPct val="75000"/>
              </a:spcBef>
            </a:pPr>
            <a:r>
              <a:rPr lang="en-GB" sz="1400" i="0">
                <a:solidFill>
                  <a:schemeClr val="accent1"/>
                </a:solidFill>
              </a:rPr>
              <a:t>Expected View At Top of Hill</a:t>
            </a:r>
            <a:endParaRPr lang="en-US" sz="1400" i="0">
              <a:solidFill>
                <a:schemeClr val="accent1"/>
              </a:solidFill>
            </a:endParaRPr>
          </a:p>
        </p:txBody>
      </p:sp>
      <p:pic>
        <p:nvPicPr>
          <p:cNvPr id="801797" name="Picture 5" descr="Le Circuit Mt Trmblnt - view of sky"/>
          <p:cNvPicPr>
            <a:picLocks noChangeAspect="1" noChangeArrowheads="1"/>
          </p:cNvPicPr>
          <p:nvPr/>
        </p:nvPicPr>
        <p:blipFill>
          <a:blip r:embed="rId3" cstate="print"/>
          <a:srcRect/>
          <a:stretch>
            <a:fillRect/>
          </a:stretch>
        </p:blipFill>
        <p:spPr bwMode="auto">
          <a:xfrm>
            <a:off x="2865438" y="2628900"/>
            <a:ext cx="3057525" cy="1700213"/>
          </a:xfrm>
          <a:prstGeom prst="rect">
            <a:avLst/>
          </a:prstGeom>
          <a:noFill/>
        </p:spPr>
      </p:pic>
      <p:sp>
        <p:nvSpPr>
          <p:cNvPr id="801798" name="Text Box 6"/>
          <p:cNvSpPr txBox="1">
            <a:spLocks noChangeArrowheads="1"/>
          </p:cNvSpPr>
          <p:nvPr/>
        </p:nvSpPr>
        <p:spPr bwMode="auto">
          <a:xfrm>
            <a:off x="2819400" y="2355850"/>
            <a:ext cx="3176588" cy="284163"/>
          </a:xfrm>
          <a:prstGeom prst="rect">
            <a:avLst/>
          </a:prstGeom>
          <a:noFill/>
          <a:ln w="28575">
            <a:noFill/>
            <a:miter lim="800000"/>
            <a:headEnd/>
            <a:tailEnd/>
          </a:ln>
          <a:effectLst/>
        </p:spPr>
        <p:txBody>
          <a:bodyPr wrap="none" anchor="ctr">
            <a:spAutoFit/>
          </a:bodyPr>
          <a:lstStyle/>
          <a:p>
            <a:pPr>
              <a:lnSpc>
                <a:spcPct val="90000"/>
              </a:lnSpc>
              <a:spcBef>
                <a:spcPct val="75000"/>
              </a:spcBef>
            </a:pPr>
            <a:r>
              <a:rPr lang="en-GB" sz="1400" i="0">
                <a:solidFill>
                  <a:schemeClr val="accent1"/>
                </a:solidFill>
              </a:rPr>
              <a:t>View at Top of Hill seen by H Dibley</a:t>
            </a:r>
            <a:endParaRPr lang="en-US" sz="1400" i="0">
              <a:solidFill>
                <a:schemeClr val="accent1"/>
              </a:solidFill>
            </a:endParaRPr>
          </a:p>
        </p:txBody>
      </p:sp>
      <p:pic>
        <p:nvPicPr>
          <p:cNvPr id="801799" name="Picture 7" descr="Lola T70 after crash St Jovite 1966 no text"/>
          <p:cNvPicPr>
            <a:picLocks noChangeAspect="1" noChangeArrowheads="1"/>
          </p:cNvPicPr>
          <p:nvPr/>
        </p:nvPicPr>
        <p:blipFill>
          <a:blip r:embed="rId4" cstate="print"/>
          <a:srcRect/>
          <a:stretch>
            <a:fillRect/>
          </a:stretch>
        </p:blipFill>
        <p:spPr bwMode="auto">
          <a:xfrm>
            <a:off x="6146800" y="4351338"/>
            <a:ext cx="2887663" cy="1776412"/>
          </a:xfrm>
          <a:prstGeom prst="rect">
            <a:avLst/>
          </a:prstGeom>
          <a:noFill/>
        </p:spPr>
      </p:pic>
      <p:sp>
        <p:nvSpPr>
          <p:cNvPr id="801800" name="Text Box 8"/>
          <p:cNvSpPr txBox="1">
            <a:spLocks noChangeArrowheads="1"/>
          </p:cNvSpPr>
          <p:nvPr/>
        </p:nvSpPr>
        <p:spPr bwMode="auto">
          <a:xfrm>
            <a:off x="6253163" y="6161088"/>
            <a:ext cx="2709862" cy="257175"/>
          </a:xfrm>
          <a:prstGeom prst="rect">
            <a:avLst/>
          </a:prstGeom>
          <a:noFill/>
          <a:ln w="28575">
            <a:noFill/>
            <a:miter lim="800000"/>
            <a:headEnd/>
            <a:tailEnd/>
          </a:ln>
          <a:effectLst/>
        </p:spPr>
        <p:txBody>
          <a:bodyPr wrap="none" anchor="ctr">
            <a:spAutoFit/>
          </a:bodyPr>
          <a:lstStyle/>
          <a:p>
            <a:pPr>
              <a:lnSpc>
                <a:spcPct val="90000"/>
              </a:lnSpc>
              <a:spcBef>
                <a:spcPct val="75000"/>
              </a:spcBef>
            </a:pPr>
            <a:r>
              <a:rPr lang="en-GB" sz="1200" i="0">
                <a:solidFill>
                  <a:schemeClr val="accent1"/>
                </a:solidFill>
              </a:rPr>
              <a:t>Car after “Donald Campbell” Flight</a:t>
            </a:r>
            <a:endParaRPr lang="en-US" sz="1200" i="0">
              <a:solidFill>
                <a:schemeClr val="accent1"/>
              </a:solidFill>
            </a:endParaRPr>
          </a:p>
        </p:txBody>
      </p:sp>
      <p:sp>
        <p:nvSpPr>
          <p:cNvPr id="801801" name="Text Box 9"/>
          <p:cNvSpPr txBox="1">
            <a:spLocks noChangeArrowheads="1"/>
          </p:cNvSpPr>
          <p:nvPr/>
        </p:nvSpPr>
        <p:spPr bwMode="auto">
          <a:xfrm>
            <a:off x="6269038" y="2984500"/>
            <a:ext cx="2401887" cy="696913"/>
          </a:xfrm>
          <a:prstGeom prst="rect">
            <a:avLst/>
          </a:prstGeom>
          <a:noFill/>
          <a:ln w="28575">
            <a:noFill/>
            <a:miter lim="800000"/>
            <a:headEnd/>
            <a:tailEnd/>
          </a:ln>
          <a:effectLst/>
        </p:spPr>
        <p:txBody>
          <a:bodyPr wrap="none" tIns="190800" anchor="ctr">
            <a:spAutoFit/>
          </a:bodyPr>
          <a:lstStyle/>
          <a:p>
            <a:pPr>
              <a:lnSpc>
                <a:spcPct val="50000"/>
              </a:lnSpc>
            </a:pPr>
            <a:r>
              <a:rPr lang="en-GB" sz="1200" i="0" dirty="0">
                <a:solidFill>
                  <a:schemeClr val="accent1"/>
                </a:solidFill>
              </a:rPr>
              <a:t>Car ended upside down on hill</a:t>
            </a:r>
          </a:p>
          <a:p>
            <a:pPr>
              <a:lnSpc>
                <a:spcPct val="50000"/>
              </a:lnSpc>
            </a:pPr>
            <a:r>
              <a:rPr lang="en-GB" sz="1200" i="0" dirty="0">
                <a:solidFill>
                  <a:schemeClr val="accent1"/>
                </a:solidFill>
              </a:rPr>
              <a:t>above spectator barrier,</a:t>
            </a:r>
          </a:p>
          <a:p>
            <a:pPr>
              <a:lnSpc>
                <a:spcPct val="50000"/>
              </a:lnSpc>
            </a:pPr>
            <a:r>
              <a:rPr lang="en-GB" sz="1200" i="0" dirty="0">
                <a:solidFill>
                  <a:schemeClr val="accent1"/>
                </a:solidFill>
              </a:rPr>
              <a:t>with engine on tree stump</a:t>
            </a:r>
            <a:endParaRPr lang="en-US" sz="1200" i="0" dirty="0">
              <a:solidFill>
                <a:schemeClr val="accent1"/>
              </a:solidFill>
            </a:endParaRPr>
          </a:p>
        </p:txBody>
      </p:sp>
      <p:pic>
        <p:nvPicPr>
          <p:cNvPr id="801802" name="Picture 10" descr="Lola T70 1966 Brands S bend crop"/>
          <p:cNvPicPr>
            <a:picLocks noChangeAspect="1" noChangeArrowheads="1"/>
          </p:cNvPicPr>
          <p:nvPr/>
        </p:nvPicPr>
        <p:blipFill>
          <a:blip r:embed="rId5" cstate="print"/>
          <a:srcRect/>
          <a:stretch>
            <a:fillRect/>
          </a:stretch>
        </p:blipFill>
        <p:spPr bwMode="auto">
          <a:xfrm>
            <a:off x="138113" y="4640263"/>
            <a:ext cx="2536825" cy="1449387"/>
          </a:xfrm>
          <a:prstGeom prst="rect">
            <a:avLst/>
          </a:prstGeom>
          <a:noFill/>
        </p:spPr>
      </p:pic>
      <p:sp>
        <p:nvSpPr>
          <p:cNvPr id="801803" name="Text Box 11"/>
          <p:cNvSpPr txBox="1">
            <a:spLocks noChangeArrowheads="1"/>
          </p:cNvSpPr>
          <p:nvPr/>
        </p:nvSpPr>
        <p:spPr bwMode="auto">
          <a:xfrm>
            <a:off x="0" y="6135688"/>
            <a:ext cx="2879725" cy="257175"/>
          </a:xfrm>
          <a:prstGeom prst="rect">
            <a:avLst/>
          </a:prstGeom>
          <a:noFill/>
          <a:ln w="28575">
            <a:noFill/>
            <a:miter lim="800000"/>
            <a:headEnd/>
            <a:tailEnd/>
          </a:ln>
          <a:effectLst/>
        </p:spPr>
        <p:txBody>
          <a:bodyPr wrap="none" anchor="ctr">
            <a:spAutoFit/>
          </a:bodyPr>
          <a:lstStyle/>
          <a:p>
            <a:pPr>
              <a:lnSpc>
                <a:spcPct val="90000"/>
              </a:lnSpc>
              <a:spcBef>
                <a:spcPct val="75000"/>
              </a:spcBef>
            </a:pPr>
            <a:r>
              <a:rPr lang="en-GB" sz="1200" i="0">
                <a:solidFill>
                  <a:schemeClr val="accent1"/>
                </a:solidFill>
              </a:rPr>
              <a:t>Front Spoiler Evidently Not Effective!</a:t>
            </a:r>
            <a:endParaRPr lang="en-US" sz="1200" i="0">
              <a:solidFill>
                <a:schemeClr val="accent1"/>
              </a:solidFill>
            </a:endParaRPr>
          </a:p>
        </p:txBody>
      </p:sp>
      <p:sp>
        <p:nvSpPr>
          <p:cNvPr id="801804" name="Text Box 12"/>
          <p:cNvSpPr txBox="1">
            <a:spLocks noChangeArrowheads="1"/>
          </p:cNvSpPr>
          <p:nvPr/>
        </p:nvSpPr>
        <p:spPr bwMode="auto">
          <a:xfrm>
            <a:off x="280988" y="4341813"/>
            <a:ext cx="2320925" cy="284162"/>
          </a:xfrm>
          <a:prstGeom prst="rect">
            <a:avLst/>
          </a:prstGeom>
          <a:noFill/>
          <a:ln w="28575">
            <a:noFill/>
            <a:miter lim="800000"/>
            <a:headEnd/>
            <a:tailEnd/>
          </a:ln>
          <a:effectLst/>
        </p:spPr>
        <p:txBody>
          <a:bodyPr wrap="none" anchor="ctr">
            <a:spAutoFit/>
          </a:bodyPr>
          <a:lstStyle/>
          <a:p>
            <a:pPr>
              <a:lnSpc>
                <a:spcPct val="90000"/>
              </a:lnSpc>
              <a:spcBef>
                <a:spcPct val="75000"/>
              </a:spcBef>
            </a:pPr>
            <a:r>
              <a:rPr lang="en-GB" sz="1400" i="0">
                <a:solidFill>
                  <a:schemeClr val="accent1"/>
                </a:solidFill>
              </a:rPr>
              <a:t>Car Setup before “Flight”</a:t>
            </a:r>
            <a:endParaRPr lang="en-US" sz="1400" i="0">
              <a:solidFill>
                <a:schemeClr val="accent1"/>
              </a:solidFill>
            </a:endParaRPr>
          </a:p>
        </p:txBody>
      </p:sp>
      <p:sp>
        <p:nvSpPr>
          <p:cNvPr id="801805" name="Text Box 13"/>
          <p:cNvSpPr txBox="1">
            <a:spLocks noChangeArrowheads="1"/>
          </p:cNvSpPr>
          <p:nvPr/>
        </p:nvSpPr>
        <p:spPr bwMode="auto">
          <a:xfrm>
            <a:off x="2962275" y="4999038"/>
            <a:ext cx="2879725" cy="774700"/>
          </a:xfrm>
          <a:prstGeom prst="rect">
            <a:avLst/>
          </a:prstGeom>
          <a:noFill/>
          <a:ln w="28575">
            <a:solidFill>
              <a:srgbClr val="FFFF00"/>
            </a:solidFill>
            <a:miter lim="800000"/>
            <a:headEnd/>
            <a:tailEnd/>
          </a:ln>
          <a:effectLst/>
        </p:spPr>
        <p:txBody>
          <a:bodyPr/>
          <a:lstStyle/>
          <a:p>
            <a:pPr>
              <a:lnSpc>
                <a:spcPct val="90000"/>
              </a:lnSpc>
              <a:spcBef>
                <a:spcPct val="75000"/>
              </a:spcBef>
            </a:pPr>
            <a:r>
              <a:rPr lang="en-GB" sz="1200" i="0">
                <a:solidFill>
                  <a:schemeClr val="accent1"/>
                </a:solidFill>
              </a:rPr>
              <a:t>About this time, Tony Southgate started working with London City University  Aerodynamics Department</a:t>
            </a:r>
            <a:endParaRPr lang="en-US" sz="1200" i="0">
              <a:solidFill>
                <a:schemeClr val="accent1"/>
              </a:solidFill>
            </a:endParaRPr>
          </a:p>
        </p:txBody>
      </p:sp>
      <p:sp>
        <p:nvSpPr>
          <p:cNvPr id="801806" name="Text Box 14"/>
          <p:cNvSpPr txBox="1">
            <a:spLocks noChangeArrowheads="1"/>
          </p:cNvSpPr>
          <p:nvPr/>
        </p:nvSpPr>
        <p:spPr bwMode="auto">
          <a:xfrm>
            <a:off x="1635125" y="26988"/>
            <a:ext cx="5454650" cy="366712"/>
          </a:xfrm>
          <a:prstGeom prst="rect">
            <a:avLst/>
          </a:prstGeom>
          <a:noFill/>
          <a:ln w="28575">
            <a:noFill/>
            <a:miter lim="800000"/>
            <a:headEnd/>
            <a:tailEnd/>
          </a:ln>
          <a:effectLst/>
        </p:spPr>
        <p:txBody>
          <a:bodyPr wrap="none">
            <a:spAutoFit/>
          </a:bodyPr>
          <a:lstStyle/>
          <a:p>
            <a:pPr algn="l"/>
            <a:r>
              <a:rPr lang="en-GB" sz="1800" i="0">
                <a:solidFill>
                  <a:schemeClr val="accent1"/>
                </a:solidFill>
              </a:rPr>
              <a:t>A Personal Aerodynamic Experience at St Jovite</a:t>
            </a:r>
            <a:endParaRPr lang="en-US" sz="1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01806"/>
                                        </p:tgtEl>
                                        <p:attrNameLst>
                                          <p:attrName>style.visibility</p:attrName>
                                        </p:attrNameLst>
                                      </p:cBhvr>
                                      <p:to>
                                        <p:strVal val="visible"/>
                                      </p:to>
                                    </p:set>
                                    <p:animEffect transition="in" filter="wipe(left)">
                                      <p:cBhvr>
                                        <p:cTn id="7" dur="500"/>
                                        <p:tgtEl>
                                          <p:spTgt spid="8018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01794"/>
                                        </p:tgtEl>
                                        <p:attrNameLst>
                                          <p:attrName>style.visibility</p:attrName>
                                        </p:attrNameLst>
                                      </p:cBhvr>
                                      <p:to>
                                        <p:strVal val="visible"/>
                                      </p:to>
                                    </p:set>
                                    <p:animEffect transition="in" filter="wipe(left)">
                                      <p:cBhvr>
                                        <p:cTn id="12" dur="500"/>
                                        <p:tgtEl>
                                          <p:spTgt spid="80179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01796"/>
                                        </p:tgtEl>
                                        <p:attrNameLst>
                                          <p:attrName>style.visibility</p:attrName>
                                        </p:attrNameLst>
                                      </p:cBhvr>
                                      <p:to>
                                        <p:strVal val="visible"/>
                                      </p:to>
                                    </p:set>
                                    <p:animEffect transition="in" filter="wipe(left)">
                                      <p:cBhvr>
                                        <p:cTn id="17" dur="500"/>
                                        <p:tgtEl>
                                          <p:spTgt spid="801796"/>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801795"/>
                                        </p:tgtEl>
                                        <p:attrNameLst>
                                          <p:attrName>style.visibility</p:attrName>
                                        </p:attrNameLst>
                                      </p:cBhvr>
                                      <p:to>
                                        <p:strVal val="visible"/>
                                      </p:to>
                                    </p:set>
                                    <p:animEffect transition="in" filter="wipe(down)">
                                      <p:cBhvr>
                                        <p:cTn id="21" dur="500"/>
                                        <p:tgtEl>
                                          <p:spTgt spid="80179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01798"/>
                                        </p:tgtEl>
                                        <p:attrNameLst>
                                          <p:attrName>style.visibility</p:attrName>
                                        </p:attrNameLst>
                                      </p:cBhvr>
                                      <p:to>
                                        <p:strVal val="visible"/>
                                      </p:to>
                                    </p:set>
                                    <p:animEffect transition="in" filter="wipe(left)">
                                      <p:cBhvr>
                                        <p:cTn id="26" dur="500"/>
                                        <p:tgtEl>
                                          <p:spTgt spid="801798"/>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801797"/>
                                        </p:tgtEl>
                                        <p:attrNameLst>
                                          <p:attrName>style.visibility</p:attrName>
                                        </p:attrNameLst>
                                      </p:cBhvr>
                                      <p:to>
                                        <p:strVal val="visible"/>
                                      </p:to>
                                    </p:set>
                                    <p:animEffect transition="in" filter="wipe(up)">
                                      <p:cBhvr>
                                        <p:cTn id="30" dur="500"/>
                                        <p:tgtEl>
                                          <p:spTgt spid="80179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801801"/>
                                        </p:tgtEl>
                                        <p:attrNameLst>
                                          <p:attrName>style.visibility</p:attrName>
                                        </p:attrNameLst>
                                      </p:cBhvr>
                                      <p:to>
                                        <p:strVal val="visible"/>
                                      </p:to>
                                    </p:set>
                                    <p:animEffect transition="in" filter="wipe(up)">
                                      <p:cBhvr>
                                        <p:cTn id="35" dur="500"/>
                                        <p:tgtEl>
                                          <p:spTgt spid="80180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801799"/>
                                        </p:tgtEl>
                                        <p:attrNameLst>
                                          <p:attrName>style.visibility</p:attrName>
                                        </p:attrNameLst>
                                      </p:cBhvr>
                                      <p:to>
                                        <p:strVal val="visible"/>
                                      </p:to>
                                    </p:set>
                                    <p:animEffect transition="in" filter="wipe(left)">
                                      <p:cBhvr>
                                        <p:cTn id="40" dur="500"/>
                                        <p:tgtEl>
                                          <p:spTgt spid="80179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01800"/>
                                        </p:tgtEl>
                                        <p:attrNameLst>
                                          <p:attrName>style.visibility</p:attrName>
                                        </p:attrNameLst>
                                      </p:cBhvr>
                                      <p:to>
                                        <p:strVal val="visible"/>
                                      </p:to>
                                    </p:set>
                                    <p:animEffect transition="in" filter="wipe(left)">
                                      <p:cBhvr>
                                        <p:cTn id="44" dur="500"/>
                                        <p:tgtEl>
                                          <p:spTgt spid="80180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801804"/>
                                        </p:tgtEl>
                                        <p:attrNameLst>
                                          <p:attrName>style.visibility</p:attrName>
                                        </p:attrNameLst>
                                      </p:cBhvr>
                                      <p:to>
                                        <p:strVal val="visible"/>
                                      </p:to>
                                    </p:set>
                                    <p:animEffect transition="in" filter="wipe(left)">
                                      <p:cBhvr>
                                        <p:cTn id="49" dur="500"/>
                                        <p:tgtEl>
                                          <p:spTgt spid="801804"/>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801802"/>
                                        </p:tgtEl>
                                        <p:attrNameLst>
                                          <p:attrName>style.visibility</p:attrName>
                                        </p:attrNameLst>
                                      </p:cBhvr>
                                      <p:to>
                                        <p:strVal val="visible"/>
                                      </p:to>
                                    </p:set>
                                    <p:animEffect transition="in" filter="wipe(left)">
                                      <p:cBhvr>
                                        <p:cTn id="53" dur="500"/>
                                        <p:tgtEl>
                                          <p:spTgt spid="801802"/>
                                        </p:tgtEl>
                                      </p:cBhvr>
                                    </p:animEffect>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801803"/>
                                        </p:tgtEl>
                                        <p:attrNameLst>
                                          <p:attrName>style.visibility</p:attrName>
                                        </p:attrNameLst>
                                      </p:cBhvr>
                                      <p:to>
                                        <p:strVal val="visible"/>
                                      </p:to>
                                    </p:set>
                                    <p:animEffect transition="in" filter="wipe(left)">
                                      <p:cBhvr>
                                        <p:cTn id="57" dur="500"/>
                                        <p:tgtEl>
                                          <p:spTgt spid="80180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801805"/>
                                        </p:tgtEl>
                                        <p:attrNameLst>
                                          <p:attrName>style.visibility</p:attrName>
                                        </p:attrNameLst>
                                      </p:cBhvr>
                                      <p:to>
                                        <p:strVal val="visible"/>
                                      </p:to>
                                    </p:set>
                                    <p:animEffect transition="in" filter="wipe(up)">
                                      <p:cBhvr>
                                        <p:cTn id="62" dur="500"/>
                                        <p:tgtEl>
                                          <p:spTgt spid="801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794" grpId="0"/>
      <p:bldP spid="801796" grpId="0"/>
      <p:bldP spid="801798" grpId="0"/>
      <p:bldP spid="801800" grpId="0"/>
      <p:bldP spid="801801" grpId="0"/>
      <p:bldP spid="801803" grpId="0"/>
      <p:bldP spid="801804" grpId="0"/>
      <p:bldP spid="801805" grpId="0" animBg="1"/>
      <p:bldP spid="80180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7" name="Picture 5" descr="E:\HD 131106 - 750 Motor Club -\Photos Motor Racing\Map of North America inc Route LAX-YUL- 5nov13x.jpg"/>
          <p:cNvPicPr>
            <a:picLocks noChangeAspect="1" noChangeArrowheads="1"/>
          </p:cNvPicPr>
          <p:nvPr/>
        </p:nvPicPr>
        <p:blipFill>
          <a:blip r:embed="rId2" cstate="print"/>
          <a:srcRect/>
          <a:stretch>
            <a:fillRect/>
          </a:stretch>
        </p:blipFill>
        <p:spPr bwMode="auto">
          <a:xfrm>
            <a:off x="552461" y="1589475"/>
            <a:ext cx="7926522" cy="4810037"/>
          </a:xfrm>
          <a:prstGeom prst="rect">
            <a:avLst/>
          </a:prstGeom>
          <a:noFill/>
        </p:spPr>
      </p:pic>
      <p:sp>
        <p:nvSpPr>
          <p:cNvPr id="801794" name="Text Box 2"/>
          <p:cNvSpPr txBox="1">
            <a:spLocks noChangeArrowheads="1"/>
          </p:cNvSpPr>
          <p:nvPr/>
        </p:nvSpPr>
        <p:spPr bwMode="auto">
          <a:xfrm>
            <a:off x="789723" y="449985"/>
            <a:ext cx="8183884" cy="1323439"/>
          </a:xfrm>
          <a:prstGeom prst="rect">
            <a:avLst/>
          </a:prstGeom>
          <a:noFill/>
          <a:ln w="28575">
            <a:noFill/>
            <a:miter lim="800000"/>
            <a:headEnd/>
            <a:tailEnd/>
          </a:ln>
          <a:effectLst/>
        </p:spPr>
        <p:txBody>
          <a:bodyPr wrap="square">
            <a:spAutoFit/>
          </a:bodyPr>
          <a:lstStyle/>
          <a:p>
            <a:pPr>
              <a:spcBef>
                <a:spcPts val="0"/>
              </a:spcBef>
            </a:pPr>
            <a:r>
              <a:rPr lang="en-GB" sz="1600" i="0" dirty="0">
                <a:solidFill>
                  <a:schemeClr val="accent1"/>
                </a:solidFill>
              </a:rPr>
              <a:t>Flew to Los Angeles/Riverside on Monday.</a:t>
            </a:r>
          </a:p>
          <a:p>
            <a:pPr>
              <a:spcBef>
                <a:spcPts val="0"/>
              </a:spcBef>
            </a:pPr>
            <a:r>
              <a:rPr lang="en-GB" sz="1600" i="0" dirty="0">
                <a:solidFill>
                  <a:schemeClr val="accent1"/>
                </a:solidFill>
              </a:rPr>
              <a:t>Bought 1955 </a:t>
            </a:r>
            <a:r>
              <a:rPr lang="en-GB" sz="1600" i="0" dirty="0" err="1">
                <a:solidFill>
                  <a:schemeClr val="accent1"/>
                </a:solidFill>
              </a:rPr>
              <a:t>Chev</a:t>
            </a:r>
            <a:r>
              <a:rPr lang="en-GB" sz="1600" i="0" dirty="0">
                <a:solidFill>
                  <a:schemeClr val="accent1"/>
                </a:solidFill>
              </a:rPr>
              <a:t> Pickup Truck &amp; Trailer drove back with own 1965 Lola T70 – Tuesday to Sunday.  </a:t>
            </a:r>
          </a:p>
          <a:p>
            <a:pPr>
              <a:spcBef>
                <a:spcPts val="0"/>
              </a:spcBef>
            </a:pPr>
            <a:r>
              <a:rPr lang="en-GB" sz="1600" i="0" dirty="0">
                <a:solidFill>
                  <a:schemeClr val="accent1"/>
                </a:solidFill>
              </a:rPr>
              <a:t>Continued </a:t>
            </a:r>
            <a:r>
              <a:rPr lang="en-GB" sz="1600" i="0" dirty="0" err="1">
                <a:solidFill>
                  <a:schemeClr val="accent1"/>
                </a:solidFill>
              </a:rPr>
              <a:t>CanAm</a:t>
            </a:r>
            <a:r>
              <a:rPr lang="en-GB" sz="1600" i="0" dirty="0">
                <a:solidFill>
                  <a:schemeClr val="accent1"/>
                </a:solidFill>
              </a:rPr>
              <a:t> at </a:t>
            </a:r>
            <a:r>
              <a:rPr lang="en-GB" sz="1600" i="0" dirty="0" err="1">
                <a:solidFill>
                  <a:schemeClr val="accent1"/>
                </a:solidFill>
              </a:rPr>
              <a:t>Mosport</a:t>
            </a:r>
            <a:r>
              <a:rPr lang="en-GB" sz="1600" i="0" dirty="0">
                <a:solidFill>
                  <a:schemeClr val="accent1"/>
                </a:solidFill>
              </a:rPr>
              <a:t> using Tony </a:t>
            </a:r>
            <a:r>
              <a:rPr lang="en-GB" sz="1600" i="0" dirty="0" err="1">
                <a:solidFill>
                  <a:schemeClr val="accent1"/>
                </a:solidFill>
              </a:rPr>
              <a:t>Sargeant’s</a:t>
            </a:r>
            <a:r>
              <a:rPr lang="en-GB" sz="1600" i="0" dirty="0">
                <a:solidFill>
                  <a:schemeClr val="accent1"/>
                </a:solidFill>
              </a:rPr>
              <a:t>  engine</a:t>
            </a:r>
          </a:p>
          <a:p>
            <a:pPr>
              <a:spcBef>
                <a:spcPts val="0"/>
              </a:spcBef>
            </a:pPr>
            <a:endParaRPr lang="en-US" sz="1600" dirty="0"/>
          </a:p>
        </p:txBody>
      </p:sp>
      <p:sp>
        <p:nvSpPr>
          <p:cNvPr id="801806" name="Text Box 14"/>
          <p:cNvSpPr txBox="1">
            <a:spLocks noChangeArrowheads="1"/>
          </p:cNvSpPr>
          <p:nvPr/>
        </p:nvSpPr>
        <p:spPr bwMode="auto">
          <a:xfrm>
            <a:off x="1635125" y="26988"/>
            <a:ext cx="5934060" cy="369332"/>
          </a:xfrm>
          <a:prstGeom prst="rect">
            <a:avLst/>
          </a:prstGeom>
          <a:noFill/>
          <a:ln w="28575">
            <a:noFill/>
            <a:miter lim="800000"/>
            <a:headEnd/>
            <a:tailEnd/>
          </a:ln>
          <a:effectLst/>
        </p:spPr>
        <p:txBody>
          <a:bodyPr wrap="none">
            <a:spAutoFit/>
          </a:bodyPr>
          <a:lstStyle/>
          <a:p>
            <a:pPr algn="l"/>
            <a:r>
              <a:rPr lang="en-GB" sz="1800" i="0" dirty="0">
                <a:solidFill>
                  <a:schemeClr val="accent1"/>
                </a:solidFill>
              </a:rPr>
              <a:t>After  Personal Aerodynamic Experience at St </a:t>
            </a:r>
            <a:r>
              <a:rPr lang="en-GB" sz="1800" i="0" dirty="0" err="1">
                <a:solidFill>
                  <a:schemeClr val="accent1"/>
                </a:solidFill>
              </a:rPr>
              <a:t>Jovite</a:t>
            </a:r>
            <a:endParaRPr lang="en-US" sz="1800" dirty="0"/>
          </a:p>
        </p:txBody>
      </p:sp>
      <p:sp>
        <p:nvSpPr>
          <p:cNvPr id="23" name="Text Box 9"/>
          <p:cNvSpPr txBox="1">
            <a:spLocks noChangeArrowheads="1"/>
          </p:cNvSpPr>
          <p:nvPr/>
        </p:nvSpPr>
        <p:spPr bwMode="auto">
          <a:xfrm>
            <a:off x="1043452" y="2132254"/>
            <a:ext cx="4789581" cy="1006797"/>
          </a:xfrm>
          <a:prstGeom prst="rect">
            <a:avLst/>
          </a:prstGeom>
          <a:solidFill>
            <a:schemeClr val="bg2">
              <a:alpha val="25000"/>
            </a:schemeClr>
          </a:solidFill>
          <a:ln w="28575">
            <a:solidFill>
              <a:srgbClr val="000099"/>
            </a:solidFill>
            <a:miter lim="800000"/>
            <a:headEnd/>
            <a:tailEnd/>
          </a:ln>
          <a:effectLst/>
        </p:spPr>
        <p:txBody>
          <a:bodyPr wrap="none" tIns="190800" anchor="ctr" anchorCtr="0">
            <a:spAutoFit/>
          </a:bodyPr>
          <a:lstStyle/>
          <a:p>
            <a:pPr>
              <a:lnSpc>
                <a:spcPct val="50000"/>
              </a:lnSpc>
            </a:pPr>
            <a:r>
              <a:rPr lang="en-GB" sz="1400" i="0" dirty="0">
                <a:solidFill>
                  <a:srgbClr val="000099"/>
                </a:solidFill>
              </a:rPr>
              <a:t>Over 3,000 miles. </a:t>
            </a:r>
          </a:p>
          <a:p>
            <a:pPr>
              <a:lnSpc>
                <a:spcPct val="50000"/>
              </a:lnSpc>
            </a:pPr>
            <a:r>
              <a:rPr lang="en-GB" sz="1400" i="0" dirty="0">
                <a:solidFill>
                  <a:srgbClr val="000099"/>
                </a:solidFill>
              </a:rPr>
              <a:t>Left Tuesday evening arrived Sunday morning.</a:t>
            </a:r>
          </a:p>
          <a:p>
            <a:pPr>
              <a:lnSpc>
                <a:spcPct val="50000"/>
              </a:lnSpc>
            </a:pPr>
            <a:r>
              <a:rPr lang="en-GB" sz="1400" i="0" dirty="0">
                <a:solidFill>
                  <a:srgbClr val="000099"/>
                </a:solidFill>
              </a:rPr>
              <a:t>2 night/day stops only.  Done for speeding with trailer!</a:t>
            </a:r>
          </a:p>
          <a:p>
            <a:pPr>
              <a:lnSpc>
                <a:spcPct val="50000"/>
              </a:lnSpc>
            </a:pPr>
            <a:endParaRPr lang="en-US" sz="1400" i="0" dirty="0">
              <a:solidFill>
                <a:srgbClr val="00009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01806"/>
                                        </p:tgtEl>
                                        <p:attrNameLst>
                                          <p:attrName>style.visibility</p:attrName>
                                        </p:attrNameLst>
                                      </p:cBhvr>
                                      <p:to>
                                        <p:strVal val="visible"/>
                                      </p:to>
                                    </p:set>
                                    <p:animEffect transition="in" filter="wipe(left)">
                                      <p:cBhvr>
                                        <p:cTn id="7" dur="500"/>
                                        <p:tgtEl>
                                          <p:spTgt spid="8018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01794">
                                            <p:txEl>
                                              <p:pRg st="0" end="0"/>
                                            </p:txEl>
                                          </p:spTgt>
                                        </p:tgtEl>
                                        <p:attrNameLst>
                                          <p:attrName>style.visibility</p:attrName>
                                        </p:attrNameLst>
                                      </p:cBhvr>
                                      <p:to>
                                        <p:strVal val="visible"/>
                                      </p:to>
                                    </p:set>
                                    <p:animEffect transition="in" filter="wipe(left)">
                                      <p:cBhvr>
                                        <p:cTn id="12" dur="500"/>
                                        <p:tgtEl>
                                          <p:spTgt spid="80179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01794">
                                            <p:txEl>
                                              <p:pRg st="1" end="1"/>
                                            </p:txEl>
                                          </p:spTgt>
                                        </p:tgtEl>
                                        <p:attrNameLst>
                                          <p:attrName>style.visibility</p:attrName>
                                        </p:attrNameLst>
                                      </p:cBhvr>
                                      <p:to>
                                        <p:strVal val="visible"/>
                                      </p:to>
                                    </p:set>
                                    <p:animEffect transition="in" filter="wipe(left)">
                                      <p:cBhvr>
                                        <p:cTn id="17" dur="500"/>
                                        <p:tgtEl>
                                          <p:spTgt spid="80179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8917"/>
                                        </p:tgtEl>
                                        <p:attrNameLst>
                                          <p:attrName>style.visibility</p:attrName>
                                        </p:attrNameLst>
                                      </p:cBhvr>
                                      <p:to>
                                        <p:strVal val="visible"/>
                                      </p:to>
                                    </p:set>
                                    <p:animEffect transition="in" filter="wipe(left)">
                                      <p:cBhvr>
                                        <p:cTn id="22" dur="500"/>
                                        <p:tgtEl>
                                          <p:spTgt spid="38917"/>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01794">
                                            <p:txEl>
                                              <p:pRg st="2" end="2"/>
                                            </p:txEl>
                                          </p:spTgt>
                                        </p:tgtEl>
                                        <p:attrNameLst>
                                          <p:attrName>style.visibility</p:attrName>
                                        </p:attrNameLst>
                                      </p:cBhvr>
                                      <p:to>
                                        <p:strVal val="visible"/>
                                      </p:to>
                                    </p:set>
                                    <p:animEffect transition="in" filter="wipe(left)">
                                      <p:cBhvr>
                                        <p:cTn id="31" dur="500"/>
                                        <p:tgtEl>
                                          <p:spTgt spid="8017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794" grpId="0" uiExpand="1" build="p" bldLvl="4"/>
      <p:bldP spid="801806" grpId="0"/>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Text Box 2"/>
          <p:cNvSpPr txBox="1">
            <a:spLocks noChangeArrowheads="1"/>
          </p:cNvSpPr>
          <p:nvPr/>
        </p:nvSpPr>
        <p:spPr bwMode="auto">
          <a:xfrm>
            <a:off x="207818" y="62045"/>
            <a:ext cx="8936182" cy="400110"/>
          </a:xfrm>
          <a:prstGeom prst="rect">
            <a:avLst/>
          </a:prstGeom>
          <a:noFill/>
          <a:ln w="28575">
            <a:noFill/>
            <a:miter lim="800000"/>
            <a:headEnd/>
            <a:tailEnd/>
          </a:ln>
          <a:effectLst/>
        </p:spPr>
        <p:txBody>
          <a:bodyPr wrap="square">
            <a:spAutoFit/>
          </a:bodyPr>
          <a:lstStyle/>
          <a:p>
            <a:r>
              <a:rPr lang="en-GB" sz="2000" i="0" dirty="0">
                <a:solidFill>
                  <a:schemeClr val="accent1"/>
                </a:solidFill>
              </a:rPr>
              <a:t>Car sold &amp; later lovingly restored by aerospace engineer Phil Schmitt</a:t>
            </a:r>
            <a:endParaRPr lang="en-US" sz="2000" dirty="0"/>
          </a:p>
        </p:txBody>
      </p:sp>
      <p:pic>
        <p:nvPicPr>
          <p:cNvPr id="37890" name="Picture 2" descr="E:\HD 131106 - 750 Motor Club -\Photos Motor Racing\8 Lola T70 Phil Scmidt jul1994 (nxpScn).jpg"/>
          <p:cNvPicPr>
            <a:picLocks noChangeAspect="1" noChangeArrowheads="1"/>
          </p:cNvPicPr>
          <p:nvPr/>
        </p:nvPicPr>
        <p:blipFill>
          <a:blip r:embed="rId2" cstate="print"/>
          <a:srcRect/>
          <a:stretch>
            <a:fillRect/>
          </a:stretch>
        </p:blipFill>
        <p:spPr bwMode="auto">
          <a:xfrm>
            <a:off x="977176" y="645088"/>
            <a:ext cx="7271526" cy="585269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01794"/>
                                        </p:tgtEl>
                                        <p:attrNameLst>
                                          <p:attrName>style.visibility</p:attrName>
                                        </p:attrNameLst>
                                      </p:cBhvr>
                                      <p:to>
                                        <p:strVal val="visible"/>
                                      </p:to>
                                    </p:set>
                                    <p:anim calcmode="lin" valueType="num">
                                      <p:cBhvr>
                                        <p:cTn id="7" dur="1000" fill="hold"/>
                                        <p:tgtEl>
                                          <p:spTgt spid="801794"/>
                                        </p:tgtEl>
                                        <p:attrNameLst>
                                          <p:attrName>ppt_w</p:attrName>
                                        </p:attrNameLst>
                                      </p:cBhvr>
                                      <p:tavLst>
                                        <p:tav tm="0">
                                          <p:val>
                                            <p:strVal val="#ppt_w*0.70"/>
                                          </p:val>
                                        </p:tav>
                                        <p:tav tm="100000">
                                          <p:val>
                                            <p:strVal val="#ppt_w"/>
                                          </p:val>
                                        </p:tav>
                                      </p:tavLst>
                                    </p:anim>
                                    <p:anim calcmode="lin" valueType="num">
                                      <p:cBhvr>
                                        <p:cTn id="8" dur="1000" fill="hold"/>
                                        <p:tgtEl>
                                          <p:spTgt spid="801794"/>
                                        </p:tgtEl>
                                        <p:attrNameLst>
                                          <p:attrName>ppt_h</p:attrName>
                                        </p:attrNameLst>
                                      </p:cBhvr>
                                      <p:tavLst>
                                        <p:tav tm="0">
                                          <p:val>
                                            <p:strVal val="#ppt_h"/>
                                          </p:val>
                                        </p:tav>
                                        <p:tav tm="100000">
                                          <p:val>
                                            <p:strVal val="#ppt_h"/>
                                          </p:val>
                                        </p:tav>
                                      </p:tavLst>
                                    </p:anim>
                                    <p:animEffect transition="in" filter="fade">
                                      <p:cBhvr>
                                        <p:cTn id="9" dur="1000"/>
                                        <p:tgtEl>
                                          <p:spTgt spid="80179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7890"/>
                                        </p:tgtEl>
                                        <p:attrNameLst>
                                          <p:attrName>style.visibility</p:attrName>
                                        </p:attrNameLst>
                                      </p:cBhvr>
                                      <p:to>
                                        <p:strVal val="visible"/>
                                      </p:to>
                                    </p:set>
                                    <p:anim calcmode="lin" valueType="num">
                                      <p:cBhvr>
                                        <p:cTn id="14" dur="1000" fill="hold"/>
                                        <p:tgtEl>
                                          <p:spTgt spid="37890"/>
                                        </p:tgtEl>
                                        <p:attrNameLst>
                                          <p:attrName>ppt_w</p:attrName>
                                        </p:attrNameLst>
                                      </p:cBhvr>
                                      <p:tavLst>
                                        <p:tav tm="0">
                                          <p:val>
                                            <p:strVal val="#ppt_w*0.70"/>
                                          </p:val>
                                        </p:tav>
                                        <p:tav tm="100000">
                                          <p:val>
                                            <p:strVal val="#ppt_w"/>
                                          </p:val>
                                        </p:tav>
                                      </p:tavLst>
                                    </p:anim>
                                    <p:anim calcmode="lin" valueType="num">
                                      <p:cBhvr>
                                        <p:cTn id="15" dur="1000" fill="hold"/>
                                        <p:tgtEl>
                                          <p:spTgt spid="37890"/>
                                        </p:tgtEl>
                                        <p:attrNameLst>
                                          <p:attrName>ppt_h</p:attrName>
                                        </p:attrNameLst>
                                      </p:cBhvr>
                                      <p:tavLst>
                                        <p:tav tm="0">
                                          <p:val>
                                            <p:strVal val="#ppt_h"/>
                                          </p:val>
                                        </p:tav>
                                        <p:tav tm="100000">
                                          <p:val>
                                            <p:strVal val="#ppt_h"/>
                                          </p:val>
                                        </p:tav>
                                      </p:tavLst>
                                    </p:anim>
                                    <p:animEffect transition="in" filter="fade">
                                      <p:cBhvr>
                                        <p:cTn id="16" dur="10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79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99468" y="93500"/>
            <a:ext cx="8989146" cy="1138773"/>
          </a:xfrm>
          <a:prstGeom prst="rect">
            <a:avLst/>
          </a:prstGeom>
          <a:noFill/>
          <a:ln w="28575">
            <a:noFill/>
            <a:miter lim="800000"/>
            <a:headEnd/>
            <a:tailEnd/>
          </a:ln>
          <a:effectLst/>
        </p:spPr>
        <p:txBody>
          <a:bodyPr wrap="square">
            <a:spAutoFit/>
          </a:bodyPr>
          <a:lstStyle/>
          <a:p>
            <a:pPr>
              <a:spcBef>
                <a:spcPts val="0"/>
              </a:spcBef>
            </a:pPr>
            <a:r>
              <a:rPr lang="en-GB" i="0" dirty="0">
                <a:solidFill>
                  <a:schemeClr val="accent1"/>
                </a:solidFill>
              </a:rPr>
              <a:t>1967 Drove Chevrolet </a:t>
            </a:r>
            <a:r>
              <a:rPr lang="en-GB" i="0" dirty="0" err="1">
                <a:solidFill>
                  <a:schemeClr val="accent1"/>
                </a:solidFill>
              </a:rPr>
              <a:t>Camaro</a:t>
            </a:r>
            <a:r>
              <a:rPr lang="en-GB" i="0" dirty="0">
                <a:solidFill>
                  <a:schemeClr val="accent1"/>
                </a:solidFill>
              </a:rPr>
              <a:t> at Daytona 500 </a:t>
            </a:r>
          </a:p>
          <a:p>
            <a:pPr>
              <a:spcBef>
                <a:spcPts val="0"/>
              </a:spcBef>
            </a:pPr>
            <a:r>
              <a:rPr lang="en-GB" i="0" dirty="0">
                <a:solidFill>
                  <a:schemeClr val="accent1"/>
                </a:solidFill>
              </a:rPr>
              <a:t>with Craig Fisher – while canvassing for BOAC 500.</a:t>
            </a:r>
          </a:p>
          <a:p>
            <a:pPr>
              <a:spcBef>
                <a:spcPts val="0"/>
              </a:spcBef>
            </a:pPr>
            <a:r>
              <a:rPr lang="en-GB" sz="2000" i="0" dirty="0">
                <a:solidFill>
                  <a:schemeClr val="accent1"/>
                </a:solidFill>
              </a:rPr>
              <a:t>Then brought own </a:t>
            </a:r>
            <a:r>
              <a:rPr lang="en-GB" sz="2000" i="0" dirty="0" err="1">
                <a:solidFill>
                  <a:schemeClr val="accent1"/>
                </a:solidFill>
              </a:rPr>
              <a:t>Camaro</a:t>
            </a:r>
            <a:r>
              <a:rPr lang="en-GB" sz="2000" i="0" dirty="0">
                <a:solidFill>
                  <a:schemeClr val="accent1"/>
                </a:solidFill>
              </a:rPr>
              <a:t> to run in the UK.</a:t>
            </a:r>
            <a:endParaRPr lang="en-GB" sz="2000" dirty="0">
              <a:solidFill>
                <a:schemeClr val="accent1"/>
              </a:solidFill>
            </a:endParaRPr>
          </a:p>
        </p:txBody>
      </p:sp>
      <p:pic>
        <p:nvPicPr>
          <p:cNvPr id="4098" name="Picture 2" descr="E:\My Dropbox\Presentations of HD etc\HD 131106 - 750 Motor Club -\Used Photos etc\Autosport Camaro Castle Combe Paddy McNally Aug 1967 - fm Richard Evans - 11dec12 w640pxl (Nxp6Scn).jpg"/>
          <p:cNvPicPr>
            <a:picLocks noChangeAspect="1" noChangeArrowheads="1"/>
          </p:cNvPicPr>
          <p:nvPr/>
        </p:nvPicPr>
        <p:blipFill>
          <a:blip r:embed="rId2" cstate="print"/>
          <a:srcRect/>
          <a:stretch>
            <a:fillRect/>
          </a:stretch>
        </p:blipFill>
        <p:spPr bwMode="auto">
          <a:xfrm>
            <a:off x="757390" y="1299501"/>
            <a:ext cx="7569200" cy="528661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4"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p:cTn id="20"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1"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2" dur="1000"/>
                                        <p:tgtEl>
                                          <p:spTgt spid="2">
                                            <p:txEl>
                                              <p:pRg st="2" end="2"/>
                                            </p:txEl>
                                          </p:spTgt>
                                        </p:tgtEl>
                                      </p:cBhvr>
                                    </p:animEffect>
                                  </p:childTnLst>
                                </p:cTn>
                              </p:par>
                            </p:childTnLst>
                          </p:cTn>
                        </p:par>
                        <p:par>
                          <p:cTn id="23" fill="hold">
                            <p:stCondLst>
                              <p:cond delay="1000"/>
                            </p:stCondLst>
                            <p:childTnLst>
                              <p:par>
                                <p:cTn id="24" presetID="55" presetClass="entr" presetSubtype="0" fill="hold" nodeType="afterEffect">
                                  <p:stCondLst>
                                    <p:cond delay="0"/>
                                  </p:stCondLst>
                                  <p:childTnLst>
                                    <p:set>
                                      <p:cBhvr>
                                        <p:cTn id="25" dur="1" fill="hold">
                                          <p:stCondLst>
                                            <p:cond delay="0"/>
                                          </p:stCondLst>
                                        </p:cTn>
                                        <p:tgtEl>
                                          <p:spTgt spid="4098"/>
                                        </p:tgtEl>
                                        <p:attrNameLst>
                                          <p:attrName>style.visibility</p:attrName>
                                        </p:attrNameLst>
                                      </p:cBhvr>
                                      <p:to>
                                        <p:strVal val="visible"/>
                                      </p:to>
                                    </p:set>
                                    <p:anim calcmode="lin" valueType="num">
                                      <p:cBhvr>
                                        <p:cTn id="26" dur="1000" fill="hold"/>
                                        <p:tgtEl>
                                          <p:spTgt spid="4098"/>
                                        </p:tgtEl>
                                        <p:attrNameLst>
                                          <p:attrName>ppt_w</p:attrName>
                                        </p:attrNameLst>
                                      </p:cBhvr>
                                      <p:tavLst>
                                        <p:tav tm="0">
                                          <p:val>
                                            <p:strVal val="#ppt_w*0.70"/>
                                          </p:val>
                                        </p:tav>
                                        <p:tav tm="100000">
                                          <p:val>
                                            <p:strVal val="#ppt_w"/>
                                          </p:val>
                                        </p:tav>
                                      </p:tavLst>
                                    </p:anim>
                                    <p:anim calcmode="lin" valueType="num">
                                      <p:cBhvr>
                                        <p:cTn id="27" dur="1000" fill="hold"/>
                                        <p:tgtEl>
                                          <p:spTgt spid="4098"/>
                                        </p:tgtEl>
                                        <p:attrNameLst>
                                          <p:attrName>ppt_h</p:attrName>
                                        </p:attrNameLst>
                                      </p:cBhvr>
                                      <p:tavLst>
                                        <p:tav tm="0">
                                          <p:val>
                                            <p:strVal val="#ppt_h"/>
                                          </p:val>
                                        </p:tav>
                                        <p:tav tm="100000">
                                          <p:val>
                                            <p:strVal val="#ppt_h"/>
                                          </p:val>
                                        </p:tav>
                                      </p:tavLst>
                                    </p:anim>
                                    <p:animEffect transition="in" filter="fade">
                                      <p:cBhvr>
                                        <p:cTn id="28"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4"/>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3842" name="Picture 2" descr="Chaparral 2F BOAC 500 Mike Spence 1967 crop"/>
          <p:cNvPicPr>
            <a:picLocks noChangeAspect="1" noChangeArrowheads="1"/>
          </p:cNvPicPr>
          <p:nvPr/>
        </p:nvPicPr>
        <p:blipFill>
          <a:blip r:embed="rId2" cstate="print"/>
          <a:srcRect/>
          <a:stretch>
            <a:fillRect/>
          </a:stretch>
        </p:blipFill>
        <p:spPr bwMode="auto">
          <a:xfrm>
            <a:off x="1035050" y="1347788"/>
            <a:ext cx="7197725" cy="3773487"/>
          </a:xfrm>
          <a:prstGeom prst="rect">
            <a:avLst/>
          </a:prstGeom>
          <a:noFill/>
        </p:spPr>
      </p:pic>
      <p:sp>
        <p:nvSpPr>
          <p:cNvPr id="803843" name="Text Box 3"/>
          <p:cNvSpPr txBox="1">
            <a:spLocks noChangeArrowheads="1"/>
          </p:cNvSpPr>
          <p:nvPr/>
        </p:nvSpPr>
        <p:spPr bwMode="auto">
          <a:xfrm>
            <a:off x="1073150" y="925513"/>
            <a:ext cx="7131050" cy="366712"/>
          </a:xfrm>
          <a:prstGeom prst="rect">
            <a:avLst/>
          </a:prstGeom>
          <a:noFill/>
          <a:ln w="28575">
            <a:noFill/>
            <a:miter lim="800000"/>
            <a:headEnd/>
            <a:tailEnd/>
          </a:ln>
          <a:effectLst/>
        </p:spPr>
        <p:txBody>
          <a:bodyPr wrap="none">
            <a:spAutoFit/>
          </a:bodyPr>
          <a:lstStyle/>
          <a:p>
            <a:pPr algn="l"/>
            <a:r>
              <a:rPr lang="en-GB" sz="1800" i="0">
                <a:solidFill>
                  <a:schemeClr val="accent1"/>
                </a:solidFill>
              </a:rPr>
              <a:t>Chaparral 2F Chevrolet GT Prototype – BOAC 500 Brands Hatch</a:t>
            </a:r>
            <a:endParaRPr lang="en-US" sz="1800"/>
          </a:p>
        </p:txBody>
      </p:sp>
      <p:sp>
        <p:nvSpPr>
          <p:cNvPr id="803844" name="Text Box 4"/>
          <p:cNvSpPr txBox="1">
            <a:spLocks noChangeArrowheads="1"/>
          </p:cNvSpPr>
          <p:nvPr/>
        </p:nvSpPr>
        <p:spPr bwMode="auto">
          <a:xfrm>
            <a:off x="1395413" y="5249863"/>
            <a:ext cx="6551612" cy="284162"/>
          </a:xfrm>
          <a:prstGeom prst="rect">
            <a:avLst/>
          </a:prstGeom>
          <a:noFill/>
          <a:ln w="28575">
            <a:noFill/>
            <a:miter lim="800000"/>
            <a:headEnd/>
            <a:tailEnd/>
          </a:ln>
          <a:effectLst/>
        </p:spPr>
        <p:txBody>
          <a:bodyPr anchor="ctr">
            <a:spAutoFit/>
          </a:bodyPr>
          <a:lstStyle/>
          <a:p>
            <a:pPr>
              <a:lnSpc>
                <a:spcPct val="90000"/>
              </a:lnSpc>
              <a:spcBef>
                <a:spcPct val="75000"/>
              </a:spcBef>
            </a:pPr>
            <a:r>
              <a:rPr lang="en-GB" sz="1400" i="0">
                <a:solidFill>
                  <a:schemeClr val="accent1"/>
                </a:solidFill>
              </a:rPr>
              <a:t>1967 Mike Spence, with Phil Hill, Winners of BOAC 500</a:t>
            </a:r>
            <a:endParaRPr lang="en-US" sz="1400" i="0">
              <a:solidFill>
                <a:schemeClr val="accent1"/>
              </a:solidFill>
            </a:endParaRPr>
          </a:p>
        </p:txBody>
      </p:sp>
      <p:sp>
        <p:nvSpPr>
          <p:cNvPr id="803845" name="Text Box 5"/>
          <p:cNvSpPr txBox="1">
            <a:spLocks noChangeArrowheads="1"/>
          </p:cNvSpPr>
          <p:nvPr/>
        </p:nvSpPr>
        <p:spPr bwMode="auto">
          <a:xfrm>
            <a:off x="3532188" y="5583238"/>
            <a:ext cx="2182812" cy="304800"/>
          </a:xfrm>
          <a:prstGeom prst="rect">
            <a:avLst/>
          </a:prstGeom>
          <a:noFill/>
          <a:ln w="28575">
            <a:noFill/>
            <a:miter lim="800000"/>
            <a:headEnd/>
            <a:tailEnd/>
          </a:ln>
          <a:effectLst/>
        </p:spPr>
        <p:txBody>
          <a:bodyPr wrap="none">
            <a:spAutoFit/>
          </a:bodyPr>
          <a:lstStyle/>
          <a:p>
            <a:r>
              <a:rPr lang="en-GB" sz="1400" i="0">
                <a:solidFill>
                  <a:schemeClr val="accent1"/>
                </a:solidFill>
              </a:rPr>
              <a:t>Wing Faired on Straight</a:t>
            </a:r>
            <a:endParaRPr lang="en-US" sz="1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03843"/>
                                        </p:tgtEl>
                                        <p:attrNameLst>
                                          <p:attrName>style.visibility</p:attrName>
                                        </p:attrNameLst>
                                      </p:cBhvr>
                                      <p:to>
                                        <p:strVal val="visible"/>
                                      </p:to>
                                    </p:set>
                                    <p:animEffect transition="in" filter="wipe(left)">
                                      <p:cBhvr>
                                        <p:cTn id="7" dur="500"/>
                                        <p:tgtEl>
                                          <p:spTgt spid="80384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03842"/>
                                        </p:tgtEl>
                                        <p:attrNameLst>
                                          <p:attrName>style.visibility</p:attrName>
                                        </p:attrNameLst>
                                      </p:cBhvr>
                                      <p:to>
                                        <p:strVal val="visible"/>
                                      </p:to>
                                    </p:set>
                                    <p:animEffect transition="in" filter="wipe(left)">
                                      <p:cBhvr>
                                        <p:cTn id="11" dur="500"/>
                                        <p:tgtEl>
                                          <p:spTgt spid="80384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03844"/>
                                        </p:tgtEl>
                                        <p:attrNameLst>
                                          <p:attrName>style.visibility</p:attrName>
                                        </p:attrNameLst>
                                      </p:cBhvr>
                                      <p:to>
                                        <p:strVal val="visible"/>
                                      </p:to>
                                    </p:set>
                                    <p:animEffect transition="in" filter="wipe(left)">
                                      <p:cBhvr>
                                        <p:cTn id="15" dur="500"/>
                                        <p:tgtEl>
                                          <p:spTgt spid="80384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03845"/>
                                        </p:tgtEl>
                                        <p:attrNameLst>
                                          <p:attrName>style.visibility</p:attrName>
                                        </p:attrNameLst>
                                      </p:cBhvr>
                                      <p:to>
                                        <p:strVal val="visible"/>
                                      </p:to>
                                    </p:set>
                                    <p:animEffect transition="in" filter="wipe(left)">
                                      <p:cBhvr>
                                        <p:cTn id="20" dur="500"/>
                                        <p:tgtEl>
                                          <p:spTgt spid="803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3843" grpId="0"/>
      <p:bldP spid="803844" grpId="0"/>
      <p:bldP spid="8038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My Dropbox\Presentations of HD etc\HD 021112 - RAeS TLS Brnch Motor Racing - 12nov02\RAeS TLS Brnch 021112 - BOAC Accounts 1967-68 HD Dick Thompson &amp; Howmet on trailor- 14nov13.jpg"/>
          <p:cNvPicPr>
            <a:picLocks noChangeAspect="1" noChangeArrowheads="1"/>
          </p:cNvPicPr>
          <p:nvPr/>
        </p:nvPicPr>
        <p:blipFill>
          <a:blip r:embed="rId2" cstate="print"/>
          <a:srcRect/>
          <a:stretch>
            <a:fillRect/>
          </a:stretch>
        </p:blipFill>
        <p:spPr bwMode="auto">
          <a:xfrm>
            <a:off x="5848440" y="172388"/>
            <a:ext cx="2932113" cy="2079625"/>
          </a:xfrm>
          <a:prstGeom prst="rect">
            <a:avLst/>
          </a:prstGeom>
          <a:noFill/>
        </p:spPr>
      </p:pic>
      <p:pic>
        <p:nvPicPr>
          <p:cNvPr id="786434" name="Picture 2" descr="Lola HD Targa Florio"/>
          <p:cNvPicPr>
            <a:picLocks noChangeAspect="1" noChangeArrowheads="1"/>
          </p:cNvPicPr>
          <p:nvPr/>
        </p:nvPicPr>
        <p:blipFill>
          <a:blip r:embed="rId3" cstate="print"/>
          <a:srcRect/>
          <a:stretch>
            <a:fillRect/>
          </a:stretch>
        </p:blipFill>
        <p:spPr bwMode="auto">
          <a:xfrm>
            <a:off x="171450" y="187325"/>
            <a:ext cx="2825750" cy="1593850"/>
          </a:xfrm>
          <a:prstGeom prst="rect">
            <a:avLst/>
          </a:prstGeom>
          <a:noFill/>
        </p:spPr>
      </p:pic>
      <p:pic>
        <p:nvPicPr>
          <p:cNvPr id="786435" name="Picture 3" descr="Howmet BOAC 500 1968 Heppenstall crop"/>
          <p:cNvPicPr>
            <a:picLocks noChangeAspect="1" noChangeArrowheads="1"/>
          </p:cNvPicPr>
          <p:nvPr/>
        </p:nvPicPr>
        <p:blipFill>
          <a:blip r:embed="rId4" cstate="print"/>
          <a:srcRect/>
          <a:stretch>
            <a:fillRect/>
          </a:stretch>
        </p:blipFill>
        <p:spPr bwMode="auto">
          <a:xfrm>
            <a:off x="188913" y="4583113"/>
            <a:ext cx="2779712" cy="1427162"/>
          </a:xfrm>
          <a:prstGeom prst="rect">
            <a:avLst/>
          </a:prstGeom>
          <a:noFill/>
        </p:spPr>
      </p:pic>
      <p:pic>
        <p:nvPicPr>
          <p:cNvPr id="786437" name="Picture 5" descr="BA 1000 Brands Hatch 29sep1974 Gulf GR7 slim"/>
          <p:cNvPicPr>
            <a:picLocks noChangeAspect="1" noChangeArrowheads="1"/>
          </p:cNvPicPr>
          <p:nvPr/>
        </p:nvPicPr>
        <p:blipFill>
          <a:blip r:embed="rId5" cstate="print"/>
          <a:srcRect/>
          <a:stretch>
            <a:fillRect/>
          </a:stretch>
        </p:blipFill>
        <p:spPr bwMode="auto">
          <a:xfrm>
            <a:off x="5868988" y="4565503"/>
            <a:ext cx="2921000" cy="1681162"/>
          </a:xfrm>
          <a:prstGeom prst="rect">
            <a:avLst/>
          </a:prstGeom>
          <a:noFill/>
        </p:spPr>
      </p:pic>
      <p:sp>
        <p:nvSpPr>
          <p:cNvPr id="786439" name="Text Box 7"/>
          <p:cNvSpPr txBox="1">
            <a:spLocks noChangeArrowheads="1"/>
          </p:cNvSpPr>
          <p:nvPr/>
        </p:nvSpPr>
        <p:spPr bwMode="auto">
          <a:xfrm>
            <a:off x="3435350" y="401638"/>
            <a:ext cx="184150" cy="457200"/>
          </a:xfrm>
          <a:prstGeom prst="rect">
            <a:avLst/>
          </a:prstGeom>
          <a:noFill/>
          <a:ln w="28575">
            <a:noFill/>
            <a:miter lim="800000"/>
            <a:headEnd/>
            <a:tailEnd/>
          </a:ln>
          <a:effectLst/>
        </p:spPr>
        <p:txBody>
          <a:bodyPr wrap="none">
            <a:spAutoFit/>
          </a:bodyPr>
          <a:lstStyle/>
          <a:p>
            <a:endParaRPr lang="en-GB"/>
          </a:p>
        </p:txBody>
      </p:sp>
      <p:sp>
        <p:nvSpPr>
          <p:cNvPr id="786440" name="Text Box 8"/>
          <p:cNvSpPr txBox="1">
            <a:spLocks noChangeArrowheads="1"/>
          </p:cNvSpPr>
          <p:nvPr/>
        </p:nvSpPr>
        <p:spPr bwMode="auto">
          <a:xfrm>
            <a:off x="3254375" y="121515"/>
            <a:ext cx="2397125" cy="6403980"/>
          </a:xfrm>
          <a:prstGeom prst="rect">
            <a:avLst/>
          </a:prstGeom>
          <a:noFill/>
          <a:ln w="28575">
            <a:noFill/>
            <a:miter lim="800000"/>
            <a:headEnd/>
            <a:tailEnd/>
          </a:ln>
          <a:effectLst/>
        </p:spPr>
        <p:txBody>
          <a:bodyPr/>
          <a:lstStyle/>
          <a:p>
            <a:r>
              <a:rPr lang="en-GB" i="0" dirty="0">
                <a:solidFill>
                  <a:schemeClr val="accent1"/>
                </a:solidFill>
              </a:rPr>
              <a:t>1964-74 </a:t>
            </a:r>
            <a:r>
              <a:rPr lang="en-GB" sz="1800" i="0" dirty="0">
                <a:solidFill>
                  <a:schemeClr val="accent1"/>
                </a:solidFill>
              </a:rPr>
              <a:t>drove</a:t>
            </a:r>
            <a:endParaRPr lang="en-GB" i="0" dirty="0">
              <a:solidFill>
                <a:schemeClr val="accent1"/>
              </a:solidFill>
            </a:endParaRPr>
          </a:p>
          <a:p>
            <a:pPr>
              <a:spcBef>
                <a:spcPts val="600"/>
              </a:spcBef>
            </a:pPr>
            <a:r>
              <a:rPr lang="en-GB" sz="1800" i="0" dirty="0">
                <a:solidFill>
                  <a:schemeClr val="accent1"/>
                </a:solidFill>
              </a:rPr>
              <a:t>BRM, </a:t>
            </a:r>
            <a:r>
              <a:rPr lang="en-GB" sz="1800" i="0" dirty="0" err="1">
                <a:solidFill>
                  <a:schemeClr val="accent1"/>
                </a:solidFill>
              </a:rPr>
              <a:t>Camaro</a:t>
            </a:r>
            <a:r>
              <a:rPr lang="en-GB" sz="1800" i="0" dirty="0">
                <a:solidFill>
                  <a:schemeClr val="accent1"/>
                </a:solidFill>
              </a:rPr>
              <a:t>, Ferrari, Howmet, Lola, Lotus, Porsche</a:t>
            </a:r>
            <a:endParaRPr lang="en-US" sz="1800" i="0" dirty="0">
              <a:solidFill>
                <a:schemeClr val="accent1"/>
              </a:solidFill>
            </a:endParaRPr>
          </a:p>
          <a:p>
            <a:pPr>
              <a:spcBef>
                <a:spcPts val="600"/>
              </a:spcBef>
            </a:pPr>
            <a:r>
              <a:rPr lang="en-GB" sz="1800" dirty="0">
                <a:solidFill>
                  <a:schemeClr val="accent1"/>
                </a:solidFill>
              </a:rPr>
              <a:t>mainly in long distance sports car races:</a:t>
            </a:r>
          </a:p>
          <a:p>
            <a:pPr>
              <a:spcBef>
                <a:spcPts val="600"/>
              </a:spcBef>
            </a:pPr>
            <a:r>
              <a:rPr lang="en-GB" sz="1800" i="0" dirty="0">
                <a:solidFill>
                  <a:schemeClr val="accent1"/>
                </a:solidFill>
              </a:rPr>
              <a:t>Brands Hatch, Daytona, </a:t>
            </a:r>
            <a:r>
              <a:rPr lang="en-GB" sz="1800" i="0" dirty="0" err="1">
                <a:solidFill>
                  <a:schemeClr val="accent1"/>
                </a:solidFill>
              </a:rPr>
              <a:t>Kyalami</a:t>
            </a:r>
            <a:r>
              <a:rPr lang="en-GB" sz="1800" i="0" dirty="0">
                <a:solidFill>
                  <a:schemeClr val="accent1"/>
                </a:solidFill>
              </a:rPr>
              <a:t>, Le Mans, </a:t>
            </a:r>
            <a:r>
              <a:rPr lang="en-GB" sz="1800" i="0" dirty="0" err="1">
                <a:solidFill>
                  <a:schemeClr val="accent1"/>
                </a:solidFill>
              </a:rPr>
              <a:t>Lydden</a:t>
            </a:r>
            <a:r>
              <a:rPr lang="en-GB" sz="1800" i="0" dirty="0">
                <a:solidFill>
                  <a:schemeClr val="accent1"/>
                </a:solidFill>
              </a:rPr>
              <a:t> Hill, </a:t>
            </a:r>
            <a:r>
              <a:rPr lang="en-GB" sz="1800" i="0" dirty="0" err="1">
                <a:solidFill>
                  <a:schemeClr val="accent1"/>
                </a:solidFill>
              </a:rPr>
              <a:t>Nurburgring</a:t>
            </a:r>
            <a:r>
              <a:rPr lang="en-GB" sz="1800" i="0" dirty="0">
                <a:solidFill>
                  <a:schemeClr val="accent1"/>
                </a:solidFill>
              </a:rPr>
              <a:t>, </a:t>
            </a:r>
            <a:r>
              <a:rPr lang="en-GB" sz="1800" i="0" dirty="0" err="1">
                <a:solidFill>
                  <a:schemeClr val="accent1"/>
                </a:solidFill>
              </a:rPr>
              <a:t>Oulton</a:t>
            </a:r>
            <a:r>
              <a:rPr lang="en-GB" sz="1800" i="0" dirty="0">
                <a:solidFill>
                  <a:schemeClr val="accent1"/>
                </a:solidFill>
              </a:rPr>
              <a:t> Park, Rheims, Sebring,</a:t>
            </a:r>
            <a:r>
              <a:rPr lang="en-GB" sz="1800" dirty="0"/>
              <a:t> </a:t>
            </a:r>
            <a:r>
              <a:rPr lang="en-GB" sz="1800" i="0" dirty="0" err="1">
                <a:solidFill>
                  <a:schemeClr val="accent1"/>
                </a:solidFill>
              </a:rPr>
              <a:t>Targa</a:t>
            </a:r>
            <a:r>
              <a:rPr lang="en-GB" sz="1800" i="0" dirty="0">
                <a:solidFill>
                  <a:schemeClr val="accent1"/>
                </a:solidFill>
              </a:rPr>
              <a:t> Florio, Watkins Glenn</a:t>
            </a:r>
          </a:p>
          <a:p>
            <a:pPr>
              <a:spcBef>
                <a:spcPts val="600"/>
              </a:spcBef>
            </a:pPr>
            <a:r>
              <a:rPr lang="en-GB" sz="1800" dirty="0">
                <a:solidFill>
                  <a:schemeClr val="accent1"/>
                </a:solidFill>
              </a:rPr>
              <a:t>for private owners and works teams</a:t>
            </a:r>
          </a:p>
          <a:p>
            <a:pPr>
              <a:spcBef>
                <a:spcPts val="600"/>
              </a:spcBef>
            </a:pPr>
            <a:r>
              <a:rPr lang="en-GB" sz="1800" dirty="0">
                <a:solidFill>
                  <a:schemeClr val="accent1"/>
                </a:solidFill>
              </a:rPr>
              <a:t>&amp; own Palliser single seater  Formula Atlantic</a:t>
            </a:r>
          </a:p>
        </p:txBody>
      </p:sp>
      <p:sp>
        <p:nvSpPr>
          <p:cNvPr id="786441" name="Text Box 9"/>
          <p:cNvSpPr txBox="1">
            <a:spLocks noChangeArrowheads="1"/>
          </p:cNvSpPr>
          <p:nvPr/>
        </p:nvSpPr>
        <p:spPr bwMode="auto">
          <a:xfrm>
            <a:off x="427038" y="1782763"/>
            <a:ext cx="2286000" cy="412750"/>
          </a:xfrm>
          <a:prstGeom prst="rect">
            <a:avLst/>
          </a:prstGeom>
          <a:noFill/>
          <a:ln w="28575">
            <a:noFill/>
            <a:miter lim="800000"/>
            <a:headEnd/>
            <a:tailEnd/>
          </a:ln>
          <a:effectLst/>
        </p:spPr>
        <p:txBody>
          <a:bodyPr wrap="none">
            <a:spAutoFit/>
          </a:bodyPr>
          <a:lstStyle/>
          <a:p>
            <a:pPr>
              <a:spcBef>
                <a:spcPct val="65000"/>
              </a:spcBef>
            </a:pPr>
            <a:r>
              <a:rPr lang="en-GB" sz="1200" i="0" dirty="0">
                <a:solidFill>
                  <a:schemeClr val="accent1"/>
                </a:solidFill>
              </a:rPr>
              <a:t>1967 </a:t>
            </a:r>
            <a:r>
              <a:rPr lang="en-GB" sz="1200" i="0" dirty="0" err="1">
                <a:solidFill>
                  <a:schemeClr val="accent1"/>
                </a:solidFill>
              </a:rPr>
              <a:t>Targa</a:t>
            </a:r>
            <a:r>
              <a:rPr lang="en-GB" sz="1200" i="0" dirty="0">
                <a:solidFill>
                  <a:schemeClr val="accent1"/>
                </a:solidFill>
              </a:rPr>
              <a:t> Florio</a:t>
            </a:r>
          </a:p>
          <a:p>
            <a:pPr>
              <a:lnSpc>
                <a:spcPct val="5000"/>
              </a:lnSpc>
              <a:spcBef>
                <a:spcPct val="70000"/>
              </a:spcBef>
            </a:pPr>
            <a:r>
              <a:rPr lang="en-GB" sz="1200" i="0" dirty="0">
                <a:solidFill>
                  <a:schemeClr val="accent1"/>
                </a:solidFill>
              </a:rPr>
              <a:t>Jackie Epstein’s  Lola T70GT</a:t>
            </a:r>
            <a:endParaRPr lang="en-US" sz="1200" i="0" dirty="0">
              <a:solidFill>
                <a:schemeClr val="accent1"/>
              </a:solidFill>
            </a:endParaRPr>
          </a:p>
        </p:txBody>
      </p:sp>
      <p:sp>
        <p:nvSpPr>
          <p:cNvPr id="786442" name="Text Box 10"/>
          <p:cNvSpPr txBox="1">
            <a:spLocks noChangeArrowheads="1"/>
          </p:cNvSpPr>
          <p:nvPr/>
        </p:nvSpPr>
        <p:spPr bwMode="auto">
          <a:xfrm>
            <a:off x="404813" y="4008438"/>
            <a:ext cx="2338387" cy="412750"/>
          </a:xfrm>
          <a:prstGeom prst="rect">
            <a:avLst/>
          </a:prstGeom>
          <a:noFill/>
          <a:ln w="28575">
            <a:noFill/>
            <a:miter lim="800000"/>
            <a:headEnd/>
            <a:tailEnd/>
          </a:ln>
          <a:effectLst/>
        </p:spPr>
        <p:txBody>
          <a:bodyPr wrap="none">
            <a:spAutoFit/>
          </a:bodyPr>
          <a:lstStyle/>
          <a:p>
            <a:pPr>
              <a:spcBef>
                <a:spcPct val="65000"/>
              </a:spcBef>
            </a:pPr>
            <a:r>
              <a:rPr lang="en-GB" sz="1200" i="0" dirty="0">
                <a:solidFill>
                  <a:schemeClr val="accent1"/>
                </a:solidFill>
              </a:rPr>
              <a:t>1967 BOAC 500 Brands Hatch</a:t>
            </a:r>
          </a:p>
          <a:p>
            <a:pPr>
              <a:lnSpc>
                <a:spcPct val="5000"/>
              </a:lnSpc>
              <a:spcBef>
                <a:spcPct val="70000"/>
              </a:spcBef>
            </a:pPr>
            <a:r>
              <a:rPr lang="en-GB" sz="1200" i="0" dirty="0">
                <a:solidFill>
                  <a:schemeClr val="accent1"/>
                </a:solidFill>
              </a:rPr>
              <a:t>David Piper’s Ferrari 275LM</a:t>
            </a:r>
            <a:endParaRPr lang="en-US" sz="1200" i="0" dirty="0">
              <a:solidFill>
                <a:schemeClr val="accent1"/>
              </a:solidFill>
            </a:endParaRPr>
          </a:p>
        </p:txBody>
      </p:sp>
      <p:sp>
        <p:nvSpPr>
          <p:cNvPr id="786443" name="Text Box 11"/>
          <p:cNvSpPr txBox="1">
            <a:spLocks noChangeArrowheads="1"/>
          </p:cNvSpPr>
          <p:nvPr/>
        </p:nvSpPr>
        <p:spPr bwMode="auto">
          <a:xfrm>
            <a:off x="411163" y="6018213"/>
            <a:ext cx="2333625" cy="741362"/>
          </a:xfrm>
          <a:prstGeom prst="rect">
            <a:avLst/>
          </a:prstGeom>
          <a:noFill/>
          <a:ln w="28575">
            <a:noFill/>
            <a:miter lim="800000"/>
            <a:headEnd/>
            <a:tailEnd/>
          </a:ln>
          <a:effectLst/>
        </p:spPr>
        <p:txBody>
          <a:bodyPr/>
          <a:lstStyle/>
          <a:p>
            <a:pPr>
              <a:spcBef>
                <a:spcPct val="65000"/>
              </a:spcBef>
            </a:pPr>
            <a:r>
              <a:rPr lang="en-GB" sz="1200" i="0">
                <a:solidFill>
                  <a:schemeClr val="accent1"/>
                </a:solidFill>
              </a:rPr>
              <a:t>1968 Brands Hatch, Le Mans, Oulton Park, Watkins Glenn</a:t>
            </a:r>
          </a:p>
          <a:p>
            <a:pPr>
              <a:lnSpc>
                <a:spcPct val="5000"/>
              </a:lnSpc>
              <a:spcBef>
                <a:spcPct val="85000"/>
              </a:spcBef>
            </a:pPr>
            <a:r>
              <a:rPr lang="en-GB" sz="1200" i="0">
                <a:solidFill>
                  <a:schemeClr val="accent1"/>
                </a:solidFill>
              </a:rPr>
              <a:t>Howmet TX Gas Turbine</a:t>
            </a:r>
            <a:endParaRPr lang="en-US" sz="1200" i="0">
              <a:solidFill>
                <a:schemeClr val="accent1"/>
              </a:solidFill>
            </a:endParaRPr>
          </a:p>
        </p:txBody>
      </p:sp>
      <p:sp>
        <p:nvSpPr>
          <p:cNvPr id="786444" name="Text Box 12"/>
          <p:cNvSpPr txBox="1">
            <a:spLocks noChangeArrowheads="1"/>
          </p:cNvSpPr>
          <p:nvPr/>
        </p:nvSpPr>
        <p:spPr bwMode="auto">
          <a:xfrm>
            <a:off x="6215058" y="6247098"/>
            <a:ext cx="2193925" cy="412750"/>
          </a:xfrm>
          <a:prstGeom prst="rect">
            <a:avLst/>
          </a:prstGeom>
          <a:noFill/>
          <a:ln w="28575">
            <a:noFill/>
            <a:miter lim="800000"/>
            <a:headEnd/>
            <a:tailEnd/>
          </a:ln>
          <a:effectLst/>
        </p:spPr>
        <p:txBody>
          <a:bodyPr wrap="none">
            <a:spAutoFit/>
          </a:bodyPr>
          <a:lstStyle/>
          <a:p>
            <a:pPr>
              <a:spcBef>
                <a:spcPct val="65000"/>
              </a:spcBef>
            </a:pPr>
            <a:r>
              <a:rPr lang="en-GB" sz="1200" i="0" dirty="0">
                <a:solidFill>
                  <a:schemeClr val="accent1"/>
                </a:solidFill>
              </a:rPr>
              <a:t>1974 BA 1000 Brands Hatch</a:t>
            </a:r>
          </a:p>
          <a:p>
            <a:pPr>
              <a:lnSpc>
                <a:spcPct val="5000"/>
              </a:lnSpc>
              <a:spcBef>
                <a:spcPct val="70000"/>
              </a:spcBef>
            </a:pPr>
            <a:r>
              <a:rPr lang="en-GB" sz="1200" i="0" dirty="0">
                <a:solidFill>
                  <a:schemeClr val="accent1"/>
                </a:solidFill>
              </a:rPr>
              <a:t>Gulf GR6 reserve driver</a:t>
            </a:r>
            <a:endParaRPr lang="en-US" sz="1200" i="0" dirty="0">
              <a:solidFill>
                <a:schemeClr val="accent1"/>
              </a:solidFill>
            </a:endParaRPr>
          </a:p>
        </p:txBody>
      </p:sp>
      <p:sp>
        <p:nvSpPr>
          <p:cNvPr id="786445" name="Text Box 13"/>
          <p:cNvSpPr txBox="1">
            <a:spLocks noChangeArrowheads="1"/>
          </p:cNvSpPr>
          <p:nvPr/>
        </p:nvSpPr>
        <p:spPr bwMode="auto">
          <a:xfrm>
            <a:off x="6080125" y="1879600"/>
            <a:ext cx="184150" cy="457200"/>
          </a:xfrm>
          <a:prstGeom prst="rect">
            <a:avLst/>
          </a:prstGeom>
          <a:noFill/>
          <a:ln w="28575">
            <a:noFill/>
            <a:miter lim="800000"/>
            <a:headEnd/>
            <a:tailEnd/>
          </a:ln>
          <a:effectLst/>
        </p:spPr>
        <p:txBody>
          <a:bodyPr wrap="none">
            <a:spAutoFit/>
          </a:bodyPr>
          <a:lstStyle/>
          <a:p>
            <a:endParaRPr lang="en-GB"/>
          </a:p>
        </p:txBody>
      </p:sp>
      <p:sp>
        <p:nvSpPr>
          <p:cNvPr id="786446" name="Text Box 14"/>
          <p:cNvSpPr txBox="1">
            <a:spLocks noChangeArrowheads="1"/>
          </p:cNvSpPr>
          <p:nvPr/>
        </p:nvSpPr>
        <p:spPr bwMode="auto">
          <a:xfrm>
            <a:off x="6372465" y="1652140"/>
            <a:ext cx="1979132" cy="184666"/>
          </a:xfrm>
          <a:prstGeom prst="rect">
            <a:avLst/>
          </a:prstGeom>
          <a:solidFill>
            <a:schemeClr val="tx2">
              <a:lumMod val="20000"/>
              <a:lumOff val="80000"/>
            </a:schemeClr>
          </a:solidFill>
          <a:ln w="28575">
            <a:noFill/>
            <a:miter lim="800000"/>
            <a:headEnd/>
            <a:tailEnd/>
          </a:ln>
          <a:effectLst/>
        </p:spPr>
        <p:txBody>
          <a:bodyPr wrap="none" tIns="0" bIns="0">
            <a:spAutoFit/>
          </a:bodyPr>
          <a:lstStyle/>
          <a:p>
            <a:pPr>
              <a:spcBef>
                <a:spcPct val="65000"/>
              </a:spcBef>
            </a:pPr>
            <a:r>
              <a:rPr lang="en-GB" sz="1200" i="0" dirty="0">
                <a:solidFill>
                  <a:srgbClr val="000099"/>
                </a:solidFill>
              </a:rPr>
              <a:t>BOAC Accounts 1967-68</a:t>
            </a:r>
            <a:endParaRPr lang="en-US" sz="1200" i="0" dirty="0">
              <a:solidFill>
                <a:srgbClr val="000099"/>
              </a:solidFill>
            </a:endParaRPr>
          </a:p>
        </p:txBody>
      </p:sp>
      <p:pic>
        <p:nvPicPr>
          <p:cNvPr id="15" name="Picture 14" descr="David Piper Ferrari 275LM - 5nov13.jpg"/>
          <p:cNvPicPr>
            <a:picLocks noChangeAspect="1"/>
          </p:cNvPicPr>
          <p:nvPr/>
        </p:nvPicPr>
        <p:blipFill>
          <a:blip r:embed="rId6" cstate="print"/>
          <a:stretch>
            <a:fillRect/>
          </a:stretch>
        </p:blipFill>
        <p:spPr>
          <a:xfrm>
            <a:off x="132832" y="2362200"/>
            <a:ext cx="2827768" cy="1620000"/>
          </a:xfrm>
          <a:prstGeom prst="rect">
            <a:avLst/>
          </a:prstGeom>
        </p:spPr>
      </p:pic>
      <p:pic>
        <p:nvPicPr>
          <p:cNvPr id="1027" name="Picture 3" descr="E:\My Dropbox\Presentations of HD etc\HD 131106 - 750 Motor Club -\Used Photos etc\HD Motorace Palliser Atlantic Lydden circuit record 1970 crop.jpg"/>
          <p:cNvPicPr>
            <a:picLocks noChangeAspect="1" noChangeArrowheads="1"/>
          </p:cNvPicPr>
          <p:nvPr/>
        </p:nvPicPr>
        <p:blipFill>
          <a:blip r:embed="rId7" cstate="print"/>
          <a:srcRect/>
          <a:stretch>
            <a:fillRect/>
          </a:stretch>
        </p:blipFill>
        <p:spPr bwMode="auto">
          <a:xfrm>
            <a:off x="5852249" y="2437959"/>
            <a:ext cx="2934000" cy="1446153"/>
          </a:xfrm>
          <a:prstGeom prst="rect">
            <a:avLst/>
          </a:prstGeom>
          <a:noFill/>
        </p:spPr>
      </p:pic>
      <p:sp>
        <p:nvSpPr>
          <p:cNvPr id="19" name="Text Box 10"/>
          <p:cNvSpPr txBox="1">
            <a:spLocks noChangeArrowheads="1"/>
          </p:cNvSpPr>
          <p:nvPr/>
        </p:nvSpPr>
        <p:spPr bwMode="auto">
          <a:xfrm>
            <a:off x="5713386" y="3865415"/>
            <a:ext cx="3181230" cy="646331"/>
          </a:xfrm>
          <a:prstGeom prst="rect">
            <a:avLst/>
          </a:prstGeom>
          <a:noFill/>
          <a:ln w="28575">
            <a:noFill/>
            <a:miter lim="800000"/>
            <a:headEnd/>
            <a:tailEnd/>
          </a:ln>
          <a:effectLst/>
        </p:spPr>
        <p:txBody>
          <a:bodyPr wrap="square">
            <a:spAutoFit/>
          </a:bodyPr>
          <a:lstStyle/>
          <a:p>
            <a:pPr>
              <a:spcBef>
                <a:spcPct val="65000"/>
              </a:spcBef>
            </a:pPr>
            <a:r>
              <a:rPr lang="en-GB" sz="1200" i="0" dirty="0">
                <a:solidFill>
                  <a:schemeClr val="accent1"/>
                </a:solidFill>
              </a:rPr>
              <a:t>1970  Equalling </a:t>
            </a:r>
            <a:r>
              <a:rPr lang="en-GB" sz="1200" i="0" dirty="0" err="1">
                <a:solidFill>
                  <a:schemeClr val="accent1"/>
                </a:solidFill>
              </a:rPr>
              <a:t>Lydden</a:t>
            </a:r>
            <a:r>
              <a:rPr lang="en-GB" sz="1200" i="0" dirty="0">
                <a:solidFill>
                  <a:schemeClr val="accent1"/>
                </a:solidFill>
              </a:rPr>
              <a:t> Hill circuit record in his own  </a:t>
            </a:r>
            <a:r>
              <a:rPr lang="en-GB" sz="1200" i="0" dirty="0" err="1">
                <a:solidFill>
                  <a:schemeClr val="accent1"/>
                </a:solidFill>
              </a:rPr>
              <a:t>Pallser</a:t>
            </a:r>
            <a:r>
              <a:rPr lang="en-GB" sz="1200" i="0" dirty="0">
                <a:solidFill>
                  <a:schemeClr val="accent1"/>
                </a:solidFill>
              </a:rPr>
              <a:t> Racing Design Ltd  company works Formula Atlantic</a:t>
            </a:r>
            <a:endParaRPr lang="en-US" sz="1200" i="0" dirty="0">
              <a:solidFill>
                <a:schemeClr val="accent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86440"/>
                                        </p:tgtEl>
                                        <p:attrNameLst>
                                          <p:attrName>style.visibility</p:attrName>
                                        </p:attrNameLst>
                                      </p:cBhvr>
                                      <p:to>
                                        <p:strVal val="visible"/>
                                      </p:to>
                                    </p:set>
                                    <p:animEffect transition="in" filter="wipe(up)">
                                      <p:cBhvr>
                                        <p:cTn id="7" dur="500"/>
                                        <p:tgtEl>
                                          <p:spTgt spid="7864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86434"/>
                                        </p:tgtEl>
                                        <p:attrNameLst>
                                          <p:attrName>style.visibility</p:attrName>
                                        </p:attrNameLst>
                                      </p:cBhvr>
                                      <p:to>
                                        <p:strVal val="visible"/>
                                      </p:to>
                                    </p:set>
                                    <p:animEffect transition="in" filter="wipe(left)">
                                      <p:cBhvr>
                                        <p:cTn id="12" dur="500"/>
                                        <p:tgtEl>
                                          <p:spTgt spid="78643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86441"/>
                                        </p:tgtEl>
                                        <p:attrNameLst>
                                          <p:attrName>style.visibility</p:attrName>
                                        </p:attrNameLst>
                                      </p:cBhvr>
                                      <p:to>
                                        <p:strVal val="visible"/>
                                      </p:to>
                                    </p:set>
                                    <p:animEffect transition="in" filter="wipe(left)">
                                      <p:cBhvr>
                                        <p:cTn id="16" dur="500"/>
                                        <p:tgtEl>
                                          <p:spTgt spid="78644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86442"/>
                                        </p:tgtEl>
                                        <p:attrNameLst>
                                          <p:attrName>style.visibility</p:attrName>
                                        </p:attrNameLst>
                                      </p:cBhvr>
                                      <p:to>
                                        <p:strVal val="visible"/>
                                      </p:to>
                                    </p:set>
                                    <p:animEffect transition="in" filter="wipe(left)">
                                      <p:cBhvr>
                                        <p:cTn id="25" dur="500"/>
                                        <p:tgtEl>
                                          <p:spTgt spid="78644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86435"/>
                                        </p:tgtEl>
                                        <p:attrNameLst>
                                          <p:attrName>style.visibility</p:attrName>
                                        </p:attrNameLst>
                                      </p:cBhvr>
                                      <p:to>
                                        <p:strVal val="visible"/>
                                      </p:to>
                                    </p:set>
                                    <p:animEffect transition="in" filter="wipe(left)">
                                      <p:cBhvr>
                                        <p:cTn id="30" dur="500"/>
                                        <p:tgtEl>
                                          <p:spTgt spid="786435"/>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86443"/>
                                        </p:tgtEl>
                                        <p:attrNameLst>
                                          <p:attrName>style.visibility</p:attrName>
                                        </p:attrNameLst>
                                      </p:cBhvr>
                                      <p:to>
                                        <p:strVal val="visible"/>
                                      </p:to>
                                    </p:set>
                                    <p:animEffect transition="in" filter="wipe(left)">
                                      <p:cBhvr>
                                        <p:cTn id="34" dur="500"/>
                                        <p:tgtEl>
                                          <p:spTgt spid="7864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wipe(left)">
                                      <p:cBhvr>
                                        <p:cTn id="39" dur="500"/>
                                        <p:tgtEl>
                                          <p:spTgt spid="102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786446"/>
                                        </p:tgtEl>
                                        <p:attrNameLst>
                                          <p:attrName>style.visibility</p:attrName>
                                        </p:attrNameLst>
                                      </p:cBhvr>
                                      <p:to>
                                        <p:strVal val="visible"/>
                                      </p:to>
                                    </p:set>
                                    <p:animEffect transition="in" filter="wipe(left)">
                                      <p:cBhvr>
                                        <p:cTn id="43" dur="500"/>
                                        <p:tgtEl>
                                          <p:spTgt spid="7864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027"/>
                                        </p:tgtEl>
                                        <p:attrNameLst>
                                          <p:attrName>style.visibility</p:attrName>
                                        </p:attrNameLst>
                                      </p:cBhvr>
                                      <p:to>
                                        <p:strVal val="visible"/>
                                      </p:to>
                                    </p:set>
                                    <p:animEffect transition="in" filter="wipe(left)">
                                      <p:cBhvr>
                                        <p:cTn id="48" dur="500"/>
                                        <p:tgtEl>
                                          <p:spTgt spid="1027"/>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786437"/>
                                        </p:tgtEl>
                                        <p:attrNameLst>
                                          <p:attrName>style.visibility</p:attrName>
                                        </p:attrNameLst>
                                      </p:cBhvr>
                                      <p:to>
                                        <p:strVal val="visible"/>
                                      </p:to>
                                    </p:set>
                                    <p:animEffect transition="in" filter="wipe(left)">
                                      <p:cBhvr>
                                        <p:cTn id="57" dur="500"/>
                                        <p:tgtEl>
                                          <p:spTgt spid="786437"/>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786444"/>
                                        </p:tgtEl>
                                        <p:attrNameLst>
                                          <p:attrName>style.visibility</p:attrName>
                                        </p:attrNameLst>
                                      </p:cBhvr>
                                      <p:to>
                                        <p:strVal val="visible"/>
                                      </p:to>
                                    </p:set>
                                    <p:animEffect transition="in" filter="wipe(left)">
                                      <p:cBhvr>
                                        <p:cTn id="61" dur="500"/>
                                        <p:tgtEl>
                                          <p:spTgt spid="786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40" grpId="0"/>
      <p:bldP spid="786441" grpId="0"/>
      <p:bldP spid="786442" grpId="0"/>
      <p:bldP spid="786443" grpId="0"/>
      <p:bldP spid="786444" grpId="0"/>
      <p:bldP spid="786446" grpId="0" animBg="1"/>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E:\HD 131106 - 750 Motor Club -\Photos Motor Racing\67 BOAC Hugh with d'Udy behind.jpg"/>
          <p:cNvPicPr>
            <a:picLocks noChangeAspect="1" noChangeArrowheads="1"/>
          </p:cNvPicPr>
          <p:nvPr/>
        </p:nvPicPr>
        <p:blipFill>
          <a:blip r:embed="rId2" cstate="print"/>
          <a:srcRect/>
          <a:stretch>
            <a:fillRect/>
          </a:stretch>
        </p:blipFill>
        <p:spPr bwMode="auto">
          <a:xfrm>
            <a:off x="548506" y="1108357"/>
            <a:ext cx="4761213" cy="5153891"/>
          </a:xfrm>
          <a:prstGeom prst="rect">
            <a:avLst/>
          </a:prstGeom>
          <a:noFill/>
        </p:spPr>
      </p:pic>
      <p:sp>
        <p:nvSpPr>
          <p:cNvPr id="3" name="Text Box 3"/>
          <p:cNvSpPr txBox="1">
            <a:spLocks noChangeArrowheads="1"/>
          </p:cNvSpPr>
          <p:nvPr/>
        </p:nvSpPr>
        <p:spPr bwMode="auto">
          <a:xfrm>
            <a:off x="99468" y="93500"/>
            <a:ext cx="8989146" cy="830997"/>
          </a:xfrm>
          <a:prstGeom prst="rect">
            <a:avLst/>
          </a:prstGeom>
          <a:noFill/>
          <a:ln w="28575">
            <a:noFill/>
            <a:miter lim="800000"/>
            <a:headEnd/>
            <a:tailEnd/>
          </a:ln>
          <a:effectLst/>
        </p:spPr>
        <p:txBody>
          <a:bodyPr wrap="square">
            <a:spAutoFit/>
          </a:bodyPr>
          <a:lstStyle/>
          <a:p>
            <a:pPr>
              <a:spcBef>
                <a:spcPts val="0"/>
              </a:spcBef>
            </a:pPr>
            <a:r>
              <a:rPr lang="en-GB" i="0" dirty="0">
                <a:solidFill>
                  <a:schemeClr val="accent1"/>
                </a:solidFill>
              </a:rPr>
              <a:t>1967 Drove David Piper’s Ferrari 275 LM in the 1</a:t>
            </a:r>
            <a:r>
              <a:rPr lang="en-GB" i="0" baseline="30000" dirty="0">
                <a:solidFill>
                  <a:schemeClr val="accent1"/>
                </a:solidFill>
              </a:rPr>
              <a:t>st</a:t>
            </a:r>
            <a:r>
              <a:rPr lang="en-GB" i="0" dirty="0">
                <a:solidFill>
                  <a:schemeClr val="accent1"/>
                </a:solidFill>
              </a:rPr>
              <a:t> BOAC 500</a:t>
            </a:r>
          </a:p>
          <a:p>
            <a:pPr>
              <a:spcBef>
                <a:spcPts val="0"/>
              </a:spcBef>
            </a:pPr>
            <a:r>
              <a:rPr lang="en-GB" i="0" dirty="0">
                <a:solidFill>
                  <a:schemeClr val="accent1"/>
                </a:solidFill>
              </a:rPr>
              <a:t>Brands Hatch with Roy </a:t>
            </a:r>
            <a:r>
              <a:rPr lang="en-GB" i="0" dirty="0" err="1">
                <a:solidFill>
                  <a:schemeClr val="accent1"/>
                </a:solidFill>
              </a:rPr>
              <a:t>Pierpoint</a:t>
            </a:r>
            <a:r>
              <a:rPr lang="en-GB" i="0" dirty="0">
                <a:solidFill>
                  <a:schemeClr val="accent1"/>
                </a:solidFill>
              </a:rPr>
              <a:t>, won the Over 2 litre Class</a:t>
            </a:r>
          </a:p>
        </p:txBody>
      </p:sp>
      <p:pic>
        <p:nvPicPr>
          <p:cNvPr id="21507" name="Picture 3" descr="E:\HD 131106 - 750 Motor Club -\Photos Motor Racing\HD Motoracing - BOAC 500 MacLaren camera car - 2aug09 brite crop (nxpScn).jpg"/>
          <p:cNvPicPr>
            <a:picLocks noChangeAspect="1" noChangeArrowheads="1"/>
          </p:cNvPicPr>
          <p:nvPr/>
        </p:nvPicPr>
        <p:blipFill>
          <a:blip r:embed="rId3" cstate="print"/>
          <a:srcRect/>
          <a:stretch>
            <a:fillRect/>
          </a:stretch>
        </p:blipFill>
        <p:spPr bwMode="auto">
          <a:xfrm>
            <a:off x="5624945" y="1128750"/>
            <a:ext cx="3156095" cy="2385682"/>
          </a:xfrm>
          <a:prstGeom prst="rect">
            <a:avLst/>
          </a:prstGeom>
          <a:noFill/>
        </p:spPr>
      </p:pic>
      <p:sp>
        <p:nvSpPr>
          <p:cNvPr id="5" name="TextBox 4"/>
          <p:cNvSpPr txBox="1"/>
          <p:nvPr/>
        </p:nvSpPr>
        <p:spPr>
          <a:xfrm>
            <a:off x="5624945" y="3532899"/>
            <a:ext cx="3117273" cy="954107"/>
          </a:xfrm>
          <a:prstGeom prst="rect">
            <a:avLst/>
          </a:prstGeom>
          <a:noFill/>
        </p:spPr>
        <p:txBody>
          <a:bodyPr wrap="square" rtlCol="0">
            <a:spAutoFit/>
          </a:bodyPr>
          <a:lstStyle/>
          <a:p>
            <a:r>
              <a:rPr lang="en-GB" sz="1400" i="0" dirty="0">
                <a:solidFill>
                  <a:schemeClr val="accent1"/>
                </a:solidFill>
              </a:rPr>
              <a:t>Also drove the </a:t>
            </a:r>
            <a:r>
              <a:rPr lang="en-GB" sz="1400" i="0" dirty="0" err="1">
                <a:solidFill>
                  <a:schemeClr val="accent1"/>
                </a:solidFill>
              </a:rPr>
              <a:t>CanAm</a:t>
            </a:r>
            <a:r>
              <a:rPr lang="en-GB" sz="1400" i="0" dirty="0">
                <a:solidFill>
                  <a:schemeClr val="accent1"/>
                </a:solidFill>
              </a:rPr>
              <a:t> camera car borrowed from Bruce McLaren, for short film shown worldwide – video can be seen later.</a:t>
            </a:r>
            <a:endParaRPr lang="en-GB" sz="1400" i="0" dirty="0"/>
          </a:p>
        </p:txBody>
      </p:sp>
      <p:sp>
        <p:nvSpPr>
          <p:cNvPr id="8" name="TextBox 7"/>
          <p:cNvSpPr txBox="1"/>
          <p:nvPr/>
        </p:nvSpPr>
        <p:spPr>
          <a:xfrm>
            <a:off x="5347854" y="4641294"/>
            <a:ext cx="3768435" cy="1600438"/>
          </a:xfrm>
          <a:prstGeom prst="rect">
            <a:avLst/>
          </a:prstGeom>
          <a:noFill/>
          <a:ln>
            <a:solidFill>
              <a:srgbClr val="FFFF00"/>
            </a:solidFill>
          </a:ln>
        </p:spPr>
        <p:txBody>
          <a:bodyPr wrap="square" rtlCol="0">
            <a:spAutoFit/>
          </a:bodyPr>
          <a:lstStyle/>
          <a:p>
            <a:r>
              <a:rPr lang="en-GB" sz="1400" dirty="0">
                <a:solidFill>
                  <a:schemeClr val="accent1"/>
                </a:solidFill>
              </a:rPr>
              <a:t>Shortly after going out for first practice smelt petrol and then saw flames by right rear window / fuel cap.  Stopped immediately at back of circuit rather than drive to marshal's post as at Laguna </a:t>
            </a:r>
            <a:r>
              <a:rPr lang="en-GB" sz="1400" dirty="0" err="1">
                <a:solidFill>
                  <a:schemeClr val="accent1"/>
                </a:solidFill>
              </a:rPr>
              <a:t>Seca</a:t>
            </a:r>
            <a:r>
              <a:rPr lang="en-GB" sz="1400" dirty="0">
                <a:solidFill>
                  <a:schemeClr val="accent1"/>
                </a:solidFill>
              </a:rPr>
              <a:t>. so fire marshal had to run to extinguish.  Graham Hill stopped to assist.  </a:t>
            </a:r>
            <a:endParaRPr lang="en-GB" sz="1400" dirty="0"/>
          </a:p>
        </p:txBody>
      </p:sp>
      <p:sp>
        <p:nvSpPr>
          <p:cNvPr id="9" name="Text Box 9"/>
          <p:cNvSpPr txBox="1">
            <a:spLocks noChangeArrowheads="1"/>
          </p:cNvSpPr>
          <p:nvPr/>
        </p:nvSpPr>
        <p:spPr bwMode="auto">
          <a:xfrm>
            <a:off x="498763" y="6248485"/>
            <a:ext cx="5056906" cy="307777"/>
          </a:xfrm>
          <a:prstGeom prst="rect">
            <a:avLst/>
          </a:prstGeom>
          <a:noFill/>
          <a:ln w="28575">
            <a:noFill/>
            <a:miter lim="800000"/>
            <a:headEnd/>
            <a:tailEnd/>
          </a:ln>
          <a:effectLst/>
        </p:spPr>
        <p:txBody>
          <a:bodyPr wrap="square">
            <a:spAutoFit/>
          </a:bodyPr>
          <a:lstStyle/>
          <a:p>
            <a:pPr>
              <a:spcBef>
                <a:spcPts val="0"/>
              </a:spcBef>
            </a:pPr>
            <a:r>
              <a:rPr lang="en-GB" sz="1400" i="0" dirty="0">
                <a:solidFill>
                  <a:schemeClr val="accent1"/>
                </a:solidFill>
              </a:rPr>
              <a:t>Ferrari 275 LM with Mike de </a:t>
            </a:r>
            <a:r>
              <a:rPr lang="en-GB" sz="1400" i="0" dirty="0" err="1">
                <a:solidFill>
                  <a:schemeClr val="accent1"/>
                </a:solidFill>
              </a:rPr>
              <a:t>Udi’s</a:t>
            </a:r>
            <a:r>
              <a:rPr lang="en-GB" sz="1400" i="0" dirty="0">
                <a:solidFill>
                  <a:schemeClr val="accent1"/>
                </a:solidFill>
              </a:rPr>
              <a:t> Lola T70 behind</a:t>
            </a:r>
            <a:endParaRPr lang="en-US" sz="1400" i="0" dirty="0">
              <a:solidFill>
                <a:schemeClr val="accent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p:cTn id="7" dur="1000" fill="hold"/>
                                        <p:tgtEl>
                                          <p:spTgt spid="21507"/>
                                        </p:tgtEl>
                                        <p:attrNameLst>
                                          <p:attrName>ppt_w</p:attrName>
                                        </p:attrNameLst>
                                      </p:cBhvr>
                                      <p:tavLst>
                                        <p:tav tm="0">
                                          <p:val>
                                            <p:strVal val="#ppt_w*0.70"/>
                                          </p:val>
                                        </p:tav>
                                        <p:tav tm="100000">
                                          <p:val>
                                            <p:strVal val="#ppt_w"/>
                                          </p:val>
                                        </p:tav>
                                      </p:tavLst>
                                    </p:anim>
                                    <p:anim calcmode="lin" valueType="num">
                                      <p:cBhvr>
                                        <p:cTn id="8" dur="1000" fill="hold"/>
                                        <p:tgtEl>
                                          <p:spTgt spid="21507"/>
                                        </p:tgtEl>
                                        <p:attrNameLst>
                                          <p:attrName>ppt_h</p:attrName>
                                        </p:attrNameLst>
                                      </p:cBhvr>
                                      <p:tavLst>
                                        <p:tav tm="0">
                                          <p:val>
                                            <p:strVal val="#ppt_h"/>
                                          </p:val>
                                        </p:tav>
                                        <p:tav tm="100000">
                                          <p:val>
                                            <p:strVal val="#ppt_h"/>
                                          </p:val>
                                        </p:tav>
                                      </p:tavLst>
                                    </p:anim>
                                    <p:animEffect transition="in" filter="fade">
                                      <p:cBhvr>
                                        <p:cTn id="9" dur="1000"/>
                                        <p:tgtEl>
                                          <p:spTgt spid="2150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la HD Targa Florio"/>
          <p:cNvPicPr>
            <a:picLocks noChangeAspect="1" noChangeArrowheads="1"/>
          </p:cNvPicPr>
          <p:nvPr/>
        </p:nvPicPr>
        <p:blipFill>
          <a:blip r:embed="rId2" cstate="print"/>
          <a:srcRect/>
          <a:stretch>
            <a:fillRect/>
          </a:stretch>
        </p:blipFill>
        <p:spPr bwMode="auto">
          <a:xfrm>
            <a:off x="434701" y="942819"/>
            <a:ext cx="3977921" cy="2243726"/>
          </a:xfrm>
          <a:prstGeom prst="rect">
            <a:avLst/>
          </a:prstGeom>
          <a:noFill/>
        </p:spPr>
      </p:pic>
      <p:sp>
        <p:nvSpPr>
          <p:cNvPr id="4" name="Text Box 9"/>
          <p:cNvSpPr txBox="1">
            <a:spLocks noChangeArrowheads="1"/>
          </p:cNvSpPr>
          <p:nvPr/>
        </p:nvSpPr>
        <p:spPr bwMode="auto">
          <a:xfrm>
            <a:off x="939737" y="3203273"/>
            <a:ext cx="3006337" cy="566822"/>
          </a:xfrm>
          <a:prstGeom prst="rect">
            <a:avLst/>
          </a:prstGeom>
          <a:noFill/>
          <a:ln w="28575">
            <a:noFill/>
            <a:miter lim="800000"/>
            <a:headEnd/>
            <a:tailEnd/>
          </a:ln>
          <a:effectLst/>
        </p:spPr>
        <p:txBody>
          <a:bodyPr wrap="none">
            <a:spAutoFit/>
          </a:bodyPr>
          <a:lstStyle/>
          <a:p>
            <a:pPr>
              <a:spcBef>
                <a:spcPct val="65000"/>
              </a:spcBef>
            </a:pPr>
            <a:r>
              <a:rPr lang="en-GB" sz="1600" i="0" dirty="0">
                <a:solidFill>
                  <a:schemeClr val="accent1"/>
                </a:solidFill>
              </a:rPr>
              <a:t>1967 </a:t>
            </a:r>
            <a:r>
              <a:rPr lang="en-GB" sz="1600" i="0" dirty="0" err="1">
                <a:solidFill>
                  <a:schemeClr val="accent1"/>
                </a:solidFill>
              </a:rPr>
              <a:t>Targa</a:t>
            </a:r>
            <a:r>
              <a:rPr lang="en-GB" sz="1600" i="0" dirty="0">
                <a:solidFill>
                  <a:schemeClr val="accent1"/>
                </a:solidFill>
              </a:rPr>
              <a:t> Florio</a:t>
            </a:r>
          </a:p>
          <a:p>
            <a:pPr>
              <a:lnSpc>
                <a:spcPct val="5000"/>
              </a:lnSpc>
              <a:spcBef>
                <a:spcPct val="70000"/>
              </a:spcBef>
            </a:pPr>
            <a:r>
              <a:rPr lang="en-GB" sz="1600" i="0" dirty="0">
                <a:solidFill>
                  <a:schemeClr val="accent1"/>
                </a:solidFill>
              </a:rPr>
              <a:t>Jackie Epstein’s  Lola T70GT</a:t>
            </a:r>
            <a:endParaRPr lang="en-US" sz="1600" i="0" dirty="0">
              <a:solidFill>
                <a:schemeClr val="accent1"/>
              </a:solidFill>
            </a:endParaRPr>
          </a:p>
        </p:txBody>
      </p:sp>
      <p:sp>
        <p:nvSpPr>
          <p:cNvPr id="5" name="Text Box 3"/>
          <p:cNvSpPr txBox="1">
            <a:spLocks noChangeArrowheads="1"/>
          </p:cNvSpPr>
          <p:nvPr/>
        </p:nvSpPr>
        <p:spPr bwMode="auto">
          <a:xfrm>
            <a:off x="99468" y="93500"/>
            <a:ext cx="8989146" cy="523220"/>
          </a:xfrm>
          <a:prstGeom prst="rect">
            <a:avLst/>
          </a:prstGeom>
          <a:noFill/>
          <a:ln w="28575">
            <a:noFill/>
            <a:miter lim="800000"/>
            <a:headEnd/>
            <a:tailEnd/>
          </a:ln>
          <a:effectLst/>
        </p:spPr>
        <p:txBody>
          <a:bodyPr wrap="square">
            <a:spAutoFit/>
          </a:bodyPr>
          <a:lstStyle/>
          <a:p>
            <a:pPr>
              <a:spcBef>
                <a:spcPts val="0"/>
              </a:spcBef>
            </a:pPr>
            <a:r>
              <a:rPr lang="en-GB" i="0" dirty="0">
                <a:solidFill>
                  <a:schemeClr val="accent1"/>
                </a:solidFill>
              </a:rPr>
              <a:t>1967 Also Drove </a:t>
            </a:r>
            <a:r>
              <a:rPr lang="en-GB" i="0" dirty="0" err="1">
                <a:solidFill>
                  <a:schemeClr val="accent1"/>
                </a:solidFill>
              </a:rPr>
              <a:t>Lolas</a:t>
            </a:r>
            <a:r>
              <a:rPr lang="en-GB" i="0" dirty="0">
                <a:solidFill>
                  <a:schemeClr val="accent1"/>
                </a:solidFill>
              </a:rPr>
              <a:t> in </a:t>
            </a:r>
            <a:r>
              <a:rPr lang="en-GB" i="0" dirty="0" err="1">
                <a:solidFill>
                  <a:schemeClr val="accent1"/>
                </a:solidFill>
              </a:rPr>
              <a:t>Targa</a:t>
            </a:r>
            <a:r>
              <a:rPr lang="en-GB" i="0" dirty="0">
                <a:solidFill>
                  <a:schemeClr val="accent1"/>
                </a:solidFill>
              </a:rPr>
              <a:t> Florio</a:t>
            </a:r>
            <a:r>
              <a:rPr lang="en-GB" sz="2800" i="0" dirty="0">
                <a:solidFill>
                  <a:schemeClr val="accent1"/>
                </a:solidFill>
              </a:rPr>
              <a:t> </a:t>
            </a:r>
            <a:r>
              <a:rPr lang="en-GB" i="0" dirty="0">
                <a:solidFill>
                  <a:schemeClr val="accent1"/>
                </a:solidFill>
              </a:rPr>
              <a:t>&amp; </a:t>
            </a:r>
            <a:r>
              <a:rPr lang="en-GB" i="0" dirty="0" err="1">
                <a:solidFill>
                  <a:schemeClr val="accent1"/>
                </a:solidFill>
              </a:rPr>
              <a:t>Kyalami</a:t>
            </a:r>
            <a:r>
              <a:rPr lang="en-GB" i="0" dirty="0">
                <a:solidFill>
                  <a:schemeClr val="accent1"/>
                </a:solidFill>
              </a:rPr>
              <a:t> 9 hrs</a:t>
            </a:r>
            <a:endParaRPr lang="en-GB" dirty="0">
              <a:solidFill>
                <a:schemeClr val="accent1"/>
              </a:solidFill>
            </a:endParaRPr>
          </a:p>
        </p:txBody>
      </p:sp>
      <p:pic>
        <p:nvPicPr>
          <p:cNvPr id="22531" name="Picture 3" descr="E:\HD 131106 - 750 Motor Club -\Photos Motor Racing\P D'Udy, Dibley at ease.jpg"/>
          <p:cNvPicPr>
            <a:picLocks noChangeAspect="1" noChangeArrowheads="1"/>
          </p:cNvPicPr>
          <p:nvPr/>
        </p:nvPicPr>
        <p:blipFill>
          <a:blip r:embed="rId3" cstate="print"/>
          <a:srcRect/>
          <a:stretch>
            <a:fillRect/>
          </a:stretch>
        </p:blipFill>
        <p:spPr bwMode="auto">
          <a:xfrm>
            <a:off x="4721225" y="924502"/>
            <a:ext cx="3663950" cy="5480050"/>
          </a:xfrm>
          <a:prstGeom prst="rect">
            <a:avLst/>
          </a:prstGeom>
          <a:noFill/>
        </p:spPr>
      </p:pic>
      <p:sp>
        <p:nvSpPr>
          <p:cNvPr id="6" name="Text Box 9"/>
          <p:cNvSpPr txBox="1">
            <a:spLocks noChangeArrowheads="1"/>
          </p:cNvSpPr>
          <p:nvPr/>
        </p:nvSpPr>
        <p:spPr bwMode="auto">
          <a:xfrm>
            <a:off x="5098548" y="1526813"/>
            <a:ext cx="2974093" cy="584775"/>
          </a:xfrm>
          <a:prstGeom prst="rect">
            <a:avLst/>
          </a:prstGeom>
          <a:noFill/>
          <a:ln w="28575">
            <a:noFill/>
            <a:miter lim="800000"/>
            <a:headEnd/>
            <a:tailEnd/>
          </a:ln>
          <a:effectLst/>
        </p:spPr>
        <p:txBody>
          <a:bodyPr wrap="square">
            <a:spAutoFit/>
          </a:bodyPr>
          <a:lstStyle/>
          <a:p>
            <a:pPr>
              <a:spcBef>
                <a:spcPct val="65000"/>
              </a:spcBef>
            </a:pPr>
            <a:r>
              <a:rPr lang="en-GB" sz="1600" i="0" dirty="0" err="1">
                <a:solidFill>
                  <a:schemeClr val="accent1"/>
                </a:solidFill>
              </a:rPr>
              <a:t>Kyalami</a:t>
            </a:r>
            <a:r>
              <a:rPr lang="en-GB" sz="1600" i="0" dirty="0">
                <a:solidFill>
                  <a:schemeClr val="accent1"/>
                </a:solidFill>
              </a:rPr>
              <a:t> 9 hours with Mike de </a:t>
            </a:r>
            <a:r>
              <a:rPr lang="en-GB" sz="1600" i="0" dirty="0" err="1">
                <a:solidFill>
                  <a:schemeClr val="accent1"/>
                </a:solidFill>
              </a:rPr>
              <a:t>Udy</a:t>
            </a:r>
            <a:r>
              <a:rPr lang="en-GB" sz="1600" i="0" dirty="0">
                <a:solidFill>
                  <a:schemeClr val="accent1"/>
                </a:solidFill>
              </a:rPr>
              <a:t> in his Lola T70GT </a:t>
            </a:r>
            <a:endParaRPr lang="en-US" sz="1600" i="0" dirty="0">
              <a:solidFill>
                <a:schemeClr val="accent1"/>
              </a:solidFill>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99468" y="93500"/>
            <a:ext cx="8989146" cy="769441"/>
          </a:xfrm>
          <a:prstGeom prst="rect">
            <a:avLst/>
          </a:prstGeom>
          <a:noFill/>
          <a:ln w="28575">
            <a:noFill/>
            <a:miter lim="800000"/>
            <a:headEnd/>
            <a:tailEnd/>
          </a:ln>
          <a:effectLst/>
        </p:spPr>
        <p:txBody>
          <a:bodyPr wrap="square">
            <a:spAutoFit/>
          </a:bodyPr>
          <a:lstStyle/>
          <a:p>
            <a:pPr>
              <a:spcBef>
                <a:spcPts val="0"/>
              </a:spcBef>
            </a:pPr>
            <a:r>
              <a:rPr lang="en-GB" i="0" dirty="0">
                <a:solidFill>
                  <a:schemeClr val="accent1"/>
                </a:solidFill>
              </a:rPr>
              <a:t>1968 Drove Howmet TX Gas Turbine Sports Racing Car</a:t>
            </a:r>
          </a:p>
          <a:p>
            <a:pPr>
              <a:spcBef>
                <a:spcPts val="0"/>
              </a:spcBef>
            </a:pPr>
            <a:r>
              <a:rPr lang="en-GB" sz="2000" i="0" dirty="0">
                <a:solidFill>
                  <a:schemeClr val="accent1"/>
                </a:solidFill>
              </a:rPr>
              <a:t>at BOAC 500 Brands Hatch, </a:t>
            </a:r>
            <a:r>
              <a:rPr lang="en-GB" sz="2000" i="0" dirty="0" err="1">
                <a:solidFill>
                  <a:schemeClr val="accent1"/>
                </a:solidFill>
              </a:rPr>
              <a:t>Oulton</a:t>
            </a:r>
            <a:r>
              <a:rPr lang="en-GB" sz="2000" i="0" dirty="0">
                <a:solidFill>
                  <a:schemeClr val="accent1"/>
                </a:solidFill>
              </a:rPr>
              <a:t> Park, Watkins Glenn Le Mans</a:t>
            </a:r>
            <a:r>
              <a:rPr lang="en-GB" sz="1800" i="0" dirty="0">
                <a:solidFill>
                  <a:schemeClr val="accent1"/>
                </a:solidFill>
              </a:rPr>
              <a:t> </a:t>
            </a:r>
            <a:endParaRPr lang="en-GB" sz="1800" dirty="0">
              <a:solidFill>
                <a:schemeClr val="accent1"/>
              </a:solidFill>
            </a:endParaRPr>
          </a:p>
        </p:txBody>
      </p:sp>
      <p:pic>
        <p:nvPicPr>
          <p:cNvPr id="23554" name="Picture 2" descr="E:\HD 131106 - 750 Motor Club -\Photos Motor Racing\HD Racing Howmet Brands.jpg"/>
          <p:cNvPicPr>
            <a:picLocks noChangeAspect="1" noChangeArrowheads="1"/>
          </p:cNvPicPr>
          <p:nvPr/>
        </p:nvPicPr>
        <p:blipFill>
          <a:blip r:embed="rId2" cstate="print"/>
          <a:srcRect/>
          <a:stretch>
            <a:fillRect/>
          </a:stretch>
        </p:blipFill>
        <p:spPr bwMode="auto">
          <a:xfrm>
            <a:off x="586953" y="987481"/>
            <a:ext cx="7989021" cy="5442907"/>
          </a:xfrm>
          <a:prstGeom prst="rect">
            <a:avLst/>
          </a:prstGeom>
          <a:noFill/>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99468" y="93500"/>
            <a:ext cx="8989146" cy="769441"/>
          </a:xfrm>
          <a:prstGeom prst="rect">
            <a:avLst/>
          </a:prstGeom>
          <a:noFill/>
          <a:ln w="28575">
            <a:noFill/>
            <a:miter lim="800000"/>
            <a:headEnd/>
            <a:tailEnd/>
          </a:ln>
          <a:effectLst/>
        </p:spPr>
        <p:txBody>
          <a:bodyPr wrap="square">
            <a:spAutoFit/>
          </a:bodyPr>
          <a:lstStyle/>
          <a:p>
            <a:pPr>
              <a:spcBef>
                <a:spcPts val="0"/>
              </a:spcBef>
            </a:pPr>
            <a:r>
              <a:rPr lang="en-GB" i="0" dirty="0">
                <a:solidFill>
                  <a:schemeClr val="accent1"/>
                </a:solidFill>
              </a:rPr>
              <a:t>1968 Drove Howmet TX Gas Turbine Sports Racing Car</a:t>
            </a:r>
          </a:p>
          <a:p>
            <a:pPr>
              <a:spcBef>
                <a:spcPts val="0"/>
              </a:spcBef>
            </a:pPr>
            <a:r>
              <a:rPr lang="en-GB" sz="2000" i="0" dirty="0">
                <a:solidFill>
                  <a:schemeClr val="accent1"/>
                </a:solidFill>
              </a:rPr>
              <a:t>at BOAC 500 Brands Hatch, </a:t>
            </a:r>
            <a:r>
              <a:rPr lang="en-GB" sz="2000" i="0" dirty="0" err="1">
                <a:solidFill>
                  <a:schemeClr val="accent1"/>
                </a:solidFill>
              </a:rPr>
              <a:t>Oulton</a:t>
            </a:r>
            <a:r>
              <a:rPr lang="en-GB" sz="2000" i="0" dirty="0">
                <a:solidFill>
                  <a:schemeClr val="accent1"/>
                </a:solidFill>
              </a:rPr>
              <a:t> Park, Watkins Glenn Le Mans</a:t>
            </a:r>
            <a:r>
              <a:rPr lang="en-GB" sz="1800" i="0" dirty="0">
                <a:solidFill>
                  <a:schemeClr val="accent1"/>
                </a:solidFill>
              </a:rPr>
              <a:t> </a:t>
            </a:r>
            <a:endParaRPr lang="en-GB" sz="1800" dirty="0">
              <a:solidFill>
                <a:schemeClr val="accent1"/>
              </a:solidFill>
            </a:endParaRPr>
          </a:p>
        </p:txBody>
      </p:sp>
      <p:pic>
        <p:nvPicPr>
          <p:cNvPr id="23555" name="Picture 3" descr="E:\HD 131106 - 750 Motor Club -\Photos Motor Racing\Howmet Peter Stowe 01 Cover - 27oct04 (nxpScn).jpg"/>
          <p:cNvPicPr>
            <a:picLocks noChangeAspect="1" noChangeArrowheads="1"/>
          </p:cNvPicPr>
          <p:nvPr/>
        </p:nvPicPr>
        <p:blipFill>
          <a:blip r:embed="rId2" cstate="print"/>
          <a:srcRect/>
          <a:stretch>
            <a:fillRect/>
          </a:stretch>
        </p:blipFill>
        <p:spPr bwMode="auto">
          <a:xfrm>
            <a:off x="706571" y="983378"/>
            <a:ext cx="7897092" cy="5639086"/>
          </a:xfrm>
          <a:prstGeom prst="rect">
            <a:avLst/>
          </a:prstGeom>
          <a:noFill/>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99468" y="93500"/>
            <a:ext cx="8989146" cy="769441"/>
          </a:xfrm>
          <a:prstGeom prst="rect">
            <a:avLst/>
          </a:prstGeom>
          <a:noFill/>
          <a:ln w="28575">
            <a:noFill/>
            <a:miter lim="800000"/>
            <a:headEnd/>
            <a:tailEnd/>
          </a:ln>
          <a:effectLst/>
        </p:spPr>
        <p:txBody>
          <a:bodyPr wrap="square">
            <a:spAutoFit/>
          </a:bodyPr>
          <a:lstStyle/>
          <a:p>
            <a:pPr>
              <a:spcBef>
                <a:spcPts val="0"/>
              </a:spcBef>
            </a:pPr>
            <a:r>
              <a:rPr lang="en-GB" i="0" dirty="0">
                <a:solidFill>
                  <a:schemeClr val="accent1"/>
                </a:solidFill>
              </a:rPr>
              <a:t>1968 Drove Howmet TX Gas Turbine Sports Racing Car</a:t>
            </a:r>
          </a:p>
          <a:p>
            <a:pPr>
              <a:spcBef>
                <a:spcPts val="0"/>
              </a:spcBef>
            </a:pPr>
            <a:r>
              <a:rPr lang="en-GB" sz="2000" i="0" dirty="0">
                <a:solidFill>
                  <a:schemeClr val="accent1"/>
                </a:solidFill>
              </a:rPr>
              <a:t>As John Cooper said - Came across on the on the transporter</a:t>
            </a:r>
            <a:endParaRPr lang="en-GB" sz="1800" dirty="0">
              <a:solidFill>
                <a:schemeClr val="accent1"/>
              </a:solidFill>
            </a:endParaRPr>
          </a:p>
        </p:txBody>
      </p:sp>
      <p:pic>
        <p:nvPicPr>
          <p:cNvPr id="30722" name="Picture 2" descr="E:\HD 131106 - 750 Motor Club -\Photos Motor Racing\HD Racing BOAC Accnts Howmet (nxpScn).jpg"/>
          <p:cNvPicPr>
            <a:picLocks noChangeAspect="1" noChangeArrowheads="1"/>
          </p:cNvPicPr>
          <p:nvPr/>
        </p:nvPicPr>
        <p:blipFill>
          <a:blip r:embed="rId2" cstate="print"/>
          <a:srcRect/>
          <a:stretch>
            <a:fillRect/>
          </a:stretch>
        </p:blipFill>
        <p:spPr bwMode="auto">
          <a:xfrm>
            <a:off x="1266845" y="912233"/>
            <a:ext cx="6699538" cy="5595020"/>
          </a:xfrm>
          <a:prstGeom prst="rect">
            <a:avLst/>
          </a:prstGeom>
          <a:noFill/>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99468" y="93500"/>
            <a:ext cx="8989146" cy="769441"/>
          </a:xfrm>
          <a:prstGeom prst="rect">
            <a:avLst/>
          </a:prstGeom>
          <a:noFill/>
          <a:ln w="28575">
            <a:noFill/>
            <a:miter lim="800000"/>
            <a:headEnd/>
            <a:tailEnd/>
          </a:ln>
          <a:effectLst/>
        </p:spPr>
        <p:txBody>
          <a:bodyPr wrap="square">
            <a:spAutoFit/>
          </a:bodyPr>
          <a:lstStyle/>
          <a:p>
            <a:pPr>
              <a:spcBef>
                <a:spcPts val="0"/>
              </a:spcBef>
            </a:pPr>
            <a:r>
              <a:rPr lang="en-GB" i="0" dirty="0">
                <a:solidFill>
                  <a:schemeClr val="accent1"/>
                </a:solidFill>
              </a:rPr>
              <a:t>1968 Drove Howmet TX Gas Turbine Sports Racing Car</a:t>
            </a:r>
          </a:p>
          <a:p>
            <a:pPr>
              <a:spcBef>
                <a:spcPts val="0"/>
              </a:spcBef>
            </a:pPr>
            <a:r>
              <a:rPr lang="en-GB" sz="2000" i="0" dirty="0">
                <a:solidFill>
                  <a:schemeClr val="accent1"/>
                </a:solidFill>
              </a:rPr>
              <a:t>at BOAC 500 Brands Hatch, </a:t>
            </a:r>
            <a:r>
              <a:rPr lang="en-GB" sz="2000" i="0" dirty="0" err="1">
                <a:solidFill>
                  <a:schemeClr val="accent1"/>
                </a:solidFill>
              </a:rPr>
              <a:t>Oulton</a:t>
            </a:r>
            <a:r>
              <a:rPr lang="en-GB" sz="2000" i="0" dirty="0">
                <a:solidFill>
                  <a:schemeClr val="accent1"/>
                </a:solidFill>
              </a:rPr>
              <a:t> Park, Watkins Glenn Le Mans</a:t>
            </a:r>
            <a:r>
              <a:rPr lang="en-GB" sz="1800" i="0" dirty="0">
                <a:solidFill>
                  <a:schemeClr val="accent1"/>
                </a:solidFill>
              </a:rPr>
              <a:t> </a:t>
            </a:r>
            <a:endParaRPr lang="en-GB" sz="1800" dirty="0">
              <a:solidFill>
                <a:schemeClr val="accent1"/>
              </a:solidFill>
            </a:endParaRPr>
          </a:p>
        </p:txBody>
      </p:sp>
      <p:pic>
        <p:nvPicPr>
          <p:cNvPr id="28674" name="Picture 2" descr="E:\HD 131106 - 750 Motor Club -\Photos Motor Racing\Howmet Pit Stop Watkins Glenn - 5nov13.jpg"/>
          <p:cNvPicPr>
            <a:picLocks noChangeAspect="1" noChangeArrowheads="1"/>
          </p:cNvPicPr>
          <p:nvPr/>
        </p:nvPicPr>
        <p:blipFill>
          <a:blip r:embed="rId2" cstate="print"/>
          <a:srcRect/>
          <a:stretch>
            <a:fillRect/>
          </a:stretch>
        </p:blipFill>
        <p:spPr bwMode="auto">
          <a:xfrm>
            <a:off x="5263860" y="1453440"/>
            <a:ext cx="3409950" cy="3590925"/>
          </a:xfrm>
          <a:prstGeom prst="rect">
            <a:avLst/>
          </a:prstGeom>
          <a:noFill/>
        </p:spPr>
      </p:pic>
      <p:pic>
        <p:nvPicPr>
          <p:cNvPr id="4" name="Picture 2" descr="E:\HD 131106 - 750 Motor Club -\Photos Motor Racing\HD Howmet Oulton Park.jpg"/>
          <p:cNvPicPr>
            <a:picLocks noChangeAspect="1" noChangeArrowheads="1"/>
          </p:cNvPicPr>
          <p:nvPr/>
        </p:nvPicPr>
        <p:blipFill>
          <a:blip r:embed="rId3" cstate="print"/>
          <a:srcRect/>
          <a:stretch>
            <a:fillRect/>
          </a:stretch>
        </p:blipFill>
        <p:spPr bwMode="auto">
          <a:xfrm>
            <a:off x="318654" y="1468623"/>
            <a:ext cx="4599751" cy="3592800"/>
          </a:xfrm>
          <a:prstGeom prst="rect">
            <a:avLst/>
          </a:prstGeom>
          <a:noFill/>
        </p:spPr>
      </p:pic>
      <p:sp>
        <p:nvSpPr>
          <p:cNvPr id="5" name="Text Box 5"/>
          <p:cNvSpPr txBox="1">
            <a:spLocks noChangeArrowheads="1"/>
          </p:cNvSpPr>
          <p:nvPr/>
        </p:nvSpPr>
        <p:spPr bwMode="auto">
          <a:xfrm>
            <a:off x="457207" y="5101089"/>
            <a:ext cx="4364181" cy="1200329"/>
          </a:xfrm>
          <a:prstGeom prst="rect">
            <a:avLst/>
          </a:prstGeom>
          <a:noFill/>
          <a:ln w="28575">
            <a:noFill/>
            <a:miter lim="800000"/>
            <a:headEnd/>
            <a:tailEnd/>
          </a:ln>
          <a:effectLst/>
        </p:spPr>
        <p:txBody>
          <a:bodyPr wrap="square">
            <a:spAutoFit/>
          </a:bodyPr>
          <a:lstStyle/>
          <a:p>
            <a:pPr>
              <a:spcBef>
                <a:spcPts val="0"/>
              </a:spcBef>
            </a:pPr>
            <a:r>
              <a:rPr lang="en-GB" sz="1800" i="0" dirty="0">
                <a:solidFill>
                  <a:schemeClr val="accent1"/>
                </a:solidFill>
              </a:rPr>
              <a:t>Qualified 2</a:t>
            </a:r>
            <a:r>
              <a:rPr lang="en-GB" sz="1800" i="0" baseline="30000" dirty="0">
                <a:solidFill>
                  <a:schemeClr val="accent1"/>
                </a:solidFill>
              </a:rPr>
              <a:t>nd</a:t>
            </a:r>
            <a:r>
              <a:rPr lang="en-GB" sz="1800" i="0" dirty="0">
                <a:solidFill>
                  <a:schemeClr val="accent1"/>
                </a:solidFill>
              </a:rPr>
              <a:t> at </a:t>
            </a:r>
            <a:r>
              <a:rPr lang="en-GB" sz="1800" i="0" dirty="0" err="1">
                <a:solidFill>
                  <a:schemeClr val="accent1"/>
                </a:solidFill>
              </a:rPr>
              <a:t>Oulton</a:t>
            </a:r>
            <a:r>
              <a:rPr lang="en-GB" sz="1800" i="0" dirty="0">
                <a:solidFill>
                  <a:schemeClr val="accent1"/>
                </a:solidFill>
              </a:rPr>
              <a:t> Park behind Brian Redmond’s Lola T70.  Lying 4</a:t>
            </a:r>
            <a:r>
              <a:rPr lang="en-GB" sz="1800" i="0" baseline="30000" dirty="0">
                <a:solidFill>
                  <a:schemeClr val="accent1"/>
                </a:solidFill>
              </a:rPr>
              <a:t>th</a:t>
            </a:r>
            <a:r>
              <a:rPr lang="en-GB" sz="1800" i="0" dirty="0">
                <a:solidFill>
                  <a:schemeClr val="accent1"/>
                </a:solidFill>
              </a:rPr>
              <a:t> when stopped for fuel but engine would not restart.</a:t>
            </a:r>
            <a:endParaRPr lang="en-US" sz="1800" i="0" dirty="0"/>
          </a:p>
        </p:txBody>
      </p:sp>
      <p:sp>
        <p:nvSpPr>
          <p:cNvPr id="6" name="Text Box 5"/>
          <p:cNvSpPr txBox="1">
            <a:spLocks noChangeArrowheads="1"/>
          </p:cNvSpPr>
          <p:nvPr/>
        </p:nvSpPr>
        <p:spPr bwMode="auto">
          <a:xfrm>
            <a:off x="5223170" y="5101084"/>
            <a:ext cx="3532909" cy="1200329"/>
          </a:xfrm>
          <a:prstGeom prst="rect">
            <a:avLst/>
          </a:prstGeom>
          <a:noFill/>
          <a:ln w="28575">
            <a:noFill/>
            <a:miter lim="800000"/>
            <a:headEnd/>
            <a:tailEnd/>
          </a:ln>
          <a:effectLst/>
        </p:spPr>
        <p:txBody>
          <a:bodyPr wrap="square">
            <a:spAutoFit/>
          </a:bodyPr>
          <a:lstStyle/>
          <a:p>
            <a:pPr>
              <a:spcBef>
                <a:spcPts val="0"/>
              </a:spcBef>
            </a:pPr>
            <a:r>
              <a:rPr lang="en-GB" sz="1800" i="0" dirty="0">
                <a:solidFill>
                  <a:schemeClr val="accent1"/>
                </a:solidFill>
              </a:rPr>
              <a:t>Drove at Watkins Glenn with  Bob </a:t>
            </a:r>
            <a:r>
              <a:rPr lang="en-GB" sz="1800" i="0" dirty="0" err="1">
                <a:solidFill>
                  <a:schemeClr val="accent1"/>
                </a:solidFill>
              </a:rPr>
              <a:t>Tullius</a:t>
            </a:r>
            <a:r>
              <a:rPr lang="en-GB" sz="1800" i="0" dirty="0">
                <a:solidFill>
                  <a:schemeClr val="accent1"/>
                </a:solidFill>
              </a:rPr>
              <a:t> – lying 4</a:t>
            </a:r>
            <a:r>
              <a:rPr lang="en-GB" sz="1800" i="0" baseline="30000" dirty="0">
                <a:solidFill>
                  <a:schemeClr val="accent1"/>
                </a:solidFill>
              </a:rPr>
              <a:t>th</a:t>
            </a:r>
            <a:r>
              <a:rPr lang="en-GB" sz="1800" i="0" dirty="0">
                <a:solidFill>
                  <a:schemeClr val="accent1"/>
                </a:solidFill>
              </a:rPr>
              <a:t> when differential drive to rear wheels  failed .</a:t>
            </a:r>
            <a:endParaRPr lang="en-US" sz="1800" i="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8674"/>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4"/>
      <p:bldP spid="6" grpId="0" build="p" bldLvl="4"/>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99468" y="93500"/>
            <a:ext cx="8989146" cy="769441"/>
          </a:xfrm>
          <a:prstGeom prst="rect">
            <a:avLst/>
          </a:prstGeom>
          <a:noFill/>
          <a:ln w="28575">
            <a:noFill/>
            <a:miter lim="800000"/>
            <a:headEnd/>
            <a:tailEnd/>
          </a:ln>
          <a:effectLst/>
        </p:spPr>
        <p:txBody>
          <a:bodyPr wrap="square">
            <a:spAutoFit/>
          </a:bodyPr>
          <a:lstStyle/>
          <a:p>
            <a:pPr>
              <a:spcBef>
                <a:spcPts val="0"/>
              </a:spcBef>
            </a:pPr>
            <a:r>
              <a:rPr lang="en-GB" i="0" dirty="0">
                <a:solidFill>
                  <a:schemeClr val="accent1"/>
                </a:solidFill>
              </a:rPr>
              <a:t>1968 Drove Howmet TX Gas Turbine Sports Racing Car</a:t>
            </a:r>
          </a:p>
          <a:p>
            <a:pPr>
              <a:spcBef>
                <a:spcPts val="0"/>
              </a:spcBef>
            </a:pPr>
            <a:r>
              <a:rPr lang="en-GB" sz="2000" i="0" dirty="0">
                <a:solidFill>
                  <a:schemeClr val="accent1"/>
                </a:solidFill>
              </a:rPr>
              <a:t>Drove at Le Mans</a:t>
            </a:r>
            <a:r>
              <a:rPr lang="en-GB" sz="1800" i="0" dirty="0">
                <a:solidFill>
                  <a:schemeClr val="accent1"/>
                </a:solidFill>
              </a:rPr>
              <a:t> with Bob </a:t>
            </a:r>
            <a:r>
              <a:rPr lang="en-GB" sz="1800" i="0" dirty="0" err="1">
                <a:solidFill>
                  <a:schemeClr val="accent1"/>
                </a:solidFill>
              </a:rPr>
              <a:t>Tullius</a:t>
            </a:r>
            <a:r>
              <a:rPr lang="en-GB" sz="1800" i="0" dirty="0">
                <a:solidFill>
                  <a:schemeClr val="accent1"/>
                </a:solidFill>
              </a:rPr>
              <a:t> </a:t>
            </a:r>
            <a:endParaRPr lang="en-GB" sz="1800" dirty="0">
              <a:solidFill>
                <a:schemeClr val="accent1"/>
              </a:solidFill>
            </a:endParaRPr>
          </a:p>
        </p:txBody>
      </p:sp>
      <p:pic>
        <p:nvPicPr>
          <p:cNvPr id="25602" name="Picture 2" descr="E:\HD 131106 - 750 Motor Club -\Photos Motor Racing\!HD LeMans-photo - sep1998.jpg"/>
          <p:cNvPicPr>
            <a:picLocks noChangeAspect="1" noChangeArrowheads="1"/>
          </p:cNvPicPr>
          <p:nvPr/>
        </p:nvPicPr>
        <p:blipFill>
          <a:blip r:embed="rId2" cstate="print"/>
          <a:srcRect/>
          <a:stretch>
            <a:fillRect/>
          </a:stretch>
        </p:blipFill>
        <p:spPr bwMode="auto">
          <a:xfrm>
            <a:off x="761865" y="983670"/>
            <a:ext cx="3818915" cy="5501679"/>
          </a:xfrm>
          <a:prstGeom prst="rect">
            <a:avLst/>
          </a:prstGeom>
          <a:noFill/>
        </p:spPr>
      </p:pic>
      <p:sp>
        <p:nvSpPr>
          <p:cNvPr id="5" name="Text Box 5"/>
          <p:cNvSpPr txBox="1">
            <a:spLocks noChangeArrowheads="1"/>
          </p:cNvSpPr>
          <p:nvPr/>
        </p:nvSpPr>
        <p:spPr bwMode="auto">
          <a:xfrm>
            <a:off x="5122506" y="1762038"/>
            <a:ext cx="3315068" cy="3970318"/>
          </a:xfrm>
          <a:prstGeom prst="rect">
            <a:avLst/>
          </a:prstGeom>
          <a:noFill/>
          <a:ln w="28575">
            <a:noFill/>
            <a:miter lim="800000"/>
            <a:headEnd/>
            <a:tailEnd/>
          </a:ln>
          <a:effectLst/>
        </p:spPr>
        <p:txBody>
          <a:bodyPr wrap="square">
            <a:spAutoFit/>
          </a:bodyPr>
          <a:lstStyle/>
          <a:p>
            <a:pPr>
              <a:spcBef>
                <a:spcPts val="0"/>
              </a:spcBef>
            </a:pPr>
            <a:r>
              <a:rPr lang="en-GB" sz="1800" i="0" dirty="0">
                <a:solidFill>
                  <a:schemeClr val="accent1"/>
                </a:solidFill>
              </a:rPr>
              <a:t>After 2 hours at Le Mans at end of </a:t>
            </a:r>
            <a:r>
              <a:rPr lang="en-GB" sz="1800" i="0" dirty="0" err="1">
                <a:solidFill>
                  <a:schemeClr val="accent1"/>
                </a:solidFill>
              </a:rPr>
              <a:t>Mulsanne</a:t>
            </a:r>
            <a:r>
              <a:rPr lang="en-GB" sz="1800" i="0" dirty="0">
                <a:solidFill>
                  <a:schemeClr val="accent1"/>
                </a:solidFill>
              </a:rPr>
              <a:t> straight brake pedal went to floor to right rear wheel bearing failure.  </a:t>
            </a:r>
          </a:p>
          <a:p>
            <a:pPr>
              <a:spcBef>
                <a:spcPts val="0"/>
              </a:spcBef>
            </a:pPr>
            <a:r>
              <a:rPr lang="en-GB" sz="1800" i="0" dirty="0">
                <a:solidFill>
                  <a:schemeClr val="accent1"/>
                </a:solidFill>
              </a:rPr>
              <a:t>Prolonged pit stop to change upright – twice! -  caused retirement at midnight.</a:t>
            </a:r>
          </a:p>
          <a:p>
            <a:pPr>
              <a:spcBef>
                <a:spcPts val="0"/>
              </a:spcBef>
            </a:pPr>
            <a:endParaRPr lang="en-GB" sz="1800" i="0" dirty="0">
              <a:solidFill>
                <a:schemeClr val="accent1"/>
              </a:solidFill>
            </a:endParaRPr>
          </a:p>
          <a:p>
            <a:pPr>
              <a:spcBef>
                <a:spcPts val="0"/>
              </a:spcBef>
            </a:pPr>
            <a:r>
              <a:rPr lang="en-GB" sz="1800" i="0" dirty="0">
                <a:solidFill>
                  <a:schemeClr val="accent1"/>
                </a:solidFill>
              </a:rPr>
              <a:t>In final session could see Dick Thompson’s race times – established fasted lap for Gas Turbine car at Le Mans!</a:t>
            </a:r>
            <a:endParaRPr lang="en-US" sz="1800" i="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4"/>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99468" y="93500"/>
            <a:ext cx="8989146" cy="769441"/>
          </a:xfrm>
          <a:prstGeom prst="rect">
            <a:avLst/>
          </a:prstGeom>
          <a:noFill/>
          <a:ln w="28575">
            <a:noFill/>
            <a:miter lim="800000"/>
            <a:headEnd/>
            <a:tailEnd/>
          </a:ln>
          <a:effectLst/>
        </p:spPr>
        <p:txBody>
          <a:bodyPr wrap="square">
            <a:spAutoFit/>
          </a:bodyPr>
          <a:lstStyle/>
          <a:p>
            <a:pPr>
              <a:spcBef>
                <a:spcPts val="0"/>
              </a:spcBef>
            </a:pPr>
            <a:r>
              <a:rPr lang="en-GB" i="0" dirty="0">
                <a:solidFill>
                  <a:schemeClr val="accent1"/>
                </a:solidFill>
              </a:rPr>
              <a:t>1968 Drove Howmet TX Gas Turbine Sports Racing Car</a:t>
            </a:r>
          </a:p>
          <a:p>
            <a:pPr>
              <a:spcBef>
                <a:spcPts val="0"/>
              </a:spcBef>
            </a:pPr>
            <a:r>
              <a:rPr lang="en-GB" sz="2000" i="0" dirty="0">
                <a:solidFill>
                  <a:schemeClr val="accent1"/>
                </a:solidFill>
              </a:rPr>
              <a:t>at BOAC 500 Brands Hatch, </a:t>
            </a:r>
            <a:r>
              <a:rPr lang="en-GB" sz="2000" i="0" dirty="0" err="1">
                <a:solidFill>
                  <a:schemeClr val="accent1"/>
                </a:solidFill>
              </a:rPr>
              <a:t>Oulton</a:t>
            </a:r>
            <a:r>
              <a:rPr lang="en-GB" sz="2000" i="0" dirty="0">
                <a:solidFill>
                  <a:schemeClr val="accent1"/>
                </a:solidFill>
              </a:rPr>
              <a:t> Park, Watkins Glenn Le Mans</a:t>
            </a:r>
            <a:r>
              <a:rPr lang="en-GB" sz="1800" i="0" dirty="0">
                <a:solidFill>
                  <a:schemeClr val="accent1"/>
                </a:solidFill>
              </a:rPr>
              <a:t> </a:t>
            </a:r>
            <a:endParaRPr lang="en-GB" sz="1800" dirty="0">
              <a:solidFill>
                <a:schemeClr val="accent1"/>
              </a:solidFill>
            </a:endParaRPr>
          </a:p>
        </p:txBody>
      </p:sp>
      <p:pic>
        <p:nvPicPr>
          <p:cNvPr id="29698" name="Picture 2" descr="E:\HD 131106 - 750 Motor Club -\Photos Motor Racing\Howmet Peter Stowe - Race History - 5nov13 (nxpScn).jpg"/>
          <p:cNvPicPr>
            <a:picLocks noChangeAspect="1" noChangeArrowheads="1"/>
          </p:cNvPicPr>
          <p:nvPr/>
        </p:nvPicPr>
        <p:blipFill>
          <a:blip r:embed="rId2" cstate="print"/>
          <a:srcRect/>
          <a:stretch>
            <a:fillRect/>
          </a:stretch>
        </p:blipFill>
        <p:spPr bwMode="auto">
          <a:xfrm>
            <a:off x="681469" y="883984"/>
            <a:ext cx="7956449" cy="5669214"/>
          </a:xfrm>
          <a:prstGeom prst="rect">
            <a:avLst/>
          </a:prstGeom>
          <a:noFill/>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Text Box 2"/>
          <p:cNvSpPr txBox="1">
            <a:spLocks noChangeArrowheads="1"/>
          </p:cNvSpPr>
          <p:nvPr/>
        </p:nvSpPr>
        <p:spPr bwMode="auto">
          <a:xfrm>
            <a:off x="2168525" y="142875"/>
            <a:ext cx="5010150" cy="366713"/>
          </a:xfrm>
          <a:prstGeom prst="rect">
            <a:avLst/>
          </a:prstGeom>
          <a:noFill/>
          <a:ln w="28575">
            <a:noFill/>
            <a:miter lim="800000"/>
            <a:headEnd/>
            <a:tailEnd/>
          </a:ln>
          <a:effectLst/>
        </p:spPr>
        <p:txBody>
          <a:bodyPr wrap="none">
            <a:spAutoFit/>
          </a:bodyPr>
          <a:lstStyle/>
          <a:p>
            <a:pPr algn="l"/>
            <a:r>
              <a:rPr lang="en-GB" sz="1800" i="0">
                <a:solidFill>
                  <a:schemeClr val="accent1"/>
                </a:solidFill>
              </a:rPr>
              <a:t>Formation of Palliser Racing Design 1967-72</a:t>
            </a:r>
            <a:endParaRPr lang="en-US" sz="1800"/>
          </a:p>
        </p:txBody>
      </p:sp>
      <p:pic>
        <p:nvPicPr>
          <p:cNvPr id="787459" name="Picture 3" descr="Brabham workshop Len Whimhurst BT8 "/>
          <p:cNvPicPr>
            <a:picLocks noChangeAspect="1" noChangeArrowheads="1"/>
          </p:cNvPicPr>
          <p:nvPr/>
        </p:nvPicPr>
        <p:blipFill>
          <a:blip r:embed="rId2" cstate="print"/>
          <a:srcRect/>
          <a:stretch>
            <a:fillRect/>
          </a:stretch>
        </p:blipFill>
        <p:spPr bwMode="auto">
          <a:xfrm>
            <a:off x="428625" y="3273425"/>
            <a:ext cx="2501900" cy="1801813"/>
          </a:xfrm>
          <a:prstGeom prst="rect">
            <a:avLst/>
          </a:prstGeom>
          <a:noFill/>
        </p:spPr>
      </p:pic>
      <p:pic>
        <p:nvPicPr>
          <p:cNvPr id="787460" name="Picture 4" descr="Lola Bromley Len Whimhurst sports car"/>
          <p:cNvPicPr>
            <a:picLocks noChangeAspect="1" noChangeArrowheads="1"/>
          </p:cNvPicPr>
          <p:nvPr/>
        </p:nvPicPr>
        <p:blipFill>
          <a:blip r:embed="rId3" cstate="print"/>
          <a:srcRect/>
          <a:stretch>
            <a:fillRect/>
          </a:stretch>
        </p:blipFill>
        <p:spPr bwMode="auto">
          <a:xfrm>
            <a:off x="331788" y="1127125"/>
            <a:ext cx="2678112" cy="1798638"/>
          </a:xfrm>
          <a:prstGeom prst="rect">
            <a:avLst/>
          </a:prstGeom>
          <a:noFill/>
        </p:spPr>
      </p:pic>
      <p:pic>
        <p:nvPicPr>
          <p:cNvPr id="787461" name="Picture 5" descr="Palliser TBN 2 Len Whimhurst Car"/>
          <p:cNvPicPr>
            <a:picLocks noChangeAspect="1" noChangeArrowheads="1"/>
          </p:cNvPicPr>
          <p:nvPr/>
        </p:nvPicPr>
        <p:blipFill>
          <a:blip r:embed="rId4" cstate="print"/>
          <a:srcRect/>
          <a:stretch>
            <a:fillRect/>
          </a:stretch>
        </p:blipFill>
        <p:spPr bwMode="auto">
          <a:xfrm>
            <a:off x="6130925" y="1150938"/>
            <a:ext cx="2624138" cy="1798637"/>
          </a:xfrm>
          <a:prstGeom prst="rect">
            <a:avLst/>
          </a:prstGeom>
          <a:noFill/>
        </p:spPr>
      </p:pic>
      <p:pic>
        <p:nvPicPr>
          <p:cNvPr id="787462" name="Picture 6" descr="Palliser TBN 3 Len Whimhurst Car"/>
          <p:cNvPicPr>
            <a:picLocks noChangeAspect="1" noChangeArrowheads="1"/>
          </p:cNvPicPr>
          <p:nvPr/>
        </p:nvPicPr>
        <p:blipFill>
          <a:blip r:embed="rId5" cstate="print"/>
          <a:srcRect/>
          <a:stretch>
            <a:fillRect/>
          </a:stretch>
        </p:blipFill>
        <p:spPr bwMode="auto">
          <a:xfrm>
            <a:off x="3590925" y="1139825"/>
            <a:ext cx="1971675" cy="1797050"/>
          </a:xfrm>
          <a:prstGeom prst="rect">
            <a:avLst/>
          </a:prstGeom>
          <a:noFill/>
        </p:spPr>
      </p:pic>
      <p:pic>
        <p:nvPicPr>
          <p:cNvPr id="787463" name="Picture 7" descr="Palliser TBN 4 Len Whimhurst Car"/>
          <p:cNvPicPr>
            <a:picLocks noChangeAspect="1" noChangeArrowheads="1"/>
          </p:cNvPicPr>
          <p:nvPr/>
        </p:nvPicPr>
        <p:blipFill>
          <a:blip r:embed="rId6" cstate="print"/>
          <a:srcRect/>
          <a:stretch>
            <a:fillRect/>
          </a:stretch>
        </p:blipFill>
        <p:spPr bwMode="auto">
          <a:xfrm>
            <a:off x="6205538" y="3278188"/>
            <a:ext cx="2493962" cy="1798637"/>
          </a:xfrm>
          <a:prstGeom prst="rect">
            <a:avLst/>
          </a:prstGeom>
          <a:noFill/>
        </p:spPr>
      </p:pic>
      <p:pic>
        <p:nvPicPr>
          <p:cNvPr id="787464" name="Picture 8" descr="Palliser TBN 1 Len Whimhurst Car 1&amp;2"/>
          <p:cNvPicPr>
            <a:picLocks noChangeAspect="1" noChangeArrowheads="1"/>
          </p:cNvPicPr>
          <p:nvPr/>
        </p:nvPicPr>
        <p:blipFill>
          <a:blip r:embed="rId7" cstate="print"/>
          <a:srcRect/>
          <a:stretch>
            <a:fillRect/>
          </a:stretch>
        </p:blipFill>
        <p:spPr bwMode="auto">
          <a:xfrm>
            <a:off x="3495675" y="3268663"/>
            <a:ext cx="2155825" cy="1800225"/>
          </a:xfrm>
          <a:prstGeom prst="rect">
            <a:avLst/>
          </a:prstGeom>
          <a:noFill/>
        </p:spPr>
      </p:pic>
      <p:sp>
        <p:nvSpPr>
          <p:cNvPr id="787465" name="Text Box 9"/>
          <p:cNvSpPr txBox="1">
            <a:spLocks noChangeArrowheads="1"/>
          </p:cNvSpPr>
          <p:nvPr/>
        </p:nvSpPr>
        <p:spPr bwMode="auto">
          <a:xfrm>
            <a:off x="225425" y="596900"/>
            <a:ext cx="2962275" cy="433388"/>
          </a:xfrm>
          <a:prstGeom prst="rect">
            <a:avLst/>
          </a:prstGeom>
          <a:noFill/>
          <a:ln w="28575">
            <a:noFill/>
            <a:miter lim="800000"/>
            <a:headEnd/>
            <a:tailEnd/>
          </a:ln>
          <a:effectLst/>
        </p:spPr>
        <p:txBody>
          <a:bodyPr wrap="none">
            <a:spAutoFit/>
          </a:bodyPr>
          <a:lstStyle/>
          <a:p>
            <a:pPr>
              <a:lnSpc>
                <a:spcPct val="55000"/>
              </a:lnSpc>
            </a:pPr>
            <a:r>
              <a:rPr lang="en-GB" sz="1400" i="0">
                <a:solidFill>
                  <a:schemeClr val="accent1"/>
                </a:solidFill>
              </a:rPr>
              <a:t>Len Whimhurst, toolmaker,</a:t>
            </a:r>
          </a:p>
          <a:p>
            <a:pPr>
              <a:lnSpc>
                <a:spcPct val="55000"/>
              </a:lnSpc>
            </a:pPr>
            <a:r>
              <a:rPr lang="en-GB" sz="1400" i="0">
                <a:solidFill>
                  <a:schemeClr val="accent1"/>
                </a:solidFill>
              </a:rPr>
              <a:t>after leaving Lola &amp; Brabham….. </a:t>
            </a:r>
          </a:p>
        </p:txBody>
      </p:sp>
      <p:sp>
        <p:nvSpPr>
          <p:cNvPr id="787466" name="Text Box 10"/>
          <p:cNvSpPr txBox="1">
            <a:spLocks noChangeArrowheads="1"/>
          </p:cNvSpPr>
          <p:nvPr/>
        </p:nvSpPr>
        <p:spPr bwMode="auto">
          <a:xfrm>
            <a:off x="693738" y="2990850"/>
            <a:ext cx="1995487" cy="192088"/>
          </a:xfrm>
          <a:prstGeom prst="rect">
            <a:avLst/>
          </a:prstGeom>
          <a:noFill/>
          <a:ln w="28575">
            <a:noFill/>
            <a:miter lim="800000"/>
            <a:headEnd/>
            <a:tailEnd/>
          </a:ln>
          <a:effectLst/>
        </p:spPr>
        <p:txBody>
          <a:bodyPr wrap="none">
            <a:spAutoFit/>
          </a:bodyPr>
          <a:lstStyle/>
          <a:p>
            <a:pPr>
              <a:lnSpc>
                <a:spcPct val="55000"/>
              </a:lnSpc>
            </a:pPr>
            <a:r>
              <a:rPr lang="en-GB" sz="1200" i="0">
                <a:solidFill>
                  <a:schemeClr val="accent1"/>
                </a:solidFill>
              </a:rPr>
              <a:t>Lola Cars, Bromley, Kent</a:t>
            </a:r>
          </a:p>
        </p:txBody>
      </p:sp>
      <p:sp>
        <p:nvSpPr>
          <p:cNvPr id="787467" name="Text Box 11"/>
          <p:cNvSpPr txBox="1">
            <a:spLocks noChangeArrowheads="1"/>
          </p:cNvSpPr>
          <p:nvPr/>
        </p:nvSpPr>
        <p:spPr bwMode="auto">
          <a:xfrm>
            <a:off x="927100" y="5167313"/>
            <a:ext cx="1565275" cy="192087"/>
          </a:xfrm>
          <a:prstGeom prst="rect">
            <a:avLst/>
          </a:prstGeom>
          <a:noFill/>
          <a:ln w="28575">
            <a:noFill/>
            <a:miter lim="800000"/>
            <a:headEnd/>
            <a:tailEnd/>
          </a:ln>
          <a:effectLst/>
        </p:spPr>
        <p:txBody>
          <a:bodyPr wrap="none">
            <a:spAutoFit/>
          </a:bodyPr>
          <a:lstStyle/>
          <a:p>
            <a:pPr>
              <a:lnSpc>
                <a:spcPct val="55000"/>
              </a:lnSpc>
            </a:pPr>
            <a:r>
              <a:rPr lang="en-GB" sz="1200" i="0">
                <a:solidFill>
                  <a:schemeClr val="accent1"/>
                </a:solidFill>
              </a:rPr>
              <a:t>Brabhams, Woking</a:t>
            </a:r>
          </a:p>
        </p:txBody>
      </p:sp>
      <p:sp>
        <p:nvSpPr>
          <p:cNvPr id="787468" name="Text Box 12"/>
          <p:cNvSpPr txBox="1">
            <a:spLocks noChangeArrowheads="1"/>
          </p:cNvSpPr>
          <p:nvPr/>
        </p:nvSpPr>
        <p:spPr bwMode="auto">
          <a:xfrm>
            <a:off x="3592513" y="825500"/>
            <a:ext cx="5172075" cy="209550"/>
          </a:xfrm>
          <a:prstGeom prst="rect">
            <a:avLst/>
          </a:prstGeom>
          <a:noFill/>
          <a:ln w="28575">
            <a:noFill/>
            <a:miter lim="800000"/>
            <a:headEnd/>
            <a:tailEnd/>
          </a:ln>
          <a:effectLst/>
        </p:spPr>
        <p:txBody>
          <a:bodyPr wrap="none">
            <a:spAutoFit/>
          </a:bodyPr>
          <a:lstStyle/>
          <a:p>
            <a:pPr>
              <a:lnSpc>
                <a:spcPct val="55000"/>
              </a:lnSpc>
            </a:pPr>
            <a:r>
              <a:rPr lang="en-GB" sz="1400" i="0">
                <a:solidFill>
                  <a:schemeClr val="accent1"/>
                </a:solidFill>
              </a:rPr>
              <a:t>Built his own car at his home in Catford, Southeast London</a:t>
            </a:r>
          </a:p>
        </p:txBody>
      </p:sp>
      <p:sp>
        <p:nvSpPr>
          <p:cNvPr id="787469" name="Text Box 13"/>
          <p:cNvSpPr txBox="1">
            <a:spLocks noChangeArrowheads="1"/>
          </p:cNvSpPr>
          <p:nvPr/>
        </p:nvSpPr>
        <p:spPr bwMode="auto">
          <a:xfrm>
            <a:off x="3400425" y="5173663"/>
            <a:ext cx="5330825" cy="209550"/>
          </a:xfrm>
          <a:prstGeom prst="rect">
            <a:avLst/>
          </a:prstGeom>
          <a:noFill/>
          <a:ln w="28575">
            <a:noFill/>
            <a:miter lim="800000"/>
            <a:headEnd/>
            <a:tailEnd/>
          </a:ln>
          <a:effectLst/>
        </p:spPr>
        <p:txBody>
          <a:bodyPr wrap="none">
            <a:spAutoFit/>
          </a:bodyPr>
          <a:lstStyle/>
          <a:p>
            <a:pPr>
              <a:lnSpc>
                <a:spcPct val="55000"/>
              </a:lnSpc>
            </a:pPr>
            <a:r>
              <a:rPr lang="en-GB" sz="1400" i="0">
                <a:solidFill>
                  <a:schemeClr val="accent1"/>
                </a:solidFill>
              </a:rPr>
              <a:t>Whimhurst asked Dibley to provide and engine and test drive</a:t>
            </a:r>
          </a:p>
        </p:txBody>
      </p:sp>
      <p:sp>
        <p:nvSpPr>
          <p:cNvPr id="787470" name="Text Box 14"/>
          <p:cNvSpPr txBox="1">
            <a:spLocks noChangeArrowheads="1"/>
          </p:cNvSpPr>
          <p:nvPr/>
        </p:nvSpPr>
        <p:spPr bwMode="auto">
          <a:xfrm>
            <a:off x="649288" y="5676900"/>
            <a:ext cx="7861300" cy="209550"/>
          </a:xfrm>
          <a:prstGeom prst="rect">
            <a:avLst/>
          </a:prstGeom>
          <a:noFill/>
          <a:ln w="28575">
            <a:noFill/>
            <a:miter lim="800000"/>
            <a:headEnd/>
            <a:tailEnd/>
          </a:ln>
          <a:effectLst/>
        </p:spPr>
        <p:txBody>
          <a:bodyPr wrap="none">
            <a:spAutoFit/>
          </a:bodyPr>
          <a:lstStyle/>
          <a:p>
            <a:pPr>
              <a:lnSpc>
                <a:spcPct val="55000"/>
              </a:lnSpc>
            </a:pPr>
            <a:r>
              <a:rPr lang="en-GB" sz="1400">
                <a:solidFill>
                  <a:schemeClr val="accent1"/>
                </a:solidFill>
              </a:rPr>
              <a:t>At first test session the car came close to the outside lap at Brands Hatch short circuit…….</a:t>
            </a:r>
          </a:p>
        </p:txBody>
      </p:sp>
      <p:sp>
        <p:nvSpPr>
          <p:cNvPr id="787471" name="Text Box 15"/>
          <p:cNvSpPr txBox="1">
            <a:spLocks noChangeArrowheads="1"/>
          </p:cNvSpPr>
          <p:nvPr/>
        </p:nvSpPr>
        <p:spPr bwMode="auto">
          <a:xfrm>
            <a:off x="1338263" y="5997575"/>
            <a:ext cx="6446837" cy="209550"/>
          </a:xfrm>
          <a:prstGeom prst="rect">
            <a:avLst/>
          </a:prstGeom>
          <a:noFill/>
          <a:ln w="28575">
            <a:noFill/>
            <a:miter lim="800000"/>
            <a:headEnd/>
            <a:tailEnd/>
          </a:ln>
          <a:effectLst/>
        </p:spPr>
        <p:txBody>
          <a:bodyPr wrap="none">
            <a:spAutoFit/>
          </a:bodyPr>
          <a:lstStyle/>
          <a:p>
            <a:pPr>
              <a:lnSpc>
                <a:spcPct val="55000"/>
              </a:lnSpc>
              <a:spcBef>
                <a:spcPct val="70000"/>
              </a:spcBef>
            </a:pPr>
            <a:r>
              <a:rPr lang="en-GB" sz="1400">
                <a:solidFill>
                  <a:schemeClr val="accent1"/>
                </a:solidFill>
              </a:rPr>
              <a:t>…..on the latest Goodyear tyres - used by Jack Brabham’s Formula 2 team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87458"/>
                                        </p:tgtEl>
                                        <p:attrNameLst>
                                          <p:attrName>style.visibility</p:attrName>
                                        </p:attrNameLst>
                                      </p:cBhvr>
                                      <p:to>
                                        <p:strVal val="visible"/>
                                      </p:to>
                                    </p:set>
                                    <p:animEffect transition="in" filter="wipe(left)">
                                      <p:cBhvr>
                                        <p:cTn id="7" dur="500"/>
                                        <p:tgtEl>
                                          <p:spTgt spid="7874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87465"/>
                                        </p:tgtEl>
                                        <p:attrNameLst>
                                          <p:attrName>style.visibility</p:attrName>
                                        </p:attrNameLst>
                                      </p:cBhvr>
                                      <p:to>
                                        <p:strVal val="visible"/>
                                      </p:to>
                                    </p:set>
                                    <p:animEffect transition="in" filter="wipe(left)">
                                      <p:cBhvr>
                                        <p:cTn id="12" dur="500"/>
                                        <p:tgtEl>
                                          <p:spTgt spid="78746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87460"/>
                                        </p:tgtEl>
                                        <p:attrNameLst>
                                          <p:attrName>style.visibility</p:attrName>
                                        </p:attrNameLst>
                                      </p:cBhvr>
                                      <p:to>
                                        <p:strVal val="visible"/>
                                      </p:to>
                                    </p:set>
                                    <p:animEffect transition="in" filter="wipe(left)">
                                      <p:cBhvr>
                                        <p:cTn id="16" dur="500"/>
                                        <p:tgtEl>
                                          <p:spTgt spid="787460"/>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87466"/>
                                        </p:tgtEl>
                                        <p:attrNameLst>
                                          <p:attrName>style.visibility</p:attrName>
                                        </p:attrNameLst>
                                      </p:cBhvr>
                                      <p:to>
                                        <p:strVal val="visible"/>
                                      </p:to>
                                    </p:set>
                                    <p:animEffect transition="in" filter="wipe(left)">
                                      <p:cBhvr>
                                        <p:cTn id="20" dur="500"/>
                                        <p:tgtEl>
                                          <p:spTgt spid="787466"/>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787459"/>
                                        </p:tgtEl>
                                        <p:attrNameLst>
                                          <p:attrName>style.visibility</p:attrName>
                                        </p:attrNameLst>
                                      </p:cBhvr>
                                      <p:to>
                                        <p:strVal val="visible"/>
                                      </p:to>
                                    </p:set>
                                    <p:animEffect transition="in" filter="wipe(left)">
                                      <p:cBhvr>
                                        <p:cTn id="24" dur="500"/>
                                        <p:tgtEl>
                                          <p:spTgt spid="787459"/>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787467"/>
                                        </p:tgtEl>
                                        <p:attrNameLst>
                                          <p:attrName>style.visibility</p:attrName>
                                        </p:attrNameLst>
                                      </p:cBhvr>
                                      <p:to>
                                        <p:strVal val="visible"/>
                                      </p:to>
                                    </p:set>
                                    <p:animEffect transition="in" filter="wipe(left)">
                                      <p:cBhvr>
                                        <p:cTn id="28" dur="500"/>
                                        <p:tgtEl>
                                          <p:spTgt spid="78746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87468"/>
                                        </p:tgtEl>
                                        <p:attrNameLst>
                                          <p:attrName>style.visibility</p:attrName>
                                        </p:attrNameLst>
                                      </p:cBhvr>
                                      <p:to>
                                        <p:strVal val="visible"/>
                                      </p:to>
                                    </p:set>
                                    <p:animEffect transition="in" filter="wipe(left)">
                                      <p:cBhvr>
                                        <p:cTn id="33" dur="500"/>
                                        <p:tgtEl>
                                          <p:spTgt spid="787468"/>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787462"/>
                                        </p:tgtEl>
                                        <p:attrNameLst>
                                          <p:attrName>style.visibility</p:attrName>
                                        </p:attrNameLst>
                                      </p:cBhvr>
                                      <p:to>
                                        <p:strVal val="visible"/>
                                      </p:to>
                                    </p:set>
                                    <p:animEffect transition="in" filter="wipe(left)">
                                      <p:cBhvr>
                                        <p:cTn id="37" dur="500"/>
                                        <p:tgtEl>
                                          <p:spTgt spid="787462"/>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787461"/>
                                        </p:tgtEl>
                                        <p:attrNameLst>
                                          <p:attrName>style.visibility</p:attrName>
                                        </p:attrNameLst>
                                      </p:cBhvr>
                                      <p:to>
                                        <p:strVal val="visible"/>
                                      </p:to>
                                    </p:set>
                                    <p:animEffect transition="in" filter="wipe(left)">
                                      <p:cBhvr>
                                        <p:cTn id="41" dur="500"/>
                                        <p:tgtEl>
                                          <p:spTgt spid="787461"/>
                                        </p:tgtEl>
                                      </p:cBhvr>
                                    </p:animEffect>
                                  </p:childTnLst>
                                </p:cTn>
                              </p:par>
                            </p:childTnLst>
                          </p:cTn>
                        </p:par>
                        <p:par>
                          <p:cTn id="42" fill="hold">
                            <p:stCondLst>
                              <p:cond delay="1500"/>
                            </p:stCondLst>
                            <p:childTnLst>
                              <p:par>
                                <p:cTn id="43" presetID="22" presetClass="entr" presetSubtype="8" fill="hold" nodeType="afterEffect">
                                  <p:stCondLst>
                                    <p:cond delay="0"/>
                                  </p:stCondLst>
                                  <p:childTnLst>
                                    <p:set>
                                      <p:cBhvr>
                                        <p:cTn id="44" dur="1" fill="hold">
                                          <p:stCondLst>
                                            <p:cond delay="0"/>
                                          </p:stCondLst>
                                        </p:cTn>
                                        <p:tgtEl>
                                          <p:spTgt spid="787464"/>
                                        </p:tgtEl>
                                        <p:attrNameLst>
                                          <p:attrName>style.visibility</p:attrName>
                                        </p:attrNameLst>
                                      </p:cBhvr>
                                      <p:to>
                                        <p:strVal val="visible"/>
                                      </p:to>
                                    </p:set>
                                    <p:animEffect transition="in" filter="wipe(left)">
                                      <p:cBhvr>
                                        <p:cTn id="45" dur="500"/>
                                        <p:tgtEl>
                                          <p:spTgt spid="787464"/>
                                        </p:tgtEl>
                                      </p:cBhvr>
                                    </p:animEffect>
                                  </p:childTnLst>
                                </p:cTn>
                              </p:par>
                            </p:childTnLst>
                          </p:cTn>
                        </p:par>
                        <p:par>
                          <p:cTn id="46" fill="hold">
                            <p:stCondLst>
                              <p:cond delay="2000"/>
                            </p:stCondLst>
                            <p:childTnLst>
                              <p:par>
                                <p:cTn id="47" presetID="22" presetClass="entr" presetSubtype="8" fill="hold" nodeType="afterEffect">
                                  <p:stCondLst>
                                    <p:cond delay="0"/>
                                  </p:stCondLst>
                                  <p:childTnLst>
                                    <p:set>
                                      <p:cBhvr>
                                        <p:cTn id="48" dur="1" fill="hold">
                                          <p:stCondLst>
                                            <p:cond delay="0"/>
                                          </p:stCondLst>
                                        </p:cTn>
                                        <p:tgtEl>
                                          <p:spTgt spid="787463"/>
                                        </p:tgtEl>
                                        <p:attrNameLst>
                                          <p:attrName>style.visibility</p:attrName>
                                        </p:attrNameLst>
                                      </p:cBhvr>
                                      <p:to>
                                        <p:strVal val="visible"/>
                                      </p:to>
                                    </p:set>
                                    <p:animEffect transition="in" filter="wipe(left)">
                                      <p:cBhvr>
                                        <p:cTn id="49" dur="500"/>
                                        <p:tgtEl>
                                          <p:spTgt spid="787463"/>
                                        </p:tgtEl>
                                      </p:cBhvr>
                                    </p:animEffect>
                                  </p:childTnLst>
                                </p:cTn>
                              </p:par>
                            </p:childTnLst>
                          </p:cTn>
                        </p:par>
                        <p:par>
                          <p:cTn id="50" fill="hold">
                            <p:stCondLst>
                              <p:cond delay="2500"/>
                            </p:stCondLst>
                            <p:childTnLst>
                              <p:par>
                                <p:cTn id="51" presetID="22" presetClass="entr" presetSubtype="8" fill="hold" grpId="0" nodeType="afterEffect">
                                  <p:stCondLst>
                                    <p:cond delay="0"/>
                                  </p:stCondLst>
                                  <p:childTnLst>
                                    <p:set>
                                      <p:cBhvr>
                                        <p:cTn id="52" dur="1" fill="hold">
                                          <p:stCondLst>
                                            <p:cond delay="0"/>
                                          </p:stCondLst>
                                        </p:cTn>
                                        <p:tgtEl>
                                          <p:spTgt spid="787469"/>
                                        </p:tgtEl>
                                        <p:attrNameLst>
                                          <p:attrName>style.visibility</p:attrName>
                                        </p:attrNameLst>
                                      </p:cBhvr>
                                      <p:to>
                                        <p:strVal val="visible"/>
                                      </p:to>
                                    </p:set>
                                    <p:animEffect transition="in" filter="wipe(left)">
                                      <p:cBhvr>
                                        <p:cTn id="53" dur="500"/>
                                        <p:tgtEl>
                                          <p:spTgt spid="78746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787470"/>
                                        </p:tgtEl>
                                        <p:attrNameLst>
                                          <p:attrName>style.visibility</p:attrName>
                                        </p:attrNameLst>
                                      </p:cBhvr>
                                      <p:to>
                                        <p:strVal val="visible"/>
                                      </p:to>
                                    </p:set>
                                    <p:animEffect transition="in" filter="wipe(left)">
                                      <p:cBhvr>
                                        <p:cTn id="58" dur="500"/>
                                        <p:tgtEl>
                                          <p:spTgt spid="78747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787471"/>
                                        </p:tgtEl>
                                        <p:attrNameLst>
                                          <p:attrName>style.visibility</p:attrName>
                                        </p:attrNameLst>
                                      </p:cBhvr>
                                      <p:to>
                                        <p:strVal val="visible"/>
                                      </p:to>
                                    </p:set>
                                    <p:animEffect transition="in" filter="wipe(left)">
                                      <p:cBhvr>
                                        <p:cTn id="63" dur="500"/>
                                        <p:tgtEl>
                                          <p:spTgt spid="787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58" grpId="0"/>
      <p:bldP spid="787465" grpId="0"/>
      <p:bldP spid="787466" grpId="0"/>
      <p:bldP spid="787467" grpId="0"/>
      <p:bldP spid="787468" grpId="0"/>
      <p:bldP spid="787469" grpId="0"/>
      <p:bldP spid="787470" grpId="0"/>
      <p:bldP spid="78747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Text Box 2"/>
          <p:cNvSpPr txBox="1">
            <a:spLocks noChangeArrowheads="1"/>
          </p:cNvSpPr>
          <p:nvPr/>
        </p:nvSpPr>
        <p:spPr bwMode="auto">
          <a:xfrm>
            <a:off x="2168525" y="142875"/>
            <a:ext cx="5010150" cy="366713"/>
          </a:xfrm>
          <a:prstGeom prst="rect">
            <a:avLst/>
          </a:prstGeom>
          <a:noFill/>
          <a:ln w="28575">
            <a:noFill/>
            <a:miter lim="800000"/>
            <a:headEnd/>
            <a:tailEnd/>
          </a:ln>
          <a:effectLst/>
        </p:spPr>
        <p:txBody>
          <a:bodyPr wrap="none">
            <a:spAutoFit/>
          </a:bodyPr>
          <a:lstStyle/>
          <a:p>
            <a:pPr algn="l"/>
            <a:r>
              <a:rPr lang="en-GB" sz="1800" i="0">
                <a:solidFill>
                  <a:schemeClr val="accent1"/>
                </a:solidFill>
              </a:rPr>
              <a:t>Formation of Palliser Racing Design 1967-72</a:t>
            </a:r>
            <a:endParaRPr lang="en-US" sz="1800"/>
          </a:p>
        </p:txBody>
      </p:sp>
      <p:pic>
        <p:nvPicPr>
          <p:cNvPr id="788483" name="Picture 3" descr="Palliser WDB1 rear view"/>
          <p:cNvPicPr>
            <a:picLocks noChangeAspect="1" noChangeArrowheads="1"/>
          </p:cNvPicPr>
          <p:nvPr/>
        </p:nvPicPr>
        <p:blipFill>
          <a:blip r:embed="rId2" cstate="print"/>
          <a:srcRect/>
          <a:stretch>
            <a:fillRect/>
          </a:stretch>
        </p:blipFill>
        <p:spPr bwMode="auto">
          <a:xfrm>
            <a:off x="357188" y="2770188"/>
            <a:ext cx="2870200" cy="1638300"/>
          </a:xfrm>
          <a:prstGeom prst="rect">
            <a:avLst/>
          </a:prstGeom>
          <a:noFill/>
        </p:spPr>
      </p:pic>
      <p:pic>
        <p:nvPicPr>
          <p:cNvPr id="788484" name="Picture 4" descr="Palliser WDB1 side view"/>
          <p:cNvPicPr>
            <a:picLocks noChangeAspect="1" noChangeArrowheads="1"/>
          </p:cNvPicPr>
          <p:nvPr/>
        </p:nvPicPr>
        <p:blipFill>
          <a:blip r:embed="rId3" cstate="print"/>
          <a:srcRect/>
          <a:stretch>
            <a:fillRect/>
          </a:stretch>
        </p:blipFill>
        <p:spPr bwMode="auto">
          <a:xfrm>
            <a:off x="369888" y="1708150"/>
            <a:ext cx="2846387" cy="995363"/>
          </a:xfrm>
          <a:prstGeom prst="rect">
            <a:avLst/>
          </a:prstGeom>
          <a:noFill/>
        </p:spPr>
      </p:pic>
      <p:sp>
        <p:nvSpPr>
          <p:cNvPr id="788485" name="Text Box 5"/>
          <p:cNvSpPr txBox="1">
            <a:spLocks noChangeArrowheads="1"/>
          </p:cNvSpPr>
          <p:nvPr/>
        </p:nvSpPr>
        <p:spPr bwMode="auto">
          <a:xfrm>
            <a:off x="225425" y="962025"/>
            <a:ext cx="2932113" cy="623888"/>
          </a:xfrm>
          <a:prstGeom prst="rect">
            <a:avLst/>
          </a:prstGeom>
          <a:noFill/>
          <a:ln w="28575">
            <a:noFill/>
            <a:miter lim="800000"/>
            <a:headEnd/>
            <a:tailEnd/>
          </a:ln>
          <a:effectLst/>
        </p:spPr>
        <p:txBody>
          <a:bodyPr wrap="none">
            <a:spAutoFit/>
          </a:bodyPr>
          <a:lstStyle/>
          <a:p>
            <a:pPr>
              <a:lnSpc>
                <a:spcPct val="50000"/>
              </a:lnSpc>
            </a:pPr>
            <a:r>
              <a:rPr lang="en-GB" sz="1400" i="0">
                <a:solidFill>
                  <a:schemeClr val="accent1"/>
                </a:solidFill>
              </a:rPr>
              <a:t>Bob Winkelmann, San Francisco</a:t>
            </a:r>
          </a:p>
          <a:p>
            <a:pPr>
              <a:lnSpc>
                <a:spcPct val="50000"/>
              </a:lnSpc>
            </a:pPr>
            <a:r>
              <a:rPr lang="en-GB" sz="1400" i="0">
                <a:solidFill>
                  <a:schemeClr val="accent1"/>
                </a:solidFill>
              </a:rPr>
              <a:t>in 1968 bought and paid for</a:t>
            </a:r>
          </a:p>
          <a:p>
            <a:pPr>
              <a:lnSpc>
                <a:spcPct val="50000"/>
              </a:lnSpc>
            </a:pPr>
            <a:r>
              <a:rPr lang="en-GB" sz="1400" i="0">
                <a:solidFill>
                  <a:schemeClr val="accent1"/>
                </a:solidFill>
              </a:rPr>
              <a:t>3 US Formula B Cars</a:t>
            </a:r>
            <a:endParaRPr lang="en-US" sz="1400" i="0">
              <a:solidFill>
                <a:schemeClr val="accent1"/>
              </a:solidFill>
            </a:endParaRPr>
          </a:p>
        </p:txBody>
      </p:sp>
      <p:sp>
        <p:nvSpPr>
          <p:cNvPr id="788486" name="Text Box 6"/>
          <p:cNvSpPr txBox="1">
            <a:spLocks noChangeArrowheads="1"/>
          </p:cNvSpPr>
          <p:nvPr/>
        </p:nvSpPr>
        <p:spPr bwMode="auto">
          <a:xfrm>
            <a:off x="669925" y="4610100"/>
            <a:ext cx="2381250" cy="411163"/>
          </a:xfrm>
          <a:prstGeom prst="rect">
            <a:avLst/>
          </a:prstGeom>
          <a:noFill/>
          <a:ln w="28575">
            <a:noFill/>
            <a:miter lim="800000"/>
            <a:headEnd/>
            <a:tailEnd/>
          </a:ln>
          <a:effectLst/>
        </p:spPr>
        <p:txBody>
          <a:bodyPr wrap="none">
            <a:spAutoFit/>
          </a:bodyPr>
          <a:lstStyle/>
          <a:p>
            <a:pPr>
              <a:lnSpc>
                <a:spcPct val="50000"/>
              </a:lnSpc>
            </a:pPr>
            <a:r>
              <a:rPr lang="en-GB" sz="1400" i="0">
                <a:solidFill>
                  <a:schemeClr val="accent1"/>
                </a:solidFill>
              </a:rPr>
              <a:t>In 1969 Bob Winkelmann </a:t>
            </a:r>
          </a:p>
          <a:p>
            <a:pPr>
              <a:lnSpc>
                <a:spcPct val="50000"/>
              </a:lnSpc>
            </a:pPr>
            <a:r>
              <a:rPr lang="en-GB" sz="1400" i="0">
                <a:solidFill>
                  <a:schemeClr val="accent1"/>
                </a:solidFill>
              </a:rPr>
              <a:t>ordered 20 Formula Fords</a:t>
            </a:r>
            <a:endParaRPr lang="en-US" sz="1400" i="0">
              <a:solidFill>
                <a:schemeClr val="accent1"/>
              </a:solidFill>
            </a:endParaRPr>
          </a:p>
        </p:txBody>
      </p:sp>
      <p:pic>
        <p:nvPicPr>
          <p:cNvPr id="788487" name="Picture 7" descr="North St start Monty and mate"/>
          <p:cNvPicPr>
            <a:picLocks noChangeAspect="1" noChangeArrowheads="1"/>
          </p:cNvPicPr>
          <p:nvPr/>
        </p:nvPicPr>
        <p:blipFill>
          <a:blip r:embed="rId4" cstate="print"/>
          <a:srcRect/>
          <a:stretch>
            <a:fillRect/>
          </a:stretch>
        </p:blipFill>
        <p:spPr bwMode="auto">
          <a:xfrm>
            <a:off x="3760788" y="1025525"/>
            <a:ext cx="2339975" cy="1614488"/>
          </a:xfrm>
          <a:prstGeom prst="rect">
            <a:avLst/>
          </a:prstGeom>
          <a:noFill/>
        </p:spPr>
      </p:pic>
      <p:pic>
        <p:nvPicPr>
          <p:cNvPr id="788488" name="Picture 8" descr="North St start, Whimhursts"/>
          <p:cNvPicPr>
            <a:picLocks noChangeAspect="1" noChangeArrowheads="1"/>
          </p:cNvPicPr>
          <p:nvPr/>
        </p:nvPicPr>
        <p:blipFill>
          <a:blip r:embed="rId5" cstate="print"/>
          <a:srcRect/>
          <a:stretch>
            <a:fillRect/>
          </a:stretch>
        </p:blipFill>
        <p:spPr bwMode="auto">
          <a:xfrm>
            <a:off x="3760788" y="2725738"/>
            <a:ext cx="2339975" cy="1481137"/>
          </a:xfrm>
          <a:prstGeom prst="rect">
            <a:avLst/>
          </a:prstGeom>
          <a:noFill/>
        </p:spPr>
      </p:pic>
      <p:pic>
        <p:nvPicPr>
          <p:cNvPr id="788489" name="Picture 9" descr="North Street Grandad and lathe"/>
          <p:cNvPicPr>
            <a:picLocks noChangeAspect="1" noChangeArrowheads="1"/>
          </p:cNvPicPr>
          <p:nvPr/>
        </p:nvPicPr>
        <p:blipFill>
          <a:blip r:embed="rId6" cstate="print"/>
          <a:srcRect/>
          <a:stretch>
            <a:fillRect/>
          </a:stretch>
        </p:blipFill>
        <p:spPr bwMode="auto">
          <a:xfrm>
            <a:off x="3756025" y="4362450"/>
            <a:ext cx="2339975" cy="1546225"/>
          </a:xfrm>
          <a:prstGeom prst="rect">
            <a:avLst/>
          </a:prstGeom>
          <a:noFill/>
        </p:spPr>
      </p:pic>
      <p:pic>
        <p:nvPicPr>
          <p:cNvPr id="788490" name="Picture 10" descr="Palliser WDB1 blue &amp; all team before ship"/>
          <p:cNvPicPr>
            <a:picLocks noChangeAspect="1" noChangeArrowheads="1"/>
          </p:cNvPicPr>
          <p:nvPr/>
        </p:nvPicPr>
        <p:blipFill>
          <a:blip r:embed="rId7" cstate="print"/>
          <a:srcRect/>
          <a:stretch>
            <a:fillRect/>
          </a:stretch>
        </p:blipFill>
        <p:spPr bwMode="auto">
          <a:xfrm>
            <a:off x="6546850" y="1044575"/>
            <a:ext cx="2339975" cy="1600200"/>
          </a:xfrm>
          <a:prstGeom prst="rect">
            <a:avLst/>
          </a:prstGeom>
          <a:noFill/>
        </p:spPr>
      </p:pic>
      <p:pic>
        <p:nvPicPr>
          <p:cNvPr id="788491" name="Picture 11" descr="North Street production"/>
          <p:cNvPicPr>
            <a:picLocks noChangeAspect="1" noChangeArrowheads="1"/>
          </p:cNvPicPr>
          <p:nvPr/>
        </p:nvPicPr>
        <p:blipFill>
          <a:blip r:embed="rId8" cstate="print"/>
          <a:srcRect/>
          <a:stretch>
            <a:fillRect/>
          </a:stretch>
        </p:blipFill>
        <p:spPr bwMode="auto">
          <a:xfrm>
            <a:off x="6559550" y="4391025"/>
            <a:ext cx="2339975" cy="1555750"/>
          </a:xfrm>
          <a:prstGeom prst="rect">
            <a:avLst/>
          </a:prstGeom>
          <a:noFill/>
        </p:spPr>
      </p:pic>
      <p:pic>
        <p:nvPicPr>
          <p:cNvPr id="788492" name="Picture 12" descr="North Street WDB2 blue before ship"/>
          <p:cNvPicPr>
            <a:picLocks noChangeAspect="1" noChangeArrowheads="1"/>
          </p:cNvPicPr>
          <p:nvPr/>
        </p:nvPicPr>
        <p:blipFill>
          <a:blip r:embed="rId9" cstate="print"/>
          <a:srcRect/>
          <a:stretch>
            <a:fillRect/>
          </a:stretch>
        </p:blipFill>
        <p:spPr bwMode="auto">
          <a:xfrm>
            <a:off x="6569075" y="2705100"/>
            <a:ext cx="2339975" cy="1598613"/>
          </a:xfrm>
          <a:prstGeom prst="rect">
            <a:avLst/>
          </a:prstGeom>
          <a:noFill/>
        </p:spPr>
      </p:pic>
      <p:sp>
        <p:nvSpPr>
          <p:cNvPr id="788493" name="Text Box 13"/>
          <p:cNvSpPr txBox="1">
            <a:spLocks noChangeArrowheads="1"/>
          </p:cNvSpPr>
          <p:nvPr/>
        </p:nvSpPr>
        <p:spPr bwMode="auto">
          <a:xfrm>
            <a:off x="341313" y="5040313"/>
            <a:ext cx="2978150" cy="476250"/>
          </a:xfrm>
          <a:prstGeom prst="rect">
            <a:avLst/>
          </a:prstGeom>
          <a:noFill/>
          <a:ln w="28575">
            <a:noFill/>
            <a:miter lim="800000"/>
            <a:headEnd/>
            <a:tailEnd/>
          </a:ln>
          <a:effectLst/>
        </p:spPr>
        <p:txBody>
          <a:bodyPr>
            <a:spAutoFit/>
          </a:bodyPr>
          <a:lstStyle/>
          <a:p>
            <a:pPr>
              <a:lnSpc>
                <a:spcPct val="90000"/>
              </a:lnSpc>
              <a:spcBef>
                <a:spcPct val="95000"/>
              </a:spcBef>
            </a:pPr>
            <a:r>
              <a:rPr lang="en-GB" sz="1400" i="0">
                <a:solidFill>
                  <a:schemeClr val="accent1"/>
                </a:solidFill>
              </a:rPr>
              <a:t>Marketing strategy was to export cars to one outlet in the US </a:t>
            </a:r>
            <a:endParaRPr lang="en-US" sz="1400" i="0">
              <a:solidFill>
                <a:schemeClr val="accent1"/>
              </a:solidFill>
            </a:endParaRPr>
          </a:p>
        </p:txBody>
      </p:sp>
      <p:sp>
        <p:nvSpPr>
          <p:cNvPr id="788494" name="Text Box 14"/>
          <p:cNvSpPr txBox="1">
            <a:spLocks noChangeArrowheads="1"/>
          </p:cNvSpPr>
          <p:nvPr/>
        </p:nvSpPr>
        <p:spPr bwMode="auto">
          <a:xfrm>
            <a:off x="3776663" y="706438"/>
            <a:ext cx="5110162" cy="252412"/>
          </a:xfrm>
          <a:prstGeom prst="rect">
            <a:avLst/>
          </a:prstGeom>
          <a:noFill/>
          <a:ln w="28575">
            <a:noFill/>
            <a:miter lim="800000"/>
            <a:headEnd/>
            <a:tailEnd/>
          </a:ln>
          <a:effectLst/>
        </p:spPr>
        <p:txBody>
          <a:bodyPr>
            <a:spAutoFit/>
          </a:bodyPr>
          <a:lstStyle/>
          <a:p>
            <a:pPr>
              <a:lnSpc>
                <a:spcPct val="75000"/>
              </a:lnSpc>
              <a:spcBef>
                <a:spcPct val="75000"/>
              </a:spcBef>
            </a:pPr>
            <a:r>
              <a:rPr lang="en-GB" sz="1400" i="0">
                <a:solidFill>
                  <a:schemeClr val="accent1"/>
                </a:solidFill>
              </a:rPr>
              <a:t>Factory set up at North Street, Clapham, Central London</a:t>
            </a:r>
            <a:endParaRPr lang="en-US" sz="1400" i="0">
              <a:solidFill>
                <a:schemeClr val="accent1"/>
              </a:solidFill>
            </a:endParaRPr>
          </a:p>
        </p:txBody>
      </p:sp>
      <p:sp>
        <p:nvSpPr>
          <p:cNvPr id="788495" name="Text Box 15"/>
          <p:cNvSpPr txBox="1">
            <a:spLocks noChangeArrowheads="1"/>
          </p:cNvSpPr>
          <p:nvPr/>
        </p:nvSpPr>
        <p:spPr bwMode="auto">
          <a:xfrm>
            <a:off x="334963" y="5535903"/>
            <a:ext cx="2978150" cy="476250"/>
          </a:xfrm>
          <a:prstGeom prst="rect">
            <a:avLst/>
          </a:prstGeom>
          <a:noFill/>
          <a:ln w="28575">
            <a:noFill/>
            <a:miter lim="800000"/>
            <a:headEnd/>
            <a:tailEnd/>
          </a:ln>
          <a:effectLst/>
        </p:spPr>
        <p:txBody>
          <a:bodyPr>
            <a:spAutoFit/>
          </a:bodyPr>
          <a:lstStyle/>
          <a:p>
            <a:pPr>
              <a:lnSpc>
                <a:spcPct val="90000"/>
              </a:lnSpc>
              <a:spcBef>
                <a:spcPct val="75000"/>
              </a:spcBef>
            </a:pPr>
            <a:r>
              <a:rPr lang="en-GB" sz="1400" i="0" dirty="0">
                <a:solidFill>
                  <a:schemeClr val="accent1"/>
                </a:solidFill>
              </a:rPr>
              <a:t>UK market supplied when US demand disappeared</a:t>
            </a:r>
            <a:endParaRPr lang="en-US" sz="1400" i="0" dirty="0">
              <a:solidFill>
                <a:schemeClr val="accent1"/>
              </a:solidFill>
            </a:endParaRPr>
          </a:p>
        </p:txBody>
      </p:sp>
      <p:sp>
        <p:nvSpPr>
          <p:cNvPr id="788496" name="Text Box 16"/>
          <p:cNvSpPr txBox="1">
            <a:spLocks noChangeArrowheads="1"/>
          </p:cNvSpPr>
          <p:nvPr/>
        </p:nvSpPr>
        <p:spPr bwMode="auto">
          <a:xfrm>
            <a:off x="376238" y="6164263"/>
            <a:ext cx="8497887" cy="252412"/>
          </a:xfrm>
          <a:prstGeom prst="rect">
            <a:avLst/>
          </a:prstGeom>
          <a:noFill/>
          <a:ln w="28575">
            <a:noFill/>
            <a:miter lim="800000"/>
            <a:headEnd/>
            <a:tailEnd/>
          </a:ln>
          <a:effectLst/>
        </p:spPr>
        <p:txBody>
          <a:bodyPr>
            <a:spAutoFit/>
          </a:bodyPr>
          <a:lstStyle/>
          <a:p>
            <a:pPr>
              <a:lnSpc>
                <a:spcPct val="75000"/>
              </a:lnSpc>
              <a:spcBef>
                <a:spcPct val="75000"/>
              </a:spcBef>
            </a:pPr>
            <a:r>
              <a:rPr lang="en-GB" sz="1400" i="0">
                <a:solidFill>
                  <a:schemeClr val="accent1"/>
                </a:solidFill>
              </a:rPr>
              <a:t>Nearly 100 cars produced. Championships won in UK, USA and South Africa.  Wound up in 1972 </a:t>
            </a:r>
            <a:endParaRPr lang="en-US" sz="1400" i="0">
              <a:solidFill>
                <a:schemeClr val="accent1"/>
              </a:solidFill>
            </a:endParaRPr>
          </a:p>
        </p:txBody>
      </p:sp>
      <p:sp>
        <p:nvSpPr>
          <p:cNvPr id="788497" name="Text Box 17"/>
          <p:cNvSpPr txBox="1">
            <a:spLocks noChangeArrowheads="1"/>
          </p:cNvSpPr>
          <p:nvPr/>
        </p:nvSpPr>
        <p:spPr bwMode="auto">
          <a:xfrm>
            <a:off x="1093788" y="6345238"/>
            <a:ext cx="7475537" cy="304800"/>
          </a:xfrm>
          <a:prstGeom prst="rect">
            <a:avLst/>
          </a:prstGeom>
          <a:noFill/>
          <a:ln w="28575">
            <a:noFill/>
            <a:miter lim="800000"/>
            <a:headEnd/>
            <a:tailEnd/>
          </a:ln>
          <a:effectLst/>
        </p:spPr>
        <p:txBody>
          <a:bodyPr wrap="none">
            <a:spAutoFit/>
          </a:bodyPr>
          <a:lstStyle/>
          <a:p>
            <a:r>
              <a:rPr lang="en-GB" sz="1400">
                <a:solidFill>
                  <a:schemeClr val="accent1"/>
                </a:solidFill>
              </a:rPr>
              <a:t>H Dibley concentrated on aircraft fuel conservation and environmental noise reduction</a:t>
            </a:r>
            <a:endParaRPr lang="en-US" sz="1400">
              <a:solidFill>
                <a:schemeClr val="accent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8485"/>
                                        </p:tgtEl>
                                        <p:attrNameLst>
                                          <p:attrName>style.visibility</p:attrName>
                                        </p:attrNameLst>
                                      </p:cBhvr>
                                      <p:to>
                                        <p:strVal val="visible"/>
                                      </p:to>
                                    </p:set>
                                    <p:animEffect transition="in" filter="wipe(left)">
                                      <p:cBhvr>
                                        <p:cTn id="7" dur="500"/>
                                        <p:tgtEl>
                                          <p:spTgt spid="78848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88484"/>
                                        </p:tgtEl>
                                        <p:attrNameLst>
                                          <p:attrName>style.visibility</p:attrName>
                                        </p:attrNameLst>
                                      </p:cBhvr>
                                      <p:to>
                                        <p:strVal val="visible"/>
                                      </p:to>
                                    </p:set>
                                    <p:animEffect transition="in" filter="wipe(left)">
                                      <p:cBhvr>
                                        <p:cTn id="11" dur="500"/>
                                        <p:tgtEl>
                                          <p:spTgt spid="78848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88483"/>
                                        </p:tgtEl>
                                        <p:attrNameLst>
                                          <p:attrName>style.visibility</p:attrName>
                                        </p:attrNameLst>
                                      </p:cBhvr>
                                      <p:to>
                                        <p:strVal val="visible"/>
                                      </p:to>
                                    </p:set>
                                    <p:animEffect transition="in" filter="wipe(left)">
                                      <p:cBhvr>
                                        <p:cTn id="15" dur="500"/>
                                        <p:tgtEl>
                                          <p:spTgt spid="78848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88486"/>
                                        </p:tgtEl>
                                        <p:attrNameLst>
                                          <p:attrName>style.visibility</p:attrName>
                                        </p:attrNameLst>
                                      </p:cBhvr>
                                      <p:to>
                                        <p:strVal val="visible"/>
                                      </p:to>
                                    </p:set>
                                    <p:animEffect transition="in" filter="wipe(left)">
                                      <p:cBhvr>
                                        <p:cTn id="20" dur="500"/>
                                        <p:tgtEl>
                                          <p:spTgt spid="78848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88493"/>
                                        </p:tgtEl>
                                        <p:attrNameLst>
                                          <p:attrName>style.visibility</p:attrName>
                                        </p:attrNameLst>
                                      </p:cBhvr>
                                      <p:to>
                                        <p:strVal val="visible"/>
                                      </p:to>
                                    </p:set>
                                    <p:animEffect transition="in" filter="wipe(left)">
                                      <p:cBhvr>
                                        <p:cTn id="24" dur="500"/>
                                        <p:tgtEl>
                                          <p:spTgt spid="78849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88494"/>
                                        </p:tgtEl>
                                        <p:attrNameLst>
                                          <p:attrName>style.visibility</p:attrName>
                                        </p:attrNameLst>
                                      </p:cBhvr>
                                      <p:to>
                                        <p:strVal val="visible"/>
                                      </p:to>
                                    </p:set>
                                    <p:animEffect transition="in" filter="wipe(left)">
                                      <p:cBhvr>
                                        <p:cTn id="29" dur="500"/>
                                        <p:tgtEl>
                                          <p:spTgt spid="788494"/>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788487"/>
                                        </p:tgtEl>
                                        <p:attrNameLst>
                                          <p:attrName>style.visibility</p:attrName>
                                        </p:attrNameLst>
                                      </p:cBhvr>
                                      <p:to>
                                        <p:strVal val="visible"/>
                                      </p:to>
                                    </p:set>
                                    <p:animEffect transition="in" filter="wipe(left)">
                                      <p:cBhvr>
                                        <p:cTn id="33" dur="500"/>
                                        <p:tgtEl>
                                          <p:spTgt spid="788487"/>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788488"/>
                                        </p:tgtEl>
                                        <p:attrNameLst>
                                          <p:attrName>style.visibility</p:attrName>
                                        </p:attrNameLst>
                                      </p:cBhvr>
                                      <p:to>
                                        <p:strVal val="visible"/>
                                      </p:to>
                                    </p:set>
                                    <p:animEffect transition="in" filter="wipe(left)">
                                      <p:cBhvr>
                                        <p:cTn id="37" dur="500"/>
                                        <p:tgtEl>
                                          <p:spTgt spid="788488"/>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788489"/>
                                        </p:tgtEl>
                                        <p:attrNameLst>
                                          <p:attrName>style.visibility</p:attrName>
                                        </p:attrNameLst>
                                      </p:cBhvr>
                                      <p:to>
                                        <p:strVal val="visible"/>
                                      </p:to>
                                    </p:set>
                                    <p:animEffect transition="in" filter="wipe(left)">
                                      <p:cBhvr>
                                        <p:cTn id="41" dur="500"/>
                                        <p:tgtEl>
                                          <p:spTgt spid="788489"/>
                                        </p:tgtEl>
                                      </p:cBhvr>
                                    </p:animEffect>
                                  </p:childTnLst>
                                </p:cTn>
                              </p:par>
                            </p:childTnLst>
                          </p:cTn>
                        </p:par>
                        <p:par>
                          <p:cTn id="42" fill="hold">
                            <p:stCondLst>
                              <p:cond delay="2000"/>
                            </p:stCondLst>
                            <p:childTnLst>
                              <p:par>
                                <p:cTn id="43" presetID="22" presetClass="entr" presetSubtype="8" fill="hold" nodeType="afterEffect">
                                  <p:stCondLst>
                                    <p:cond delay="0"/>
                                  </p:stCondLst>
                                  <p:childTnLst>
                                    <p:set>
                                      <p:cBhvr>
                                        <p:cTn id="44" dur="1" fill="hold">
                                          <p:stCondLst>
                                            <p:cond delay="0"/>
                                          </p:stCondLst>
                                        </p:cTn>
                                        <p:tgtEl>
                                          <p:spTgt spid="788490"/>
                                        </p:tgtEl>
                                        <p:attrNameLst>
                                          <p:attrName>style.visibility</p:attrName>
                                        </p:attrNameLst>
                                      </p:cBhvr>
                                      <p:to>
                                        <p:strVal val="visible"/>
                                      </p:to>
                                    </p:set>
                                    <p:animEffect transition="in" filter="wipe(left)">
                                      <p:cBhvr>
                                        <p:cTn id="45" dur="500"/>
                                        <p:tgtEl>
                                          <p:spTgt spid="788490"/>
                                        </p:tgtEl>
                                      </p:cBhvr>
                                    </p:animEffect>
                                  </p:childTnLst>
                                </p:cTn>
                              </p:par>
                            </p:childTnLst>
                          </p:cTn>
                        </p:par>
                        <p:par>
                          <p:cTn id="46" fill="hold">
                            <p:stCondLst>
                              <p:cond delay="2500"/>
                            </p:stCondLst>
                            <p:childTnLst>
                              <p:par>
                                <p:cTn id="47" presetID="22" presetClass="entr" presetSubtype="8" fill="hold" nodeType="afterEffect">
                                  <p:stCondLst>
                                    <p:cond delay="0"/>
                                  </p:stCondLst>
                                  <p:childTnLst>
                                    <p:set>
                                      <p:cBhvr>
                                        <p:cTn id="48" dur="1" fill="hold">
                                          <p:stCondLst>
                                            <p:cond delay="0"/>
                                          </p:stCondLst>
                                        </p:cTn>
                                        <p:tgtEl>
                                          <p:spTgt spid="788492"/>
                                        </p:tgtEl>
                                        <p:attrNameLst>
                                          <p:attrName>style.visibility</p:attrName>
                                        </p:attrNameLst>
                                      </p:cBhvr>
                                      <p:to>
                                        <p:strVal val="visible"/>
                                      </p:to>
                                    </p:set>
                                    <p:animEffect transition="in" filter="wipe(left)">
                                      <p:cBhvr>
                                        <p:cTn id="49" dur="500"/>
                                        <p:tgtEl>
                                          <p:spTgt spid="788492"/>
                                        </p:tgtEl>
                                      </p:cBhvr>
                                    </p:animEffect>
                                  </p:childTnLst>
                                </p:cTn>
                              </p:par>
                            </p:childTnLst>
                          </p:cTn>
                        </p:par>
                        <p:par>
                          <p:cTn id="50" fill="hold">
                            <p:stCondLst>
                              <p:cond delay="3000"/>
                            </p:stCondLst>
                            <p:childTnLst>
                              <p:par>
                                <p:cTn id="51" presetID="22" presetClass="entr" presetSubtype="8" fill="hold" nodeType="afterEffect">
                                  <p:stCondLst>
                                    <p:cond delay="0"/>
                                  </p:stCondLst>
                                  <p:childTnLst>
                                    <p:set>
                                      <p:cBhvr>
                                        <p:cTn id="52" dur="1" fill="hold">
                                          <p:stCondLst>
                                            <p:cond delay="0"/>
                                          </p:stCondLst>
                                        </p:cTn>
                                        <p:tgtEl>
                                          <p:spTgt spid="788491"/>
                                        </p:tgtEl>
                                        <p:attrNameLst>
                                          <p:attrName>style.visibility</p:attrName>
                                        </p:attrNameLst>
                                      </p:cBhvr>
                                      <p:to>
                                        <p:strVal val="visible"/>
                                      </p:to>
                                    </p:set>
                                    <p:animEffect transition="in" filter="wipe(left)">
                                      <p:cBhvr>
                                        <p:cTn id="53" dur="500"/>
                                        <p:tgtEl>
                                          <p:spTgt spid="78849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788495"/>
                                        </p:tgtEl>
                                        <p:attrNameLst>
                                          <p:attrName>style.visibility</p:attrName>
                                        </p:attrNameLst>
                                      </p:cBhvr>
                                      <p:to>
                                        <p:strVal val="visible"/>
                                      </p:to>
                                    </p:set>
                                    <p:animEffect transition="in" filter="wipe(left)">
                                      <p:cBhvr>
                                        <p:cTn id="58" dur="500"/>
                                        <p:tgtEl>
                                          <p:spTgt spid="78849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788496"/>
                                        </p:tgtEl>
                                        <p:attrNameLst>
                                          <p:attrName>style.visibility</p:attrName>
                                        </p:attrNameLst>
                                      </p:cBhvr>
                                      <p:to>
                                        <p:strVal val="visible"/>
                                      </p:to>
                                    </p:set>
                                    <p:animEffect transition="in" filter="wipe(left)">
                                      <p:cBhvr>
                                        <p:cTn id="63" dur="500"/>
                                        <p:tgtEl>
                                          <p:spTgt spid="78849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788497"/>
                                        </p:tgtEl>
                                        <p:attrNameLst>
                                          <p:attrName>style.visibility</p:attrName>
                                        </p:attrNameLst>
                                      </p:cBhvr>
                                      <p:to>
                                        <p:strVal val="visible"/>
                                      </p:to>
                                    </p:set>
                                    <p:animEffect transition="in" filter="wipe(left)">
                                      <p:cBhvr>
                                        <p:cTn id="68" dur="500"/>
                                        <p:tgtEl>
                                          <p:spTgt spid="788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85" grpId="0"/>
      <p:bldP spid="788486" grpId="0"/>
      <p:bldP spid="788493" grpId="0"/>
      <p:bldP spid="788494" grpId="0"/>
      <p:bldP spid="788495" grpId="0"/>
      <p:bldP spid="788496" grpId="0"/>
      <p:bldP spid="78849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Text Box 2"/>
          <p:cNvSpPr txBox="1">
            <a:spLocks noChangeArrowheads="1"/>
          </p:cNvSpPr>
          <p:nvPr/>
        </p:nvSpPr>
        <p:spPr bwMode="auto">
          <a:xfrm>
            <a:off x="2168525" y="142875"/>
            <a:ext cx="5010150" cy="366713"/>
          </a:xfrm>
          <a:prstGeom prst="rect">
            <a:avLst/>
          </a:prstGeom>
          <a:noFill/>
          <a:ln w="28575">
            <a:noFill/>
            <a:miter lim="800000"/>
            <a:headEnd/>
            <a:tailEnd/>
          </a:ln>
          <a:effectLst/>
        </p:spPr>
        <p:txBody>
          <a:bodyPr wrap="none">
            <a:spAutoFit/>
          </a:bodyPr>
          <a:lstStyle/>
          <a:p>
            <a:pPr algn="l"/>
            <a:r>
              <a:rPr lang="en-GB" sz="1800" i="0">
                <a:solidFill>
                  <a:schemeClr val="accent1"/>
                </a:solidFill>
              </a:rPr>
              <a:t>Formation of Palliser Racing Design 1967-72</a:t>
            </a:r>
            <a:endParaRPr lang="en-US" sz="1800"/>
          </a:p>
        </p:txBody>
      </p:sp>
      <p:pic>
        <p:nvPicPr>
          <p:cNvPr id="787459" name="Picture 3" descr="Brabham workshop Len Whimhurst BT8 "/>
          <p:cNvPicPr>
            <a:picLocks noChangeAspect="1" noChangeArrowheads="1"/>
          </p:cNvPicPr>
          <p:nvPr/>
        </p:nvPicPr>
        <p:blipFill>
          <a:blip r:embed="rId2" cstate="print"/>
          <a:srcRect/>
          <a:stretch>
            <a:fillRect/>
          </a:stretch>
        </p:blipFill>
        <p:spPr bwMode="auto">
          <a:xfrm>
            <a:off x="428625" y="3273425"/>
            <a:ext cx="2501900" cy="1801813"/>
          </a:xfrm>
          <a:prstGeom prst="rect">
            <a:avLst/>
          </a:prstGeom>
          <a:noFill/>
        </p:spPr>
      </p:pic>
      <p:pic>
        <p:nvPicPr>
          <p:cNvPr id="787460" name="Picture 4" descr="Lola Bromley Len Whimhurst sports car"/>
          <p:cNvPicPr>
            <a:picLocks noChangeAspect="1" noChangeArrowheads="1"/>
          </p:cNvPicPr>
          <p:nvPr/>
        </p:nvPicPr>
        <p:blipFill>
          <a:blip r:embed="rId3" cstate="print"/>
          <a:srcRect/>
          <a:stretch>
            <a:fillRect/>
          </a:stretch>
        </p:blipFill>
        <p:spPr bwMode="auto">
          <a:xfrm>
            <a:off x="331788" y="1127125"/>
            <a:ext cx="2678112" cy="1798638"/>
          </a:xfrm>
          <a:prstGeom prst="rect">
            <a:avLst/>
          </a:prstGeom>
          <a:noFill/>
        </p:spPr>
      </p:pic>
      <p:pic>
        <p:nvPicPr>
          <p:cNvPr id="787461" name="Picture 5" descr="Palliser TBN 2 Len Whimhurst Car"/>
          <p:cNvPicPr>
            <a:picLocks noChangeAspect="1" noChangeArrowheads="1"/>
          </p:cNvPicPr>
          <p:nvPr/>
        </p:nvPicPr>
        <p:blipFill>
          <a:blip r:embed="rId4" cstate="print"/>
          <a:srcRect/>
          <a:stretch>
            <a:fillRect/>
          </a:stretch>
        </p:blipFill>
        <p:spPr bwMode="auto">
          <a:xfrm>
            <a:off x="6130925" y="1150938"/>
            <a:ext cx="2624138" cy="1798637"/>
          </a:xfrm>
          <a:prstGeom prst="rect">
            <a:avLst/>
          </a:prstGeom>
          <a:noFill/>
        </p:spPr>
      </p:pic>
      <p:pic>
        <p:nvPicPr>
          <p:cNvPr id="787462" name="Picture 6" descr="Palliser TBN 3 Len Whimhurst Car"/>
          <p:cNvPicPr>
            <a:picLocks noChangeAspect="1" noChangeArrowheads="1"/>
          </p:cNvPicPr>
          <p:nvPr/>
        </p:nvPicPr>
        <p:blipFill>
          <a:blip r:embed="rId5" cstate="print"/>
          <a:srcRect/>
          <a:stretch>
            <a:fillRect/>
          </a:stretch>
        </p:blipFill>
        <p:spPr bwMode="auto">
          <a:xfrm>
            <a:off x="3590925" y="1139825"/>
            <a:ext cx="1971675" cy="1797050"/>
          </a:xfrm>
          <a:prstGeom prst="rect">
            <a:avLst/>
          </a:prstGeom>
          <a:noFill/>
        </p:spPr>
      </p:pic>
      <p:pic>
        <p:nvPicPr>
          <p:cNvPr id="787463" name="Picture 7" descr="Palliser TBN 4 Len Whimhurst Car"/>
          <p:cNvPicPr>
            <a:picLocks noChangeAspect="1" noChangeArrowheads="1"/>
          </p:cNvPicPr>
          <p:nvPr/>
        </p:nvPicPr>
        <p:blipFill>
          <a:blip r:embed="rId6" cstate="print"/>
          <a:srcRect/>
          <a:stretch>
            <a:fillRect/>
          </a:stretch>
        </p:blipFill>
        <p:spPr bwMode="auto">
          <a:xfrm>
            <a:off x="6205538" y="3278188"/>
            <a:ext cx="2493962" cy="1798637"/>
          </a:xfrm>
          <a:prstGeom prst="rect">
            <a:avLst/>
          </a:prstGeom>
          <a:noFill/>
        </p:spPr>
      </p:pic>
      <p:pic>
        <p:nvPicPr>
          <p:cNvPr id="787464" name="Picture 8" descr="Palliser TBN 1 Len Whimhurst Car 1&amp;2"/>
          <p:cNvPicPr>
            <a:picLocks noChangeAspect="1" noChangeArrowheads="1"/>
          </p:cNvPicPr>
          <p:nvPr/>
        </p:nvPicPr>
        <p:blipFill>
          <a:blip r:embed="rId7" cstate="print"/>
          <a:srcRect/>
          <a:stretch>
            <a:fillRect/>
          </a:stretch>
        </p:blipFill>
        <p:spPr bwMode="auto">
          <a:xfrm>
            <a:off x="3495675" y="3268663"/>
            <a:ext cx="2155825" cy="1800225"/>
          </a:xfrm>
          <a:prstGeom prst="rect">
            <a:avLst/>
          </a:prstGeom>
          <a:noFill/>
        </p:spPr>
      </p:pic>
      <p:sp>
        <p:nvSpPr>
          <p:cNvPr id="787465" name="Text Box 9"/>
          <p:cNvSpPr txBox="1">
            <a:spLocks noChangeArrowheads="1"/>
          </p:cNvSpPr>
          <p:nvPr/>
        </p:nvSpPr>
        <p:spPr bwMode="auto">
          <a:xfrm>
            <a:off x="225425" y="596900"/>
            <a:ext cx="2962275" cy="433388"/>
          </a:xfrm>
          <a:prstGeom prst="rect">
            <a:avLst/>
          </a:prstGeom>
          <a:noFill/>
          <a:ln w="28575">
            <a:noFill/>
            <a:miter lim="800000"/>
            <a:headEnd/>
            <a:tailEnd/>
          </a:ln>
          <a:effectLst/>
        </p:spPr>
        <p:txBody>
          <a:bodyPr wrap="none">
            <a:spAutoFit/>
          </a:bodyPr>
          <a:lstStyle/>
          <a:p>
            <a:pPr>
              <a:lnSpc>
                <a:spcPct val="55000"/>
              </a:lnSpc>
            </a:pPr>
            <a:r>
              <a:rPr lang="en-GB" sz="1400" i="0">
                <a:solidFill>
                  <a:schemeClr val="accent1"/>
                </a:solidFill>
              </a:rPr>
              <a:t>Len Whimhurst, toolmaker,</a:t>
            </a:r>
          </a:p>
          <a:p>
            <a:pPr>
              <a:lnSpc>
                <a:spcPct val="55000"/>
              </a:lnSpc>
            </a:pPr>
            <a:r>
              <a:rPr lang="en-GB" sz="1400" i="0">
                <a:solidFill>
                  <a:schemeClr val="accent1"/>
                </a:solidFill>
              </a:rPr>
              <a:t>after leaving Lola &amp; Brabham….. </a:t>
            </a:r>
          </a:p>
        </p:txBody>
      </p:sp>
      <p:sp>
        <p:nvSpPr>
          <p:cNvPr id="787466" name="Text Box 10"/>
          <p:cNvSpPr txBox="1">
            <a:spLocks noChangeArrowheads="1"/>
          </p:cNvSpPr>
          <p:nvPr/>
        </p:nvSpPr>
        <p:spPr bwMode="auto">
          <a:xfrm>
            <a:off x="693738" y="2990850"/>
            <a:ext cx="1995487" cy="192088"/>
          </a:xfrm>
          <a:prstGeom prst="rect">
            <a:avLst/>
          </a:prstGeom>
          <a:noFill/>
          <a:ln w="28575">
            <a:noFill/>
            <a:miter lim="800000"/>
            <a:headEnd/>
            <a:tailEnd/>
          </a:ln>
          <a:effectLst/>
        </p:spPr>
        <p:txBody>
          <a:bodyPr wrap="none">
            <a:spAutoFit/>
          </a:bodyPr>
          <a:lstStyle/>
          <a:p>
            <a:pPr>
              <a:lnSpc>
                <a:spcPct val="55000"/>
              </a:lnSpc>
            </a:pPr>
            <a:r>
              <a:rPr lang="en-GB" sz="1200" i="0">
                <a:solidFill>
                  <a:schemeClr val="accent1"/>
                </a:solidFill>
              </a:rPr>
              <a:t>Lola Cars, Bromley, Kent</a:t>
            </a:r>
          </a:p>
        </p:txBody>
      </p:sp>
      <p:sp>
        <p:nvSpPr>
          <p:cNvPr id="787467" name="Text Box 11"/>
          <p:cNvSpPr txBox="1">
            <a:spLocks noChangeArrowheads="1"/>
          </p:cNvSpPr>
          <p:nvPr/>
        </p:nvSpPr>
        <p:spPr bwMode="auto">
          <a:xfrm>
            <a:off x="927100" y="5167313"/>
            <a:ext cx="1565275" cy="192087"/>
          </a:xfrm>
          <a:prstGeom prst="rect">
            <a:avLst/>
          </a:prstGeom>
          <a:noFill/>
          <a:ln w="28575">
            <a:noFill/>
            <a:miter lim="800000"/>
            <a:headEnd/>
            <a:tailEnd/>
          </a:ln>
          <a:effectLst/>
        </p:spPr>
        <p:txBody>
          <a:bodyPr wrap="none">
            <a:spAutoFit/>
          </a:bodyPr>
          <a:lstStyle/>
          <a:p>
            <a:pPr>
              <a:lnSpc>
                <a:spcPct val="55000"/>
              </a:lnSpc>
            </a:pPr>
            <a:r>
              <a:rPr lang="en-GB" sz="1200" i="0">
                <a:solidFill>
                  <a:schemeClr val="accent1"/>
                </a:solidFill>
              </a:rPr>
              <a:t>Brabhams, Woking</a:t>
            </a:r>
          </a:p>
        </p:txBody>
      </p:sp>
      <p:sp>
        <p:nvSpPr>
          <p:cNvPr id="787468" name="Text Box 12"/>
          <p:cNvSpPr txBox="1">
            <a:spLocks noChangeArrowheads="1"/>
          </p:cNvSpPr>
          <p:nvPr/>
        </p:nvSpPr>
        <p:spPr bwMode="auto">
          <a:xfrm>
            <a:off x="3592513" y="825500"/>
            <a:ext cx="5172075" cy="209550"/>
          </a:xfrm>
          <a:prstGeom prst="rect">
            <a:avLst/>
          </a:prstGeom>
          <a:noFill/>
          <a:ln w="28575">
            <a:noFill/>
            <a:miter lim="800000"/>
            <a:headEnd/>
            <a:tailEnd/>
          </a:ln>
          <a:effectLst/>
        </p:spPr>
        <p:txBody>
          <a:bodyPr wrap="none">
            <a:spAutoFit/>
          </a:bodyPr>
          <a:lstStyle/>
          <a:p>
            <a:pPr>
              <a:lnSpc>
                <a:spcPct val="55000"/>
              </a:lnSpc>
            </a:pPr>
            <a:r>
              <a:rPr lang="en-GB" sz="1400" i="0">
                <a:solidFill>
                  <a:schemeClr val="accent1"/>
                </a:solidFill>
              </a:rPr>
              <a:t>Built his own car at his home in Catford, Southeast London</a:t>
            </a:r>
          </a:p>
        </p:txBody>
      </p:sp>
      <p:sp>
        <p:nvSpPr>
          <p:cNvPr id="787469" name="Text Box 13"/>
          <p:cNvSpPr txBox="1">
            <a:spLocks noChangeArrowheads="1"/>
          </p:cNvSpPr>
          <p:nvPr/>
        </p:nvSpPr>
        <p:spPr bwMode="auto">
          <a:xfrm>
            <a:off x="3400425" y="5173663"/>
            <a:ext cx="5330825" cy="209550"/>
          </a:xfrm>
          <a:prstGeom prst="rect">
            <a:avLst/>
          </a:prstGeom>
          <a:noFill/>
          <a:ln w="28575">
            <a:noFill/>
            <a:miter lim="800000"/>
            <a:headEnd/>
            <a:tailEnd/>
          </a:ln>
          <a:effectLst/>
        </p:spPr>
        <p:txBody>
          <a:bodyPr wrap="none">
            <a:spAutoFit/>
          </a:bodyPr>
          <a:lstStyle/>
          <a:p>
            <a:pPr>
              <a:lnSpc>
                <a:spcPct val="55000"/>
              </a:lnSpc>
            </a:pPr>
            <a:r>
              <a:rPr lang="en-GB" sz="1400" i="0">
                <a:solidFill>
                  <a:schemeClr val="accent1"/>
                </a:solidFill>
              </a:rPr>
              <a:t>Whimhurst asked Dibley to provide and engine and test drive</a:t>
            </a:r>
          </a:p>
        </p:txBody>
      </p:sp>
      <p:sp>
        <p:nvSpPr>
          <p:cNvPr id="787470" name="Text Box 14"/>
          <p:cNvSpPr txBox="1">
            <a:spLocks noChangeArrowheads="1"/>
          </p:cNvSpPr>
          <p:nvPr/>
        </p:nvSpPr>
        <p:spPr bwMode="auto">
          <a:xfrm>
            <a:off x="649288" y="5676900"/>
            <a:ext cx="7861300" cy="209550"/>
          </a:xfrm>
          <a:prstGeom prst="rect">
            <a:avLst/>
          </a:prstGeom>
          <a:noFill/>
          <a:ln w="28575">
            <a:noFill/>
            <a:miter lim="800000"/>
            <a:headEnd/>
            <a:tailEnd/>
          </a:ln>
          <a:effectLst/>
        </p:spPr>
        <p:txBody>
          <a:bodyPr wrap="none">
            <a:spAutoFit/>
          </a:bodyPr>
          <a:lstStyle/>
          <a:p>
            <a:pPr>
              <a:lnSpc>
                <a:spcPct val="55000"/>
              </a:lnSpc>
            </a:pPr>
            <a:r>
              <a:rPr lang="en-GB" sz="1400">
                <a:solidFill>
                  <a:schemeClr val="accent1"/>
                </a:solidFill>
              </a:rPr>
              <a:t>At first test session the car came close to the outside lap at Brands Hatch short circuit…….</a:t>
            </a:r>
          </a:p>
        </p:txBody>
      </p:sp>
      <p:sp>
        <p:nvSpPr>
          <p:cNvPr id="787471" name="Text Box 15"/>
          <p:cNvSpPr txBox="1">
            <a:spLocks noChangeArrowheads="1"/>
          </p:cNvSpPr>
          <p:nvPr/>
        </p:nvSpPr>
        <p:spPr bwMode="auto">
          <a:xfrm>
            <a:off x="1338263" y="5997575"/>
            <a:ext cx="6446837" cy="209550"/>
          </a:xfrm>
          <a:prstGeom prst="rect">
            <a:avLst/>
          </a:prstGeom>
          <a:noFill/>
          <a:ln w="28575">
            <a:noFill/>
            <a:miter lim="800000"/>
            <a:headEnd/>
            <a:tailEnd/>
          </a:ln>
          <a:effectLst/>
        </p:spPr>
        <p:txBody>
          <a:bodyPr wrap="none">
            <a:spAutoFit/>
          </a:bodyPr>
          <a:lstStyle/>
          <a:p>
            <a:pPr>
              <a:lnSpc>
                <a:spcPct val="55000"/>
              </a:lnSpc>
              <a:spcBef>
                <a:spcPct val="70000"/>
              </a:spcBef>
            </a:pPr>
            <a:r>
              <a:rPr lang="en-GB" sz="1400">
                <a:solidFill>
                  <a:schemeClr val="accent1"/>
                </a:solidFill>
              </a:rPr>
              <a:t>…..on the latest Goodyear tyres - used by Jack Brabham’s Formula 2 team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87458"/>
                                        </p:tgtEl>
                                        <p:attrNameLst>
                                          <p:attrName>style.visibility</p:attrName>
                                        </p:attrNameLst>
                                      </p:cBhvr>
                                      <p:to>
                                        <p:strVal val="visible"/>
                                      </p:to>
                                    </p:set>
                                    <p:animEffect transition="in" filter="wipe(left)">
                                      <p:cBhvr>
                                        <p:cTn id="7" dur="500"/>
                                        <p:tgtEl>
                                          <p:spTgt spid="7874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87465"/>
                                        </p:tgtEl>
                                        <p:attrNameLst>
                                          <p:attrName>style.visibility</p:attrName>
                                        </p:attrNameLst>
                                      </p:cBhvr>
                                      <p:to>
                                        <p:strVal val="visible"/>
                                      </p:to>
                                    </p:set>
                                    <p:animEffect transition="in" filter="wipe(left)">
                                      <p:cBhvr>
                                        <p:cTn id="12" dur="500"/>
                                        <p:tgtEl>
                                          <p:spTgt spid="78746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87460"/>
                                        </p:tgtEl>
                                        <p:attrNameLst>
                                          <p:attrName>style.visibility</p:attrName>
                                        </p:attrNameLst>
                                      </p:cBhvr>
                                      <p:to>
                                        <p:strVal val="visible"/>
                                      </p:to>
                                    </p:set>
                                    <p:animEffect transition="in" filter="wipe(left)">
                                      <p:cBhvr>
                                        <p:cTn id="16" dur="500"/>
                                        <p:tgtEl>
                                          <p:spTgt spid="787460"/>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87466"/>
                                        </p:tgtEl>
                                        <p:attrNameLst>
                                          <p:attrName>style.visibility</p:attrName>
                                        </p:attrNameLst>
                                      </p:cBhvr>
                                      <p:to>
                                        <p:strVal val="visible"/>
                                      </p:to>
                                    </p:set>
                                    <p:animEffect transition="in" filter="wipe(left)">
                                      <p:cBhvr>
                                        <p:cTn id="20" dur="500"/>
                                        <p:tgtEl>
                                          <p:spTgt spid="787466"/>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787459"/>
                                        </p:tgtEl>
                                        <p:attrNameLst>
                                          <p:attrName>style.visibility</p:attrName>
                                        </p:attrNameLst>
                                      </p:cBhvr>
                                      <p:to>
                                        <p:strVal val="visible"/>
                                      </p:to>
                                    </p:set>
                                    <p:animEffect transition="in" filter="wipe(left)">
                                      <p:cBhvr>
                                        <p:cTn id="24" dur="500"/>
                                        <p:tgtEl>
                                          <p:spTgt spid="787459"/>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787467"/>
                                        </p:tgtEl>
                                        <p:attrNameLst>
                                          <p:attrName>style.visibility</p:attrName>
                                        </p:attrNameLst>
                                      </p:cBhvr>
                                      <p:to>
                                        <p:strVal val="visible"/>
                                      </p:to>
                                    </p:set>
                                    <p:animEffect transition="in" filter="wipe(left)">
                                      <p:cBhvr>
                                        <p:cTn id="28" dur="500"/>
                                        <p:tgtEl>
                                          <p:spTgt spid="78746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87468"/>
                                        </p:tgtEl>
                                        <p:attrNameLst>
                                          <p:attrName>style.visibility</p:attrName>
                                        </p:attrNameLst>
                                      </p:cBhvr>
                                      <p:to>
                                        <p:strVal val="visible"/>
                                      </p:to>
                                    </p:set>
                                    <p:animEffect transition="in" filter="wipe(left)">
                                      <p:cBhvr>
                                        <p:cTn id="33" dur="500"/>
                                        <p:tgtEl>
                                          <p:spTgt spid="787468"/>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787462"/>
                                        </p:tgtEl>
                                        <p:attrNameLst>
                                          <p:attrName>style.visibility</p:attrName>
                                        </p:attrNameLst>
                                      </p:cBhvr>
                                      <p:to>
                                        <p:strVal val="visible"/>
                                      </p:to>
                                    </p:set>
                                    <p:animEffect transition="in" filter="wipe(left)">
                                      <p:cBhvr>
                                        <p:cTn id="37" dur="500"/>
                                        <p:tgtEl>
                                          <p:spTgt spid="787462"/>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787461"/>
                                        </p:tgtEl>
                                        <p:attrNameLst>
                                          <p:attrName>style.visibility</p:attrName>
                                        </p:attrNameLst>
                                      </p:cBhvr>
                                      <p:to>
                                        <p:strVal val="visible"/>
                                      </p:to>
                                    </p:set>
                                    <p:animEffect transition="in" filter="wipe(left)">
                                      <p:cBhvr>
                                        <p:cTn id="41" dur="500"/>
                                        <p:tgtEl>
                                          <p:spTgt spid="787461"/>
                                        </p:tgtEl>
                                      </p:cBhvr>
                                    </p:animEffect>
                                  </p:childTnLst>
                                </p:cTn>
                              </p:par>
                            </p:childTnLst>
                          </p:cTn>
                        </p:par>
                        <p:par>
                          <p:cTn id="42" fill="hold">
                            <p:stCondLst>
                              <p:cond delay="1500"/>
                            </p:stCondLst>
                            <p:childTnLst>
                              <p:par>
                                <p:cTn id="43" presetID="22" presetClass="entr" presetSubtype="8" fill="hold" nodeType="afterEffect">
                                  <p:stCondLst>
                                    <p:cond delay="0"/>
                                  </p:stCondLst>
                                  <p:childTnLst>
                                    <p:set>
                                      <p:cBhvr>
                                        <p:cTn id="44" dur="1" fill="hold">
                                          <p:stCondLst>
                                            <p:cond delay="0"/>
                                          </p:stCondLst>
                                        </p:cTn>
                                        <p:tgtEl>
                                          <p:spTgt spid="787464"/>
                                        </p:tgtEl>
                                        <p:attrNameLst>
                                          <p:attrName>style.visibility</p:attrName>
                                        </p:attrNameLst>
                                      </p:cBhvr>
                                      <p:to>
                                        <p:strVal val="visible"/>
                                      </p:to>
                                    </p:set>
                                    <p:animEffect transition="in" filter="wipe(left)">
                                      <p:cBhvr>
                                        <p:cTn id="45" dur="500"/>
                                        <p:tgtEl>
                                          <p:spTgt spid="787464"/>
                                        </p:tgtEl>
                                      </p:cBhvr>
                                    </p:animEffect>
                                  </p:childTnLst>
                                </p:cTn>
                              </p:par>
                            </p:childTnLst>
                          </p:cTn>
                        </p:par>
                        <p:par>
                          <p:cTn id="46" fill="hold">
                            <p:stCondLst>
                              <p:cond delay="2000"/>
                            </p:stCondLst>
                            <p:childTnLst>
                              <p:par>
                                <p:cTn id="47" presetID="22" presetClass="entr" presetSubtype="8" fill="hold" nodeType="afterEffect">
                                  <p:stCondLst>
                                    <p:cond delay="0"/>
                                  </p:stCondLst>
                                  <p:childTnLst>
                                    <p:set>
                                      <p:cBhvr>
                                        <p:cTn id="48" dur="1" fill="hold">
                                          <p:stCondLst>
                                            <p:cond delay="0"/>
                                          </p:stCondLst>
                                        </p:cTn>
                                        <p:tgtEl>
                                          <p:spTgt spid="787463"/>
                                        </p:tgtEl>
                                        <p:attrNameLst>
                                          <p:attrName>style.visibility</p:attrName>
                                        </p:attrNameLst>
                                      </p:cBhvr>
                                      <p:to>
                                        <p:strVal val="visible"/>
                                      </p:to>
                                    </p:set>
                                    <p:animEffect transition="in" filter="wipe(left)">
                                      <p:cBhvr>
                                        <p:cTn id="49" dur="500"/>
                                        <p:tgtEl>
                                          <p:spTgt spid="78746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787469"/>
                                        </p:tgtEl>
                                        <p:attrNameLst>
                                          <p:attrName>style.visibility</p:attrName>
                                        </p:attrNameLst>
                                      </p:cBhvr>
                                      <p:to>
                                        <p:strVal val="visible"/>
                                      </p:to>
                                    </p:set>
                                    <p:animEffect transition="in" filter="wipe(left)">
                                      <p:cBhvr>
                                        <p:cTn id="54" dur="500"/>
                                        <p:tgtEl>
                                          <p:spTgt spid="78746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787470"/>
                                        </p:tgtEl>
                                        <p:attrNameLst>
                                          <p:attrName>style.visibility</p:attrName>
                                        </p:attrNameLst>
                                      </p:cBhvr>
                                      <p:to>
                                        <p:strVal val="visible"/>
                                      </p:to>
                                    </p:set>
                                    <p:animEffect transition="in" filter="wipe(left)">
                                      <p:cBhvr>
                                        <p:cTn id="59" dur="500"/>
                                        <p:tgtEl>
                                          <p:spTgt spid="78747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787471"/>
                                        </p:tgtEl>
                                        <p:attrNameLst>
                                          <p:attrName>style.visibility</p:attrName>
                                        </p:attrNameLst>
                                      </p:cBhvr>
                                      <p:to>
                                        <p:strVal val="visible"/>
                                      </p:to>
                                    </p:set>
                                    <p:animEffect transition="in" filter="wipe(left)">
                                      <p:cBhvr>
                                        <p:cTn id="64" dur="500"/>
                                        <p:tgtEl>
                                          <p:spTgt spid="787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58" grpId="0"/>
      <p:bldP spid="787465" grpId="0"/>
      <p:bldP spid="787466" grpId="0"/>
      <p:bldP spid="787467" grpId="0"/>
      <p:bldP spid="787468" grpId="0"/>
      <p:bldP spid="787469" grpId="0"/>
      <p:bldP spid="787470" grpId="0"/>
      <p:bldP spid="78747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Text Box 2"/>
          <p:cNvSpPr txBox="1">
            <a:spLocks noChangeArrowheads="1"/>
          </p:cNvSpPr>
          <p:nvPr/>
        </p:nvSpPr>
        <p:spPr bwMode="auto">
          <a:xfrm>
            <a:off x="1828800" y="393700"/>
            <a:ext cx="5645150" cy="546100"/>
          </a:xfrm>
          <a:prstGeom prst="rect">
            <a:avLst/>
          </a:prstGeom>
          <a:noFill/>
          <a:ln w="28575">
            <a:noFill/>
            <a:miter lim="800000"/>
            <a:headEnd/>
            <a:tailEnd/>
          </a:ln>
          <a:effectLst/>
        </p:spPr>
        <p:txBody>
          <a:bodyPr anchor="ctr">
            <a:spAutoFit/>
          </a:bodyPr>
          <a:lstStyle/>
          <a:p>
            <a:pPr>
              <a:lnSpc>
                <a:spcPct val="50000"/>
              </a:lnSpc>
              <a:spcBef>
                <a:spcPct val="65000"/>
              </a:spcBef>
            </a:pPr>
            <a:r>
              <a:rPr lang="en-GB" sz="1800" i="0">
                <a:solidFill>
                  <a:schemeClr val="accent1"/>
                </a:solidFill>
              </a:rPr>
              <a:t>1969 - Palliser WDB2 Formula Atlantic / B Car </a:t>
            </a:r>
          </a:p>
          <a:p>
            <a:pPr>
              <a:lnSpc>
                <a:spcPct val="50000"/>
              </a:lnSpc>
              <a:spcBef>
                <a:spcPct val="65000"/>
              </a:spcBef>
            </a:pPr>
            <a:r>
              <a:rPr lang="en-GB" sz="1800" i="0">
                <a:solidFill>
                  <a:schemeClr val="accent1"/>
                </a:solidFill>
              </a:rPr>
              <a:t>Body Shape Developed at Specialised Mouldings  </a:t>
            </a:r>
            <a:endParaRPr lang="en-US" sz="1800"/>
          </a:p>
        </p:txBody>
      </p:sp>
      <p:pic>
        <p:nvPicPr>
          <p:cNvPr id="808963" name="Picture 3" descr="WD2 model spec mldngs side crop"/>
          <p:cNvPicPr>
            <a:picLocks noChangeAspect="1" noChangeArrowheads="1"/>
          </p:cNvPicPr>
          <p:nvPr/>
        </p:nvPicPr>
        <p:blipFill>
          <a:blip r:embed="rId2" cstate="print"/>
          <a:srcRect/>
          <a:stretch>
            <a:fillRect/>
          </a:stretch>
        </p:blipFill>
        <p:spPr bwMode="auto">
          <a:xfrm>
            <a:off x="176213" y="1419225"/>
            <a:ext cx="2863850" cy="885825"/>
          </a:xfrm>
          <a:prstGeom prst="rect">
            <a:avLst/>
          </a:prstGeom>
          <a:noFill/>
        </p:spPr>
      </p:pic>
      <p:pic>
        <p:nvPicPr>
          <p:cNvPr id="808964" name="Picture 4" descr="WD2 model spec mldngs rear crop"/>
          <p:cNvPicPr>
            <a:picLocks noChangeAspect="1" noChangeArrowheads="1"/>
          </p:cNvPicPr>
          <p:nvPr/>
        </p:nvPicPr>
        <p:blipFill>
          <a:blip r:embed="rId3" cstate="print"/>
          <a:srcRect/>
          <a:stretch>
            <a:fillRect/>
          </a:stretch>
        </p:blipFill>
        <p:spPr bwMode="auto">
          <a:xfrm>
            <a:off x="190500" y="2501900"/>
            <a:ext cx="2846388" cy="1204913"/>
          </a:xfrm>
          <a:prstGeom prst="rect">
            <a:avLst/>
          </a:prstGeom>
          <a:noFill/>
        </p:spPr>
      </p:pic>
      <p:pic>
        <p:nvPicPr>
          <p:cNvPr id="808965" name="Picture 5" descr="WD2 model spec mldngs high side crop"/>
          <p:cNvPicPr>
            <a:picLocks noChangeAspect="1" noChangeArrowheads="1"/>
          </p:cNvPicPr>
          <p:nvPr/>
        </p:nvPicPr>
        <p:blipFill>
          <a:blip r:embed="rId4" cstate="print"/>
          <a:srcRect/>
          <a:stretch>
            <a:fillRect/>
          </a:stretch>
        </p:blipFill>
        <p:spPr bwMode="auto">
          <a:xfrm>
            <a:off x="168275" y="3898900"/>
            <a:ext cx="2849563" cy="1227138"/>
          </a:xfrm>
          <a:prstGeom prst="rect">
            <a:avLst/>
          </a:prstGeom>
          <a:noFill/>
        </p:spPr>
      </p:pic>
      <p:pic>
        <p:nvPicPr>
          <p:cNvPr id="808966" name="Picture 6" descr="WDB2 full size Spec Mouldings crop"/>
          <p:cNvPicPr>
            <a:picLocks noChangeAspect="1" noChangeArrowheads="1"/>
          </p:cNvPicPr>
          <p:nvPr/>
        </p:nvPicPr>
        <p:blipFill>
          <a:blip r:embed="rId5" cstate="print"/>
          <a:srcRect/>
          <a:stretch>
            <a:fillRect/>
          </a:stretch>
        </p:blipFill>
        <p:spPr bwMode="auto">
          <a:xfrm>
            <a:off x="3692525" y="3216275"/>
            <a:ext cx="4697413" cy="1901825"/>
          </a:xfrm>
          <a:prstGeom prst="rect">
            <a:avLst/>
          </a:prstGeom>
          <a:noFill/>
        </p:spPr>
      </p:pic>
      <p:pic>
        <p:nvPicPr>
          <p:cNvPr id="808967" name="Picture 7" descr="WDB2 Spec Mldgs front crop"/>
          <p:cNvPicPr>
            <a:picLocks noChangeAspect="1" noChangeArrowheads="1"/>
          </p:cNvPicPr>
          <p:nvPr/>
        </p:nvPicPr>
        <p:blipFill>
          <a:blip r:embed="rId6" cstate="print"/>
          <a:srcRect/>
          <a:stretch>
            <a:fillRect/>
          </a:stretch>
        </p:blipFill>
        <p:spPr bwMode="auto">
          <a:xfrm>
            <a:off x="4011613" y="1428750"/>
            <a:ext cx="3817937" cy="1570038"/>
          </a:xfrm>
          <a:prstGeom prst="rect">
            <a:avLst/>
          </a:prstGeom>
          <a:noFill/>
        </p:spPr>
      </p:pic>
      <p:sp>
        <p:nvSpPr>
          <p:cNvPr id="808968" name="Text Box 8"/>
          <p:cNvSpPr txBox="1">
            <a:spLocks noChangeArrowheads="1"/>
          </p:cNvSpPr>
          <p:nvPr/>
        </p:nvSpPr>
        <p:spPr bwMode="auto">
          <a:xfrm>
            <a:off x="77788" y="5659438"/>
            <a:ext cx="6757987" cy="198437"/>
          </a:xfrm>
          <a:prstGeom prst="rect">
            <a:avLst/>
          </a:prstGeom>
          <a:noFill/>
          <a:ln w="28575">
            <a:noFill/>
            <a:miter lim="800000"/>
            <a:headEnd/>
            <a:tailEnd/>
          </a:ln>
          <a:effectLst/>
        </p:spPr>
        <p:txBody>
          <a:bodyPr wrap="none" anchor="ctr" anchorCtr="1">
            <a:spAutoFit/>
          </a:bodyPr>
          <a:lstStyle/>
          <a:p>
            <a:pPr>
              <a:lnSpc>
                <a:spcPct val="50000"/>
              </a:lnSpc>
              <a:spcBef>
                <a:spcPct val="65000"/>
              </a:spcBef>
            </a:pPr>
            <a:r>
              <a:rPr lang="en-GB" sz="1400" i="0">
                <a:solidFill>
                  <a:schemeClr val="accent1"/>
                </a:solidFill>
              </a:rPr>
              <a:t>Models and full size mock up to produce body mould looked promising……….</a:t>
            </a:r>
            <a:endParaRPr lang="en-US" sz="1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08962">
                                            <p:txEl>
                                              <p:pRg st="0" end="0"/>
                                            </p:txEl>
                                          </p:spTgt>
                                        </p:tgtEl>
                                        <p:attrNameLst>
                                          <p:attrName>style.visibility</p:attrName>
                                        </p:attrNameLst>
                                      </p:cBhvr>
                                      <p:to>
                                        <p:strVal val="visible"/>
                                      </p:to>
                                    </p:set>
                                    <p:animEffect transition="in" filter="wipe(left)">
                                      <p:cBhvr>
                                        <p:cTn id="7" dur="500"/>
                                        <p:tgtEl>
                                          <p:spTgt spid="80896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08962">
                                            <p:txEl>
                                              <p:pRg st="1" end="1"/>
                                            </p:txEl>
                                          </p:spTgt>
                                        </p:tgtEl>
                                        <p:attrNameLst>
                                          <p:attrName>style.visibility</p:attrName>
                                        </p:attrNameLst>
                                      </p:cBhvr>
                                      <p:to>
                                        <p:strVal val="visible"/>
                                      </p:to>
                                    </p:set>
                                    <p:animEffect transition="in" filter="wipe(left)">
                                      <p:cBhvr>
                                        <p:cTn id="11" dur="500"/>
                                        <p:tgtEl>
                                          <p:spTgt spid="808962">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08963"/>
                                        </p:tgtEl>
                                        <p:attrNameLst>
                                          <p:attrName>style.visibility</p:attrName>
                                        </p:attrNameLst>
                                      </p:cBhvr>
                                      <p:to>
                                        <p:strVal val="visible"/>
                                      </p:to>
                                    </p:set>
                                    <p:animEffect transition="in" filter="wipe(up)">
                                      <p:cBhvr>
                                        <p:cTn id="15" dur="500"/>
                                        <p:tgtEl>
                                          <p:spTgt spid="808963"/>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808964"/>
                                        </p:tgtEl>
                                        <p:attrNameLst>
                                          <p:attrName>style.visibility</p:attrName>
                                        </p:attrNameLst>
                                      </p:cBhvr>
                                      <p:to>
                                        <p:strVal val="visible"/>
                                      </p:to>
                                    </p:set>
                                    <p:animEffect transition="in" filter="wipe(up)">
                                      <p:cBhvr>
                                        <p:cTn id="19" dur="500"/>
                                        <p:tgtEl>
                                          <p:spTgt spid="808964"/>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808965"/>
                                        </p:tgtEl>
                                        <p:attrNameLst>
                                          <p:attrName>style.visibility</p:attrName>
                                        </p:attrNameLst>
                                      </p:cBhvr>
                                      <p:to>
                                        <p:strVal val="visible"/>
                                      </p:to>
                                    </p:set>
                                    <p:animEffect transition="in" filter="wipe(up)">
                                      <p:cBhvr>
                                        <p:cTn id="23" dur="500"/>
                                        <p:tgtEl>
                                          <p:spTgt spid="808965"/>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808967"/>
                                        </p:tgtEl>
                                        <p:attrNameLst>
                                          <p:attrName>style.visibility</p:attrName>
                                        </p:attrNameLst>
                                      </p:cBhvr>
                                      <p:to>
                                        <p:strVal val="visible"/>
                                      </p:to>
                                    </p:set>
                                    <p:animEffect transition="in" filter="wipe(left)">
                                      <p:cBhvr>
                                        <p:cTn id="27" dur="500"/>
                                        <p:tgtEl>
                                          <p:spTgt spid="808967"/>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808966"/>
                                        </p:tgtEl>
                                        <p:attrNameLst>
                                          <p:attrName>style.visibility</p:attrName>
                                        </p:attrNameLst>
                                      </p:cBhvr>
                                      <p:to>
                                        <p:strVal val="visible"/>
                                      </p:to>
                                    </p:set>
                                    <p:animEffect transition="in" filter="wipe(left)">
                                      <p:cBhvr>
                                        <p:cTn id="31" dur="500"/>
                                        <p:tgtEl>
                                          <p:spTgt spid="808966"/>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808968"/>
                                        </p:tgtEl>
                                        <p:attrNameLst>
                                          <p:attrName>style.visibility</p:attrName>
                                        </p:attrNameLst>
                                      </p:cBhvr>
                                      <p:to>
                                        <p:strVal val="visible"/>
                                      </p:to>
                                    </p:set>
                                    <p:animEffect transition="in" filter="wipe(left)">
                                      <p:cBhvr>
                                        <p:cTn id="35" dur="500"/>
                                        <p:tgtEl>
                                          <p:spTgt spid="808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2" grpId="0" uiExpand="1" build="p"/>
      <p:bldP spid="80896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986" name="Picture 2" descr="WDB2 black from front"/>
          <p:cNvPicPr>
            <a:picLocks noChangeAspect="1" noChangeArrowheads="1"/>
          </p:cNvPicPr>
          <p:nvPr/>
        </p:nvPicPr>
        <p:blipFill>
          <a:blip r:embed="rId2" cstate="print"/>
          <a:srcRect/>
          <a:stretch>
            <a:fillRect/>
          </a:stretch>
        </p:blipFill>
        <p:spPr bwMode="auto">
          <a:xfrm>
            <a:off x="120650" y="3503613"/>
            <a:ext cx="4416425" cy="1962150"/>
          </a:xfrm>
          <a:prstGeom prst="rect">
            <a:avLst/>
          </a:prstGeom>
          <a:noFill/>
        </p:spPr>
      </p:pic>
      <p:pic>
        <p:nvPicPr>
          <p:cNvPr id="809987" name="Picture 3" descr="WDB2 Black Lydden crop"/>
          <p:cNvPicPr>
            <a:picLocks noChangeAspect="1" noChangeArrowheads="1"/>
          </p:cNvPicPr>
          <p:nvPr/>
        </p:nvPicPr>
        <p:blipFill>
          <a:blip r:embed="rId3" cstate="print"/>
          <a:srcRect/>
          <a:stretch>
            <a:fillRect/>
          </a:stretch>
        </p:blipFill>
        <p:spPr bwMode="auto">
          <a:xfrm>
            <a:off x="119063" y="1192213"/>
            <a:ext cx="4425950" cy="2179637"/>
          </a:xfrm>
          <a:prstGeom prst="rect">
            <a:avLst/>
          </a:prstGeom>
          <a:noFill/>
        </p:spPr>
      </p:pic>
      <p:pic>
        <p:nvPicPr>
          <p:cNvPr id="809988" name="Picture 4" descr="WDB2 &amp; WDF1 &amp; girl"/>
          <p:cNvPicPr>
            <a:picLocks noChangeAspect="1" noChangeArrowheads="1"/>
          </p:cNvPicPr>
          <p:nvPr/>
        </p:nvPicPr>
        <p:blipFill>
          <a:blip r:embed="rId4" cstate="print"/>
          <a:srcRect/>
          <a:stretch>
            <a:fillRect/>
          </a:stretch>
        </p:blipFill>
        <p:spPr bwMode="auto">
          <a:xfrm>
            <a:off x="4773613" y="1196975"/>
            <a:ext cx="3887787" cy="2187575"/>
          </a:xfrm>
          <a:prstGeom prst="rect">
            <a:avLst/>
          </a:prstGeom>
          <a:noFill/>
        </p:spPr>
      </p:pic>
      <p:pic>
        <p:nvPicPr>
          <p:cNvPr id="809989" name="Picture 5" descr="WDB2 white &amp; Len Cstle Cmbe"/>
          <p:cNvPicPr>
            <a:picLocks noChangeAspect="1" noChangeArrowheads="1"/>
          </p:cNvPicPr>
          <p:nvPr/>
        </p:nvPicPr>
        <p:blipFill>
          <a:blip r:embed="rId5" cstate="print"/>
          <a:srcRect/>
          <a:stretch>
            <a:fillRect/>
          </a:stretch>
        </p:blipFill>
        <p:spPr bwMode="auto">
          <a:xfrm>
            <a:off x="4803775" y="3522663"/>
            <a:ext cx="3860800" cy="1939925"/>
          </a:xfrm>
          <a:prstGeom prst="rect">
            <a:avLst/>
          </a:prstGeom>
          <a:noFill/>
        </p:spPr>
      </p:pic>
      <p:sp>
        <p:nvSpPr>
          <p:cNvPr id="809990" name="Text Box 6"/>
          <p:cNvSpPr txBox="1">
            <a:spLocks noChangeArrowheads="1"/>
          </p:cNvSpPr>
          <p:nvPr/>
        </p:nvSpPr>
        <p:spPr bwMode="auto">
          <a:xfrm>
            <a:off x="1455738" y="393700"/>
            <a:ext cx="5645150" cy="546100"/>
          </a:xfrm>
          <a:prstGeom prst="rect">
            <a:avLst/>
          </a:prstGeom>
          <a:noFill/>
          <a:ln w="28575">
            <a:noFill/>
            <a:miter lim="800000"/>
            <a:headEnd/>
            <a:tailEnd/>
          </a:ln>
          <a:effectLst/>
        </p:spPr>
        <p:txBody>
          <a:bodyPr anchor="ctr">
            <a:spAutoFit/>
          </a:bodyPr>
          <a:lstStyle/>
          <a:p>
            <a:pPr>
              <a:lnSpc>
                <a:spcPct val="50000"/>
              </a:lnSpc>
              <a:spcBef>
                <a:spcPct val="65000"/>
              </a:spcBef>
            </a:pPr>
            <a:r>
              <a:rPr lang="en-GB" sz="1800" i="0">
                <a:solidFill>
                  <a:schemeClr val="accent1"/>
                </a:solidFill>
              </a:rPr>
              <a:t>Palliser WDB2 Formula Atlantic / B Car </a:t>
            </a:r>
          </a:p>
          <a:p>
            <a:pPr>
              <a:lnSpc>
                <a:spcPct val="50000"/>
              </a:lnSpc>
              <a:spcBef>
                <a:spcPct val="65000"/>
              </a:spcBef>
            </a:pPr>
            <a:r>
              <a:rPr lang="en-GB" sz="1800" i="0">
                <a:solidFill>
                  <a:schemeClr val="accent1"/>
                </a:solidFill>
              </a:rPr>
              <a:t>Body Shape Developed at Specialised Mouldings  </a:t>
            </a:r>
            <a:endParaRPr lang="en-US" sz="1800"/>
          </a:p>
        </p:txBody>
      </p:sp>
      <p:sp>
        <p:nvSpPr>
          <p:cNvPr id="809991" name="Text Box 7"/>
          <p:cNvSpPr txBox="1">
            <a:spLocks noChangeArrowheads="1"/>
          </p:cNvSpPr>
          <p:nvPr/>
        </p:nvSpPr>
        <p:spPr bwMode="auto">
          <a:xfrm>
            <a:off x="57150" y="5746750"/>
            <a:ext cx="8291513" cy="495300"/>
          </a:xfrm>
          <a:prstGeom prst="rect">
            <a:avLst/>
          </a:prstGeom>
          <a:noFill/>
          <a:ln w="28575">
            <a:noFill/>
            <a:miter lim="800000"/>
            <a:headEnd/>
            <a:tailEnd/>
          </a:ln>
          <a:effectLst/>
        </p:spPr>
        <p:txBody>
          <a:bodyPr>
            <a:spAutoFit/>
          </a:bodyPr>
          <a:lstStyle/>
          <a:p>
            <a:pPr algn="l">
              <a:lnSpc>
                <a:spcPct val="50000"/>
              </a:lnSpc>
              <a:spcBef>
                <a:spcPct val="65000"/>
              </a:spcBef>
            </a:pPr>
            <a:r>
              <a:rPr lang="en-GB" sz="1600" i="0">
                <a:solidFill>
                  <a:schemeClr val="accent1"/>
                </a:solidFill>
              </a:rPr>
              <a:t>Cars looked nice and ran well…… </a:t>
            </a:r>
          </a:p>
          <a:p>
            <a:pPr algn="l">
              <a:lnSpc>
                <a:spcPct val="50000"/>
              </a:lnSpc>
              <a:spcBef>
                <a:spcPct val="65000"/>
              </a:spcBef>
            </a:pPr>
            <a:r>
              <a:rPr lang="en-GB" sz="1600">
                <a:solidFill>
                  <a:schemeClr val="accent1"/>
                </a:solidFill>
              </a:rPr>
              <a:t>but radiator cooling ineffective and engine overheated so surgery required……..</a:t>
            </a:r>
            <a:endParaRPr lang="en-US" sz="16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09987"/>
                                        </p:tgtEl>
                                        <p:attrNameLst>
                                          <p:attrName>style.visibility</p:attrName>
                                        </p:attrNameLst>
                                      </p:cBhvr>
                                      <p:to>
                                        <p:strVal val="visible"/>
                                      </p:to>
                                    </p:set>
                                    <p:anim calcmode="lin" valueType="num">
                                      <p:cBhvr>
                                        <p:cTn id="7" dur="1000" fill="hold"/>
                                        <p:tgtEl>
                                          <p:spTgt spid="809987"/>
                                        </p:tgtEl>
                                        <p:attrNameLst>
                                          <p:attrName>ppt_w</p:attrName>
                                        </p:attrNameLst>
                                      </p:cBhvr>
                                      <p:tavLst>
                                        <p:tav tm="0">
                                          <p:val>
                                            <p:strVal val="#ppt_w*0.70"/>
                                          </p:val>
                                        </p:tav>
                                        <p:tav tm="100000">
                                          <p:val>
                                            <p:strVal val="#ppt_w"/>
                                          </p:val>
                                        </p:tav>
                                      </p:tavLst>
                                    </p:anim>
                                    <p:anim calcmode="lin" valueType="num">
                                      <p:cBhvr>
                                        <p:cTn id="8" dur="1000" fill="hold"/>
                                        <p:tgtEl>
                                          <p:spTgt spid="809987"/>
                                        </p:tgtEl>
                                        <p:attrNameLst>
                                          <p:attrName>ppt_h</p:attrName>
                                        </p:attrNameLst>
                                      </p:cBhvr>
                                      <p:tavLst>
                                        <p:tav tm="0">
                                          <p:val>
                                            <p:strVal val="#ppt_h"/>
                                          </p:val>
                                        </p:tav>
                                        <p:tav tm="100000">
                                          <p:val>
                                            <p:strVal val="#ppt_h"/>
                                          </p:val>
                                        </p:tav>
                                      </p:tavLst>
                                    </p:anim>
                                    <p:animEffect transition="in" filter="fade">
                                      <p:cBhvr>
                                        <p:cTn id="9" dur="1000"/>
                                        <p:tgtEl>
                                          <p:spTgt spid="809987"/>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809986"/>
                                        </p:tgtEl>
                                        <p:attrNameLst>
                                          <p:attrName>style.visibility</p:attrName>
                                        </p:attrNameLst>
                                      </p:cBhvr>
                                      <p:to>
                                        <p:strVal val="visible"/>
                                      </p:to>
                                    </p:set>
                                    <p:anim calcmode="lin" valueType="num">
                                      <p:cBhvr>
                                        <p:cTn id="13" dur="1000" fill="hold"/>
                                        <p:tgtEl>
                                          <p:spTgt spid="809986"/>
                                        </p:tgtEl>
                                        <p:attrNameLst>
                                          <p:attrName>ppt_w</p:attrName>
                                        </p:attrNameLst>
                                      </p:cBhvr>
                                      <p:tavLst>
                                        <p:tav tm="0">
                                          <p:val>
                                            <p:strVal val="#ppt_w*0.70"/>
                                          </p:val>
                                        </p:tav>
                                        <p:tav tm="100000">
                                          <p:val>
                                            <p:strVal val="#ppt_w"/>
                                          </p:val>
                                        </p:tav>
                                      </p:tavLst>
                                    </p:anim>
                                    <p:anim calcmode="lin" valueType="num">
                                      <p:cBhvr>
                                        <p:cTn id="14" dur="1000" fill="hold"/>
                                        <p:tgtEl>
                                          <p:spTgt spid="809986"/>
                                        </p:tgtEl>
                                        <p:attrNameLst>
                                          <p:attrName>ppt_h</p:attrName>
                                        </p:attrNameLst>
                                      </p:cBhvr>
                                      <p:tavLst>
                                        <p:tav tm="0">
                                          <p:val>
                                            <p:strVal val="#ppt_h"/>
                                          </p:val>
                                        </p:tav>
                                        <p:tav tm="100000">
                                          <p:val>
                                            <p:strVal val="#ppt_h"/>
                                          </p:val>
                                        </p:tav>
                                      </p:tavLst>
                                    </p:anim>
                                    <p:animEffect transition="in" filter="fade">
                                      <p:cBhvr>
                                        <p:cTn id="15" dur="1000"/>
                                        <p:tgtEl>
                                          <p:spTgt spid="809986"/>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809988"/>
                                        </p:tgtEl>
                                        <p:attrNameLst>
                                          <p:attrName>style.visibility</p:attrName>
                                        </p:attrNameLst>
                                      </p:cBhvr>
                                      <p:to>
                                        <p:strVal val="visible"/>
                                      </p:to>
                                    </p:set>
                                    <p:anim calcmode="lin" valueType="num">
                                      <p:cBhvr>
                                        <p:cTn id="19" dur="1000" fill="hold"/>
                                        <p:tgtEl>
                                          <p:spTgt spid="809988"/>
                                        </p:tgtEl>
                                        <p:attrNameLst>
                                          <p:attrName>ppt_w</p:attrName>
                                        </p:attrNameLst>
                                      </p:cBhvr>
                                      <p:tavLst>
                                        <p:tav tm="0">
                                          <p:val>
                                            <p:strVal val="#ppt_w*0.70"/>
                                          </p:val>
                                        </p:tav>
                                        <p:tav tm="100000">
                                          <p:val>
                                            <p:strVal val="#ppt_w"/>
                                          </p:val>
                                        </p:tav>
                                      </p:tavLst>
                                    </p:anim>
                                    <p:anim calcmode="lin" valueType="num">
                                      <p:cBhvr>
                                        <p:cTn id="20" dur="1000" fill="hold"/>
                                        <p:tgtEl>
                                          <p:spTgt spid="809988"/>
                                        </p:tgtEl>
                                        <p:attrNameLst>
                                          <p:attrName>ppt_h</p:attrName>
                                        </p:attrNameLst>
                                      </p:cBhvr>
                                      <p:tavLst>
                                        <p:tav tm="0">
                                          <p:val>
                                            <p:strVal val="#ppt_h"/>
                                          </p:val>
                                        </p:tav>
                                        <p:tav tm="100000">
                                          <p:val>
                                            <p:strVal val="#ppt_h"/>
                                          </p:val>
                                        </p:tav>
                                      </p:tavLst>
                                    </p:anim>
                                    <p:animEffect transition="in" filter="fade">
                                      <p:cBhvr>
                                        <p:cTn id="21" dur="1000"/>
                                        <p:tgtEl>
                                          <p:spTgt spid="809988"/>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809989"/>
                                        </p:tgtEl>
                                        <p:attrNameLst>
                                          <p:attrName>style.visibility</p:attrName>
                                        </p:attrNameLst>
                                      </p:cBhvr>
                                      <p:to>
                                        <p:strVal val="visible"/>
                                      </p:to>
                                    </p:set>
                                    <p:anim calcmode="lin" valueType="num">
                                      <p:cBhvr>
                                        <p:cTn id="25" dur="1000" fill="hold"/>
                                        <p:tgtEl>
                                          <p:spTgt spid="809989"/>
                                        </p:tgtEl>
                                        <p:attrNameLst>
                                          <p:attrName>ppt_w</p:attrName>
                                        </p:attrNameLst>
                                      </p:cBhvr>
                                      <p:tavLst>
                                        <p:tav tm="0">
                                          <p:val>
                                            <p:strVal val="#ppt_w*0.70"/>
                                          </p:val>
                                        </p:tav>
                                        <p:tav tm="100000">
                                          <p:val>
                                            <p:strVal val="#ppt_w"/>
                                          </p:val>
                                        </p:tav>
                                      </p:tavLst>
                                    </p:anim>
                                    <p:anim calcmode="lin" valueType="num">
                                      <p:cBhvr>
                                        <p:cTn id="26" dur="1000" fill="hold"/>
                                        <p:tgtEl>
                                          <p:spTgt spid="809989"/>
                                        </p:tgtEl>
                                        <p:attrNameLst>
                                          <p:attrName>ppt_h</p:attrName>
                                        </p:attrNameLst>
                                      </p:cBhvr>
                                      <p:tavLst>
                                        <p:tav tm="0">
                                          <p:val>
                                            <p:strVal val="#ppt_h"/>
                                          </p:val>
                                        </p:tav>
                                        <p:tav tm="100000">
                                          <p:val>
                                            <p:strVal val="#ppt_h"/>
                                          </p:val>
                                        </p:tav>
                                      </p:tavLst>
                                    </p:anim>
                                    <p:animEffect transition="in" filter="fade">
                                      <p:cBhvr>
                                        <p:cTn id="27" dur="1000"/>
                                        <p:tgtEl>
                                          <p:spTgt spid="809989"/>
                                        </p:tgtEl>
                                      </p:cBhvr>
                                    </p:animEffect>
                                  </p:childTnLst>
                                </p:cTn>
                              </p:par>
                            </p:childTnLst>
                          </p:cTn>
                        </p:par>
                        <p:par>
                          <p:cTn id="28" fill="hold">
                            <p:stCondLst>
                              <p:cond delay="4000"/>
                            </p:stCondLst>
                            <p:childTnLst>
                              <p:par>
                                <p:cTn id="29" presetID="22" presetClass="entr" presetSubtype="8" fill="hold" grpId="0" nodeType="afterEffect">
                                  <p:stCondLst>
                                    <p:cond delay="0"/>
                                  </p:stCondLst>
                                  <p:childTnLst>
                                    <p:set>
                                      <p:cBhvr>
                                        <p:cTn id="30" dur="1" fill="hold">
                                          <p:stCondLst>
                                            <p:cond delay="0"/>
                                          </p:stCondLst>
                                        </p:cTn>
                                        <p:tgtEl>
                                          <p:spTgt spid="809991">
                                            <p:txEl>
                                              <p:pRg st="0" end="0"/>
                                            </p:txEl>
                                          </p:spTgt>
                                        </p:tgtEl>
                                        <p:attrNameLst>
                                          <p:attrName>style.visibility</p:attrName>
                                        </p:attrNameLst>
                                      </p:cBhvr>
                                      <p:to>
                                        <p:strVal val="visible"/>
                                      </p:to>
                                    </p:set>
                                    <p:animEffect transition="in" filter="wipe(left)">
                                      <p:cBhvr>
                                        <p:cTn id="31" dur="500"/>
                                        <p:tgtEl>
                                          <p:spTgt spid="80999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09991">
                                            <p:txEl>
                                              <p:pRg st="1" end="1"/>
                                            </p:txEl>
                                          </p:spTgt>
                                        </p:tgtEl>
                                        <p:attrNameLst>
                                          <p:attrName>style.visibility</p:attrName>
                                        </p:attrNameLst>
                                      </p:cBhvr>
                                      <p:to>
                                        <p:strVal val="visible"/>
                                      </p:to>
                                    </p:set>
                                    <p:animEffect transition="in" filter="wipe(left)">
                                      <p:cBhvr>
                                        <p:cTn id="36" dur="500"/>
                                        <p:tgtEl>
                                          <p:spTgt spid="8099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991"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10" name="Picture 2" descr="WDF2 nose development 1"/>
          <p:cNvPicPr>
            <a:picLocks noChangeAspect="1" noChangeArrowheads="1"/>
          </p:cNvPicPr>
          <p:nvPr/>
        </p:nvPicPr>
        <p:blipFill>
          <a:blip r:embed="rId2" cstate="print"/>
          <a:srcRect/>
          <a:stretch>
            <a:fillRect/>
          </a:stretch>
        </p:blipFill>
        <p:spPr bwMode="auto">
          <a:xfrm>
            <a:off x="261938" y="798513"/>
            <a:ext cx="4487862" cy="1924050"/>
          </a:xfrm>
          <a:prstGeom prst="rect">
            <a:avLst/>
          </a:prstGeom>
          <a:noFill/>
        </p:spPr>
      </p:pic>
      <p:pic>
        <p:nvPicPr>
          <p:cNvPr id="811011" name="Picture 3" descr="WDF2 nose development 2"/>
          <p:cNvPicPr>
            <a:picLocks noChangeAspect="1" noChangeArrowheads="1"/>
          </p:cNvPicPr>
          <p:nvPr/>
        </p:nvPicPr>
        <p:blipFill>
          <a:blip r:embed="rId3" cstate="print"/>
          <a:srcRect/>
          <a:stretch>
            <a:fillRect/>
          </a:stretch>
        </p:blipFill>
        <p:spPr bwMode="auto">
          <a:xfrm>
            <a:off x="5233988" y="808038"/>
            <a:ext cx="3340100" cy="2646362"/>
          </a:xfrm>
          <a:prstGeom prst="rect">
            <a:avLst/>
          </a:prstGeom>
          <a:noFill/>
        </p:spPr>
      </p:pic>
      <p:pic>
        <p:nvPicPr>
          <p:cNvPr id="811012" name="Picture 4" descr="WDF2 nose development 3"/>
          <p:cNvPicPr>
            <a:picLocks noChangeAspect="1" noChangeArrowheads="1"/>
          </p:cNvPicPr>
          <p:nvPr/>
        </p:nvPicPr>
        <p:blipFill>
          <a:blip r:embed="rId4" cstate="print"/>
          <a:srcRect/>
          <a:stretch>
            <a:fillRect/>
          </a:stretch>
        </p:blipFill>
        <p:spPr bwMode="auto">
          <a:xfrm>
            <a:off x="290513" y="2846388"/>
            <a:ext cx="2012950" cy="1477962"/>
          </a:xfrm>
          <a:prstGeom prst="rect">
            <a:avLst/>
          </a:prstGeom>
          <a:noFill/>
        </p:spPr>
      </p:pic>
      <p:pic>
        <p:nvPicPr>
          <p:cNvPr id="811013" name="Picture 5" descr="WDF2 nose development 4"/>
          <p:cNvPicPr>
            <a:picLocks noChangeAspect="1" noChangeArrowheads="1"/>
          </p:cNvPicPr>
          <p:nvPr/>
        </p:nvPicPr>
        <p:blipFill>
          <a:blip r:embed="rId5" cstate="print"/>
          <a:srcRect/>
          <a:stretch>
            <a:fillRect/>
          </a:stretch>
        </p:blipFill>
        <p:spPr bwMode="auto">
          <a:xfrm>
            <a:off x="315913" y="4478338"/>
            <a:ext cx="4243387" cy="1562100"/>
          </a:xfrm>
          <a:prstGeom prst="rect">
            <a:avLst/>
          </a:prstGeom>
          <a:noFill/>
        </p:spPr>
      </p:pic>
      <p:sp>
        <p:nvSpPr>
          <p:cNvPr id="811014" name="Text Box 6"/>
          <p:cNvSpPr txBox="1">
            <a:spLocks noChangeArrowheads="1"/>
          </p:cNvSpPr>
          <p:nvPr/>
        </p:nvSpPr>
        <p:spPr bwMode="auto">
          <a:xfrm>
            <a:off x="1455738" y="273050"/>
            <a:ext cx="5645150" cy="230188"/>
          </a:xfrm>
          <a:prstGeom prst="rect">
            <a:avLst/>
          </a:prstGeom>
          <a:noFill/>
          <a:ln w="28575">
            <a:noFill/>
            <a:miter lim="800000"/>
            <a:headEnd/>
            <a:tailEnd/>
          </a:ln>
          <a:effectLst/>
        </p:spPr>
        <p:txBody>
          <a:bodyPr anchor="ctr">
            <a:spAutoFit/>
          </a:bodyPr>
          <a:lstStyle/>
          <a:p>
            <a:pPr>
              <a:lnSpc>
                <a:spcPct val="50000"/>
              </a:lnSpc>
              <a:spcBef>
                <a:spcPct val="65000"/>
              </a:spcBef>
            </a:pPr>
            <a:r>
              <a:rPr lang="en-GB" sz="1800" i="0">
                <a:solidFill>
                  <a:schemeClr val="accent1"/>
                </a:solidFill>
              </a:rPr>
              <a:t>Revision to Cooling intake – Formula Ford</a:t>
            </a:r>
            <a:endParaRPr lang="en-US" sz="1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11014"/>
                                        </p:tgtEl>
                                        <p:attrNameLst>
                                          <p:attrName>style.visibility</p:attrName>
                                        </p:attrNameLst>
                                      </p:cBhvr>
                                      <p:to>
                                        <p:strVal val="visible"/>
                                      </p:to>
                                    </p:set>
                                    <p:animEffect transition="in" filter="wipe(left)">
                                      <p:cBhvr>
                                        <p:cTn id="7" dur="500"/>
                                        <p:tgtEl>
                                          <p:spTgt spid="8110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11010"/>
                                        </p:tgtEl>
                                        <p:attrNameLst>
                                          <p:attrName>style.visibility</p:attrName>
                                        </p:attrNameLst>
                                      </p:cBhvr>
                                      <p:to>
                                        <p:strVal val="visible"/>
                                      </p:to>
                                    </p:set>
                                    <p:animEffect transition="in" filter="wipe(left)">
                                      <p:cBhvr>
                                        <p:cTn id="11" dur="500"/>
                                        <p:tgtEl>
                                          <p:spTgt spid="8110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11011"/>
                                        </p:tgtEl>
                                        <p:attrNameLst>
                                          <p:attrName>style.visibility</p:attrName>
                                        </p:attrNameLst>
                                      </p:cBhvr>
                                      <p:to>
                                        <p:strVal val="visible"/>
                                      </p:to>
                                    </p:set>
                                    <p:animEffect transition="in" filter="wipe(left)">
                                      <p:cBhvr>
                                        <p:cTn id="16" dur="500"/>
                                        <p:tgtEl>
                                          <p:spTgt spid="8110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11012"/>
                                        </p:tgtEl>
                                        <p:attrNameLst>
                                          <p:attrName>style.visibility</p:attrName>
                                        </p:attrNameLst>
                                      </p:cBhvr>
                                      <p:to>
                                        <p:strVal val="visible"/>
                                      </p:to>
                                    </p:set>
                                    <p:animEffect transition="in" filter="wipe(left)">
                                      <p:cBhvr>
                                        <p:cTn id="21" dur="500"/>
                                        <p:tgtEl>
                                          <p:spTgt spid="8110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11013"/>
                                        </p:tgtEl>
                                        <p:attrNameLst>
                                          <p:attrName>style.visibility</p:attrName>
                                        </p:attrNameLst>
                                      </p:cBhvr>
                                      <p:to>
                                        <p:strVal val="visible"/>
                                      </p:to>
                                    </p:set>
                                    <p:animEffect transition="in" filter="wipe(left)">
                                      <p:cBhvr>
                                        <p:cTn id="26" dur="500"/>
                                        <p:tgtEl>
                                          <p:spTgt spid="811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10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4" name="Picture 2" descr="WDFormula 3 above"/>
          <p:cNvPicPr>
            <a:picLocks noChangeAspect="1" noChangeArrowheads="1"/>
          </p:cNvPicPr>
          <p:nvPr/>
        </p:nvPicPr>
        <p:blipFill>
          <a:blip r:embed="rId2" cstate="print"/>
          <a:srcRect/>
          <a:stretch>
            <a:fillRect/>
          </a:stretch>
        </p:blipFill>
        <p:spPr bwMode="auto">
          <a:xfrm>
            <a:off x="200025" y="962025"/>
            <a:ext cx="3267075" cy="5481638"/>
          </a:xfrm>
          <a:prstGeom prst="rect">
            <a:avLst/>
          </a:prstGeom>
          <a:noFill/>
        </p:spPr>
      </p:pic>
      <p:pic>
        <p:nvPicPr>
          <p:cNvPr id="812035" name="Picture 3" descr="WDFormula 3 front"/>
          <p:cNvPicPr>
            <a:picLocks noChangeAspect="1" noChangeArrowheads="1"/>
          </p:cNvPicPr>
          <p:nvPr/>
        </p:nvPicPr>
        <p:blipFill>
          <a:blip r:embed="rId3" cstate="print"/>
          <a:srcRect/>
          <a:stretch>
            <a:fillRect/>
          </a:stretch>
        </p:blipFill>
        <p:spPr bwMode="auto">
          <a:xfrm>
            <a:off x="3673475" y="962025"/>
            <a:ext cx="2765425" cy="1836738"/>
          </a:xfrm>
          <a:prstGeom prst="rect">
            <a:avLst/>
          </a:prstGeom>
          <a:noFill/>
        </p:spPr>
      </p:pic>
      <p:pic>
        <p:nvPicPr>
          <p:cNvPr id="812036" name="Picture 4" descr="WDFormula 3 engine"/>
          <p:cNvPicPr>
            <a:picLocks noChangeAspect="1" noChangeArrowheads="1"/>
          </p:cNvPicPr>
          <p:nvPr/>
        </p:nvPicPr>
        <p:blipFill>
          <a:blip r:embed="rId4" cstate="print"/>
          <a:srcRect/>
          <a:stretch>
            <a:fillRect/>
          </a:stretch>
        </p:blipFill>
        <p:spPr bwMode="auto">
          <a:xfrm>
            <a:off x="4924425" y="2895600"/>
            <a:ext cx="2501900" cy="1735138"/>
          </a:xfrm>
          <a:prstGeom prst="rect">
            <a:avLst/>
          </a:prstGeom>
          <a:noFill/>
        </p:spPr>
      </p:pic>
      <p:pic>
        <p:nvPicPr>
          <p:cNvPr id="812037" name="Picture 5" descr="WDFormula 3 rear"/>
          <p:cNvPicPr>
            <a:picLocks noChangeAspect="1" noChangeArrowheads="1"/>
          </p:cNvPicPr>
          <p:nvPr/>
        </p:nvPicPr>
        <p:blipFill>
          <a:blip r:embed="rId5" cstate="print"/>
          <a:srcRect/>
          <a:stretch>
            <a:fillRect/>
          </a:stretch>
        </p:blipFill>
        <p:spPr bwMode="auto">
          <a:xfrm>
            <a:off x="6016625" y="4751388"/>
            <a:ext cx="2870200" cy="1679575"/>
          </a:xfrm>
          <a:prstGeom prst="rect">
            <a:avLst/>
          </a:prstGeom>
          <a:noFill/>
        </p:spPr>
      </p:pic>
      <p:sp>
        <p:nvSpPr>
          <p:cNvPr id="812038" name="Text Box 6"/>
          <p:cNvSpPr txBox="1">
            <a:spLocks noChangeArrowheads="1"/>
          </p:cNvSpPr>
          <p:nvPr/>
        </p:nvSpPr>
        <p:spPr bwMode="auto">
          <a:xfrm>
            <a:off x="1789113" y="328613"/>
            <a:ext cx="5645150" cy="230187"/>
          </a:xfrm>
          <a:prstGeom prst="rect">
            <a:avLst/>
          </a:prstGeom>
          <a:noFill/>
          <a:ln w="28575">
            <a:noFill/>
            <a:miter lim="800000"/>
            <a:headEnd/>
            <a:tailEnd/>
          </a:ln>
          <a:effectLst/>
        </p:spPr>
        <p:txBody>
          <a:bodyPr anchor="ctr">
            <a:spAutoFit/>
          </a:bodyPr>
          <a:lstStyle/>
          <a:p>
            <a:pPr>
              <a:lnSpc>
                <a:spcPct val="50000"/>
              </a:lnSpc>
              <a:spcBef>
                <a:spcPct val="65000"/>
              </a:spcBef>
            </a:pPr>
            <a:r>
              <a:rPr lang="en-GB" sz="1800" i="0">
                <a:solidFill>
                  <a:schemeClr val="accent1"/>
                </a:solidFill>
              </a:rPr>
              <a:t>Final Palliser Shape for 1970 – example Formula 3</a:t>
            </a:r>
            <a:endParaRPr lang="en-US" sz="1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12038"/>
                                        </p:tgtEl>
                                        <p:attrNameLst>
                                          <p:attrName>style.visibility</p:attrName>
                                        </p:attrNameLst>
                                      </p:cBhvr>
                                      <p:to>
                                        <p:strVal val="visible"/>
                                      </p:to>
                                    </p:set>
                                    <p:animEffect transition="in" filter="wipe(left)">
                                      <p:cBhvr>
                                        <p:cTn id="7" dur="500"/>
                                        <p:tgtEl>
                                          <p:spTgt spid="81203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12034"/>
                                        </p:tgtEl>
                                        <p:attrNameLst>
                                          <p:attrName>style.visibility</p:attrName>
                                        </p:attrNameLst>
                                      </p:cBhvr>
                                      <p:to>
                                        <p:strVal val="visible"/>
                                      </p:to>
                                    </p:set>
                                    <p:animEffect transition="in" filter="wipe(up)">
                                      <p:cBhvr>
                                        <p:cTn id="11" dur="500"/>
                                        <p:tgtEl>
                                          <p:spTgt spid="81203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12035"/>
                                        </p:tgtEl>
                                        <p:attrNameLst>
                                          <p:attrName>style.visibility</p:attrName>
                                        </p:attrNameLst>
                                      </p:cBhvr>
                                      <p:to>
                                        <p:strVal val="visible"/>
                                      </p:to>
                                    </p:set>
                                    <p:animEffect transition="in" filter="wipe(up)">
                                      <p:cBhvr>
                                        <p:cTn id="15" dur="500"/>
                                        <p:tgtEl>
                                          <p:spTgt spid="81203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812036"/>
                                        </p:tgtEl>
                                        <p:attrNameLst>
                                          <p:attrName>style.visibility</p:attrName>
                                        </p:attrNameLst>
                                      </p:cBhvr>
                                      <p:to>
                                        <p:strVal val="visible"/>
                                      </p:to>
                                    </p:set>
                                    <p:animEffect transition="in" filter="wipe(up)">
                                      <p:cBhvr>
                                        <p:cTn id="19" dur="500"/>
                                        <p:tgtEl>
                                          <p:spTgt spid="812036"/>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812037"/>
                                        </p:tgtEl>
                                        <p:attrNameLst>
                                          <p:attrName>style.visibility</p:attrName>
                                        </p:attrNameLst>
                                      </p:cBhvr>
                                      <p:to>
                                        <p:strVal val="visible"/>
                                      </p:to>
                                    </p:set>
                                    <p:animEffect transition="in" filter="wipe(up)">
                                      <p:cBhvr>
                                        <p:cTn id="23" dur="500"/>
                                        <p:tgtEl>
                                          <p:spTgt spid="812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203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99468" y="93500"/>
            <a:ext cx="8989146" cy="830997"/>
          </a:xfrm>
          <a:prstGeom prst="rect">
            <a:avLst/>
          </a:prstGeom>
          <a:noFill/>
          <a:ln w="28575">
            <a:noFill/>
            <a:miter lim="800000"/>
            <a:headEnd/>
            <a:tailEnd/>
          </a:ln>
          <a:effectLst/>
        </p:spPr>
        <p:txBody>
          <a:bodyPr wrap="square">
            <a:spAutoFit/>
          </a:bodyPr>
          <a:lstStyle/>
          <a:p>
            <a:pPr>
              <a:spcBef>
                <a:spcPts val="0"/>
              </a:spcBef>
            </a:pPr>
            <a:r>
              <a:rPr lang="en-GB" i="0" dirty="0">
                <a:solidFill>
                  <a:schemeClr val="accent1"/>
                </a:solidFill>
              </a:rPr>
              <a:t>Palliser Won 3 Formula Ford Championships</a:t>
            </a:r>
          </a:p>
          <a:p>
            <a:pPr>
              <a:spcBef>
                <a:spcPts val="0"/>
              </a:spcBef>
            </a:pPr>
            <a:r>
              <a:rPr lang="en-GB" i="0" dirty="0">
                <a:solidFill>
                  <a:schemeClr val="accent1"/>
                </a:solidFill>
              </a:rPr>
              <a:t>In  USA, UK and South Africa</a:t>
            </a:r>
            <a:r>
              <a:rPr lang="en-GB" sz="2000" i="0" dirty="0">
                <a:solidFill>
                  <a:schemeClr val="accent1"/>
                </a:solidFill>
              </a:rPr>
              <a:t> </a:t>
            </a:r>
            <a:r>
              <a:rPr lang="en-GB" sz="1800" i="0" dirty="0">
                <a:solidFill>
                  <a:schemeClr val="accent1"/>
                </a:solidFill>
              </a:rPr>
              <a:t> </a:t>
            </a:r>
            <a:r>
              <a:rPr lang="en-GB" i="0" dirty="0">
                <a:solidFill>
                  <a:schemeClr val="accent1"/>
                </a:solidFill>
              </a:rPr>
              <a:t>- won by Peter Hull</a:t>
            </a:r>
            <a:endParaRPr lang="en-GB" sz="1800" dirty="0">
              <a:solidFill>
                <a:schemeClr val="accent1"/>
              </a:solidFill>
            </a:endParaRPr>
          </a:p>
        </p:txBody>
      </p:sp>
      <p:pic>
        <p:nvPicPr>
          <p:cNvPr id="31747" name="Picture 3" descr="E:\HD 131106 - 750 Motor Club -\Photos Motor Racing\Andre Loubser - Palliser Hull &amp; Scheckter - 9nov04.jpg"/>
          <p:cNvPicPr>
            <a:picLocks noChangeAspect="1" noChangeArrowheads="1"/>
          </p:cNvPicPr>
          <p:nvPr/>
        </p:nvPicPr>
        <p:blipFill>
          <a:blip r:embed="rId2" cstate="print"/>
          <a:srcRect/>
          <a:stretch>
            <a:fillRect/>
          </a:stretch>
        </p:blipFill>
        <p:spPr bwMode="auto">
          <a:xfrm>
            <a:off x="124695" y="1641776"/>
            <a:ext cx="8922327" cy="446116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1747"/>
                                        </p:tgtEl>
                                        <p:attrNameLst>
                                          <p:attrName>style.visibility</p:attrName>
                                        </p:attrNameLst>
                                      </p:cBhvr>
                                      <p:to>
                                        <p:strVal val="visible"/>
                                      </p:to>
                                    </p:set>
                                    <p:animEffect transition="in" filter="wipe(left)">
                                      <p:cBhvr>
                                        <p:cTn id="13" dur="5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9" name="Text Box 3"/>
          <p:cNvSpPr txBox="1">
            <a:spLocks noChangeArrowheads="1"/>
          </p:cNvSpPr>
          <p:nvPr/>
        </p:nvSpPr>
        <p:spPr bwMode="auto">
          <a:xfrm>
            <a:off x="1385473" y="180978"/>
            <a:ext cx="6426056" cy="620106"/>
          </a:xfrm>
          <a:prstGeom prst="rect">
            <a:avLst/>
          </a:prstGeom>
          <a:noFill/>
          <a:ln w="28575">
            <a:noFill/>
            <a:miter lim="800000"/>
            <a:headEnd/>
            <a:tailEnd/>
          </a:ln>
          <a:effectLst/>
        </p:spPr>
        <p:txBody>
          <a:bodyPr wrap="square" anchor="ctr">
            <a:spAutoFit/>
          </a:bodyPr>
          <a:lstStyle/>
          <a:p>
            <a:pPr>
              <a:lnSpc>
                <a:spcPct val="50000"/>
              </a:lnSpc>
              <a:spcBef>
                <a:spcPct val="65000"/>
              </a:spcBef>
            </a:pPr>
            <a:r>
              <a:rPr lang="en-GB" sz="2000" i="0" dirty="0">
                <a:solidFill>
                  <a:schemeClr val="accent1"/>
                </a:solidFill>
              </a:rPr>
              <a:t>Equalling Circuit Record for </a:t>
            </a:r>
            <a:r>
              <a:rPr lang="en-GB" sz="2000" i="0" dirty="0" err="1">
                <a:solidFill>
                  <a:schemeClr val="accent1"/>
                </a:solidFill>
              </a:rPr>
              <a:t>Lydden</a:t>
            </a:r>
            <a:r>
              <a:rPr lang="en-GB" sz="2000" i="0" dirty="0">
                <a:solidFill>
                  <a:schemeClr val="accent1"/>
                </a:solidFill>
              </a:rPr>
              <a:t> Hill – 1970</a:t>
            </a:r>
          </a:p>
          <a:p>
            <a:pPr>
              <a:lnSpc>
                <a:spcPct val="50000"/>
              </a:lnSpc>
              <a:spcBef>
                <a:spcPct val="65000"/>
              </a:spcBef>
            </a:pPr>
            <a:r>
              <a:rPr lang="en-GB" sz="2000" i="0" dirty="0">
                <a:solidFill>
                  <a:schemeClr val="accent1"/>
                </a:solidFill>
              </a:rPr>
              <a:t>In prototype Palliser Formula Atlantic</a:t>
            </a:r>
            <a:endParaRPr lang="en-US" sz="2000" dirty="0"/>
          </a:p>
        </p:txBody>
      </p:sp>
      <p:pic>
        <p:nvPicPr>
          <p:cNvPr id="33796" name="Picture 4" descr="E:\HD 131106 - 750 Motor Club -\Photos Motor Racing\Palliser - Autosport Dec 70 - F Atlantic Launched - fm Rich Evans - 28dec12.jpg"/>
          <p:cNvPicPr>
            <a:picLocks noChangeAspect="1" noChangeArrowheads="1"/>
          </p:cNvPicPr>
          <p:nvPr/>
        </p:nvPicPr>
        <p:blipFill>
          <a:blip r:embed="rId2" cstate="print"/>
          <a:srcRect/>
          <a:stretch>
            <a:fillRect/>
          </a:stretch>
        </p:blipFill>
        <p:spPr bwMode="auto">
          <a:xfrm>
            <a:off x="4677641" y="923347"/>
            <a:ext cx="4175335" cy="5400000"/>
          </a:xfrm>
          <a:prstGeom prst="rect">
            <a:avLst/>
          </a:prstGeom>
          <a:noFill/>
        </p:spPr>
      </p:pic>
      <p:pic>
        <p:nvPicPr>
          <p:cNvPr id="2050" name="Picture 2" descr="E:\My Dropbox\Presentations of HD etc\HD 131106 - 750 Motor Club -\Photos Motor Racing\Palliser - Autosport Oct 70 - HD WDB3 FB-Atlantic Lydden Eq Lap Record - fm Rich Evans - 28dec12 (nxpScn) w640pxl.jpg"/>
          <p:cNvPicPr>
            <a:picLocks noChangeAspect="1" noChangeArrowheads="1"/>
          </p:cNvPicPr>
          <p:nvPr/>
        </p:nvPicPr>
        <p:blipFill>
          <a:blip r:embed="rId3" cstate="print"/>
          <a:srcRect/>
          <a:stretch>
            <a:fillRect/>
          </a:stretch>
        </p:blipFill>
        <p:spPr bwMode="auto">
          <a:xfrm>
            <a:off x="533733" y="934712"/>
            <a:ext cx="3803209" cy="5400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13059"/>
                                        </p:tgtEl>
                                        <p:attrNameLst>
                                          <p:attrName>style.visibility</p:attrName>
                                        </p:attrNameLst>
                                      </p:cBhvr>
                                      <p:to>
                                        <p:strVal val="visible"/>
                                      </p:to>
                                    </p:set>
                                    <p:anim calcmode="lin" valueType="num">
                                      <p:cBhvr>
                                        <p:cTn id="7" dur="1000" fill="hold"/>
                                        <p:tgtEl>
                                          <p:spTgt spid="813059"/>
                                        </p:tgtEl>
                                        <p:attrNameLst>
                                          <p:attrName>ppt_w</p:attrName>
                                        </p:attrNameLst>
                                      </p:cBhvr>
                                      <p:tavLst>
                                        <p:tav tm="0">
                                          <p:val>
                                            <p:strVal val="#ppt_w*0.70"/>
                                          </p:val>
                                        </p:tav>
                                        <p:tav tm="100000">
                                          <p:val>
                                            <p:strVal val="#ppt_w"/>
                                          </p:val>
                                        </p:tav>
                                      </p:tavLst>
                                    </p:anim>
                                    <p:anim calcmode="lin" valueType="num">
                                      <p:cBhvr>
                                        <p:cTn id="8" dur="1000" fill="hold"/>
                                        <p:tgtEl>
                                          <p:spTgt spid="813059"/>
                                        </p:tgtEl>
                                        <p:attrNameLst>
                                          <p:attrName>ppt_h</p:attrName>
                                        </p:attrNameLst>
                                      </p:cBhvr>
                                      <p:tavLst>
                                        <p:tav tm="0">
                                          <p:val>
                                            <p:strVal val="#ppt_h"/>
                                          </p:val>
                                        </p:tav>
                                        <p:tav tm="100000">
                                          <p:val>
                                            <p:strVal val="#ppt_h"/>
                                          </p:val>
                                        </p:tav>
                                      </p:tavLst>
                                    </p:anim>
                                    <p:animEffect transition="in" filter="fade">
                                      <p:cBhvr>
                                        <p:cTn id="9" dur="1000"/>
                                        <p:tgtEl>
                                          <p:spTgt spid="813059"/>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ipe(up)">
                                      <p:cBhvr>
                                        <p:cTn id="13" dur="500"/>
                                        <p:tgtEl>
                                          <p:spTgt spid="2050"/>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33796"/>
                                        </p:tgtEl>
                                        <p:attrNameLst>
                                          <p:attrName>style.visibility</p:attrName>
                                        </p:attrNameLst>
                                      </p:cBhvr>
                                      <p:to>
                                        <p:strVal val="visible"/>
                                      </p:to>
                                    </p:set>
                                    <p:animEffect transition="in" filter="wipe(up)">
                                      <p:cBhvr>
                                        <p:cTn id="17" dur="5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05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9" name="Text Box 3"/>
          <p:cNvSpPr txBox="1">
            <a:spLocks noChangeArrowheads="1"/>
          </p:cNvSpPr>
          <p:nvPr/>
        </p:nvSpPr>
        <p:spPr bwMode="auto">
          <a:xfrm>
            <a:off x="1427037" y="201661"/>
            <a:ext cx="6426056" cy="246221"/>
          </a:xfrm>
          <a:prstGeom prst="rect">
            <a:avLst/>
          </a:prstGeom>
          <a:noFill/>
          <a:ln w="28575">
            <a:noFill/>
            <a:miter lim="800000"/>
            <a:headEnd/>
            <a:tailEnd/>
          </a:ln>
          <a:effectLst/>
        </p:spPr>
        <p:txBody>
          <a:bodyPr wrap="square" anchor="ctr">
            <a:spAutoFit/>
          </a:bodyPr>
          <a:lstStyle/>
          <a:p>
            <a:pPr>
              <a:lnSpc>
                <a:spcPct val="50000"/>
              </a:lnSpc>
              <a:spcBef>
                <a:spcPct val="65000"/>
              </a:spcBef>
            </a:pPr>
            <a:r>
              <a:rPr lang="en-GB" sz="2000" i="0" dirty="0">
                <a:solidFill>
                  <a:schemeClr val="accent1"/>
                </a:solidFill>
              </a:rPr>
              <a:t>Equalling Circuit Record for </a:t>
            </a:r>
            <a:r>
              <a:rPr lang="en-GB" sz="2000" i="0" dirty="0" err="1">
                <a:solidFill>
                  <a:schemeClr val="accent1"/>
                </a:solidFill>
              </a:rPr>
              <a:t>Lydden</a:t>
            </a:r>
            <a:r>
              <a:rPr lang="en-GB" sz="2000" i="0" dirty="0">
                <a:solidFill>
                  <a:schemeClr val="accent1"/>
                </a:solidFill>
              </a:rPr>
              <a:t> Hill – 1970</a:t>
            </a:r>
            <a:endParaRPr lang="en-US" sz="2000" dirty="0"/>
          </a:p>
        </p:txBody>
      </p:sp>
      <p:sp>
        <p:nvSpPr>
          <p:cNvPr id="813060" name="Text Box 4"/>
          <p:cNvSpPr txBox="1">
            <a:spLocks noChangeArrowheads="1"/>
          </p:cNvSpPr>
          <p:nvPr/>
        </p:nvSpPr>
        <p:spPr bwMode="auto">
          <a:xfrm>
            <a:off x="0" y="5938843"/>
            <a:ext cx="9143999" cy="549381"/>
          </a:xfrm>
          <a:prstGeom prst="rect">
            <a:avLst/>
          </a:prstGeom>
          <a:noFill/>
          <a:ln w="28575">
            <a:noFill/>
            <a:miter lim="800000"/>
            <a:headEnd/>
            <a:tailEnd/>
          </a:ln>
          <a:effectLst/>
        </p:spPr>
        <p:txBody>
          <a:bodyPr wrap="square">
            <a:spAutoFit/>
          </a:bodyPr>
          <a:lstStyle/>
          <a:p>
            <a:pPr>
              <a:lnSpc>
                <a:spcPct val="50000"/>
              </a:lnSpc>
              <a:spcBef>
                <a:spcPct val="65000"/>
              </a:spcBef>
            </a:pPr>
            <a:r>
              <a:rPr lang="en-GB" sz="1800" i="0" dirty="0">
                <a:solidFill>
                  <a:schemeClr val="accent1"/>
                </a:solidFill>
              </a:rPr>
              <a:t>Vern </a:t>
            </a:r>
            <a:r>
              <a:rPr lang="en-GB" sz="1800" i="0" dirty="0" err="1">
                <a:solidFill>
                  <a:schemeClr val="accent1"/>
                </a:solidFill>
              </a:rPr>
              <a:t>Schuppan</a:t>
            </a:r>
            <a:r>
              <a:rPr lang="en-GB" sz="1800" i="0" dirty="0">
                <a:solidFill>
                  <a:schemeClr val="accent1"/>
                </a:solidFill>
              </a:rPr>
              <a:t> won UK 1972 Formula Atlantic Championship in a Palliser</a:t>
            </a:r>
          </a:p>
          <a:p>
            <a:pPr>
              <a:lnSpc>
                <a:spcPct val="50000"/>
              </a:lnSpc>
              <a:spcBef>
                <a:spcPct val="65000"/>
              </a:spcBef>
            </a:pPr>
            <a:r>
              <a:rPr lang="en-GB" sz="1800" i="0" dirty="0">
                <a:solidFill>
                  <a:schemeClr val="accent1"/>
                </a:solidFill>
              </a:rPr>
              <a:t>Vern later drove for the Gulf Team that won Le Mans</a:t>
            </a:r>
            <a:endParaRPr lang="en-US" sz="1800" dirty="0"/>
          </a:p>
        </p:txBody>
      </p:sp>
      <p:pic>
        <p:nvPicPr>
          <p:cNvPr id="33794" name="Picture 2" descr="E:\HD 131106 - 750 Motor Club -\Photos Motor Racing\HD Motorace Palliser Atlantic Lydden circuit record 1970 txt (nxpScn).jpg"/>
          <p:cNvPicPr>
            <a:picLocks noChangeAspect="1" noChangeArrowheads="1"/>
          </p:cNvPicPr>
          <p:nvPr/>
        </p:nvPicPr>
        <p:blipFill>
          <a:blip r:embed="rId2" cstate="print"/>
          <a:srcRect/>
          <a:stretch>
            <a:fillRect/>
          </a:stretch>
        </p:blipFill>
        <p:spPr bwMode="auto">
          <a:xfrm>
            <a:off x="1528790" y="668479"/>
            <a:ext cx="6188220" cy="507889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13059"/>
                                        </p:tgtEl>
                                        <p:attrNameLst>
                                          <p:attrName>style.visibility</p:attrName>
                                        </p:attrNameLst>
                                      </p:cBhvr>
                                      <p:to>
                                        <p:strVal val="visible"/>
                                      </p:to>
                                    </p:set>
                                    <p:anim calcmode="lin" valueType="num">
                                      <p:cBhvr>
                                        <p:cTn id="7" dur="1000" fill="hold"/>
                                        <p:tgtEl>
                                          <p:spTgt spid="813059"/>
                                        </p:tgtEl>
                                        <p:attrNameLst>
                                          <p:attrName>ppt_w</p:attrName>
                                        </p:attrNameLst>
                                      </p:cBhvr>
                                      <p:tavLst>
                                        <p:tav tm="0">
                                          <p:val>
                                            <p:strVal val="#ppt_w*0.70"/>
                                          </p:val>
                                        </p:tav>
                                        <p:tav tm="100000">
                                          <p:val>
                                            <p:strVal val="#ppt_w"/>
                                          </p:val>
                                        </p:tav>
                                      </p:tavLst>
                                    </p:anim>
                                    <p:anim calcmode="lin" valueType="num">
                                      <p:cBhvr>
                                        <p:cTn id="8" dur="1000" fill="hold"/>
                                        <p:tgtEl>
                                          <p:spTgt spid="813059"/>
                                        </p:tgtEl>
                                        <p:attrNameLst>
                                          <p:attrName>ppt_h</p:attrName>
                                        </p:attrNameLst>
                                      </p:cBhvr>
                                      <p:tavLst>
                                        <p:tav tm="0">
                                          <p:val>
                                            <p:strVal val="#ppt_h"/>
                                          </p:val>
                                        </p:tav>
                                        <p:tav tm="100000">
                                          <p:val>
                                            <p:strVal val="#ppt_h"/>
                                          </p:val>
                                        </p:tav>
                                      </p:tavLst>
                                    </p:anim>
                                    <p:animEffect transition="in" filter="fade">
                                      <p:cBhvr>
                                        <p:cTn id="9" dur="1000"/>
                                        <p:tgtEl>
                                          <p:spTgt spid="813059"/>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3794"/>
                                        </p:tgtEl>
                                        <p:attrNameLst>
                                          <p:attrName>style.visibility</p:attrName>
                                        </p:attrNameLst>
                                      </p:cBhvr>
                                      <p:to>
                                        <p:strVal val="visible"/>
                                      </p:to>
                                    </p:set>
                                    <p:animEffect transition="in" filter="wipe(left)">
                                      <p:cBhvr>
                                        <p:cTn id="13" dur="500"/>
                                        <p:tgtEl>
                                          <p:spTgt spid="3379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813060">
                                            <p:txEl>
                                              <p:pRg st="0" end="0"/>
                                            </p:txEl>
                                          </p:spTgt>
                                        </p:tgtEl>
                                        <p:attrNameLst>
                                          <p:attrName>style.visibility</p:attrName>
                                        </p:attrNameLst>
                                      </p:cBhvr>
                                      <p:to>
                                        <p:strVal val="visible"/>
                                      </p:to>
                                    </p:set>
                                    <p:anim calcmode="lin" valueType="num">
                                      <p:cBhvr>
                                        <p:cTn id="18" dur="1000" fill="hold"/>
                                        <p:tgtEl>
                                          <p:spTgt spid="813060">
                                            <p:txEl>
                                              <p:pRg st="0" end="0"/>
                                            </p:txEl>
                                          </p:spTgt>
                                        </p:tgtEl>
                                        <p:attrNameLst>
                                          <p:attrName>ppt_w</p:attrName>
                                        </p:attrNameLst>
                                      </p:cBhvr>
                                      <p:tavLst>
                                        <p:tav tm="0">
                                          <p:val>
                                            <p:strVal val="#ppt_w*0.70"/>
                                          </p:val>
                                        </p:tav>
                                        <p:tav tm="100000">
                                          <p:val>
                                            <p:strVal val="#ppt_w"/>
                                          </p:val>
                                        </p:tav>
                                      </p:tavLst>
                                    </p:anim>
                                    <p:anim calcmode="lin" valueType="num">
                                      <p:cBhvr>
                                        <p:cTn id="19" dur="1000" fill="hold"/>
                                        <p:tgtEl>
                                          <p:spTgt spid="813060">
                                            <p:txEl>
                                              <p:pRg st="0" end="0"/>
                                            </p:txEl>
                                          </p:spTgt>
                                        </p:tgtEl>
                                        <p:attrNameLst>
                                          <p:attrName>ppt_h</p:attrName>
                                        </p:attrNameLst>
                                      </p:cBhvr>
                                      <p:tavLst>
                                        <p:tav tm="0">
                                          <p:val>
                                            <p:strVal val="#ppt_h"/>
                                          </p:val>
                                        </p:tav>
                                        <p:tav tm="100000">
                                          <p:val>
                                            <p:strVal val="#ppt_h"/>
                                          </p:val>
                                        </p:tav>
                                      </p:tavLst>
                                    </p:anim>
                                    <p:animEffect transition="in" filter="fade">
                                      <p:cBhvr>
                                        <p:cTn id="20" dur="1000"/>
                                        <p:tgtEl>
                                          <p:spTgt spid="813060">
                                            <p:txEl>
                                              <p:pRg st="0" end="0"/>
                                            </p:txEl>
                                          </p:spTgt>
                                        </p:tgtEl>
                                      </p:cBhvr>
                                    </p:animEffect>
                                  </p:childTnLst>
                                </p:cTn>
                              </p:par>
                            </p:childTnLst>
                          </p:cTn>
                        </p:par>
                        <p:par>
                          <p:cTn id="21" fill="hold">
                            <p:stCondLst>
                              <p:cond delay="1000"/>
                            </p:stCondLst>
                            <p:childTnLst>
                              <p:par>
                                <p:cTn id="22" presetID="55" presetClass="entr" presetSubtype="0" fill="hold" grpId="0" nodeType="afterEffect">
                                  <p:stCondLst>
                                    <p:cond delay="0"/>
                                  </p:stCondLst>
                                  <p:childTnLst>
                                    <p:set>
                                      <p:cBhvr>
                                        <p:cTn id="23" dur="1" fill="hold">
                                          <p:stCondLst>
                                            <p:cond delay="0"/>
                                          </p:stCondLst>
                                        </p:cTn>
                                        <p:tgtEl>
                                          <p:spTgt spid="813060">
                                            <p:txEl>
                                              <p:pRg st="1" end="1"/>
                                            </p:txEl>
                                          </p:spTgt>
                                        </p:tgtEl>
                                        <p:attrNameLst>
                                          <p:attrName>style.visibility</p:attrName>
                                        </p:attrNameLst>
                                      </p:cBhvr>
                                      <p:to>
                                        <p:strVal val="visible"/>
                                      </p:to>
                                    </p:set>
                                    <p:anim calcmode="lin" valueType="num">
                                      <p:cBhvr>
                                        <p:cTn id="24" dur="1000" fill="hold"/>
                                        <p:tgtEl>
                                          <p:spTgt spid="813060">
                                            <p:txEl>
                                              <p:pRg st="1" end="1"/>
                                            </p:txEl>
                                          </p:spTgt>
                                        </p:tgtEl>
                                        <p:attrNameLst>
                                          <p:attrName>ppt_w</p:attrName>
                                        </p:attrNameLst>
                                      </p:cBhvr>
                                      <p:tavLst>
                                        <p:tav tm="0">
                                          <p:val>
                                            <p:strVal val="#ppt_w*0.70"/>
                                          </p:val>
                                        </p:tav>
                                        <p:tav tm="100000">
                                          <p:val>
                                            <p:strVal val="#ppt_w"/>
                                          </p:val>
                                        </p:tav>
                                      </p:tavLst>
                                    </p:anim>
                                    <p:anim calcmode="lin" valueType="num">
                                      <p:cBhvr>
                                        <p:cTn id="25" dur="1000" fill="hold"/>
                                        <p:tgtEl>
                                          <p:spTgt spid="813060">
                                            <p:txEl>
                                              <p:pRg st="1" end="1"/>
                                            </p:txEl>
                                          </p:spTgt>
                                        </p:tgtEl>
                                        <p:attrNameLst>
                                          <p:attrName>ppt_h</p:attrName>
                                        </p:attrNameLst>
                                      </p:cBhvr>
                                      <p:tavLst>
                                        <p:tav tm="0">
                                          <p:val>
                                            <p:strVal val="#ppt_h"/>
                                          </p:val>
                                        </p:tav>
                                        <p:tav tm="100000">
                                          <p:val>
                                            <p:strVal val="#ppt_h"/>
                                          </p:val>
                                        </p:tav>
                                      </p:tavLst>
                                    </p:anim>
                                    <p:animEffect transition="in" filter="fade">
                                      <p:cBhvr>
                                        <p:cTn id="26" dur="1000"/>
                                        <p:tgtEl>
                                          <p:spTgt spid="81306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059" grpId="0"/>
      <p:bldP spid="813060"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Text Box 2"/>
          <p:cNvSpPr txBox="1">
            <a:spLocks noChangeArrowheads="1"/>
          </p:cNvSpPr>
          <p:nvPr/>
        </p:nvSpPr>
        <p:spPr bwMode="auto">
          <a:xfrm>
            <a:off x="1171575" y="321103"/>
            <a:ext cx="6907213" cy="468601"/>
          </a:xfrm>
          <a:prstGeom prst="rect">
            <a:avLst/>
          </a:prstGeom>
          <a:noFill/>
          <a:ln w="28575">
            <a:noFill/>
            <a:miter lim="800000"/>
            <a:headEnd/>
            <a:tailEnd/>
          </a:ln>
          <a:effectLst/>
        </p:spPr>
        <p:txBody>
          <a:bodyPr wrap="none" anchor="ctr" anchorCtr="0"/>
          <a:lstStyle/>
          <a:p>
            <a:pPr>
              <a:lnSpc>
                <a:spcPct val="75000"/>
              </a:lnSpc>
              <a:spcBef>
                <a:spcPct val="75000"/>
              </a:spcBef>
            </a:pPr>
            <a:r>
              <a:rPr lang="en-GB" i="0" dirty="0">
                <a:solidFill>
                  <a:schemeClr val="accent1"/>
                </a:solidFill>
              </a:rPr>
              <a:t>22 January 1971 Married Marianne Ahlborn</a:t>
            </a:r>
            <a:endParaRPr lang="en-US" dirty="0"/>
          </a:p>
        </p:txBody>
      </p:sp>
      <p:pic>
        <p:nvPicPr>
          <p:cNvPr id="34818" name="Picture 2" descr="E:\Nashi &amp; Jonny Wedding\!All wedding photos\HD MD laugh 18 QGM.jpg"/>
          <p:cNvPicPr>
            <a:picLocks noChangeAspect="1" noChangeArrowheads="1"/>
          </p:cNvPicPr>
          <p:nvPr/>
        </p:nvPicPr>
        <p:blipFill>
          <a:blip r:embed="rId2" cstate="print"/>
          <a:srcRect/>
          <a:stretch>
            <a:fillRect/>
          </a:stretch>
        </p:blipFill>
        <p:spPr bwMode="auto">
          <a:xfrm>
            <a:off x="1307101" y="872823"/>
            <a:ext cx="6458409" cy="4821383"/>
          </a:xfrm>
          <a:prstGeom prst="rect">
            <a:avLst/>
          </a:prstGeom>
          <a:noFill/>
        </p:spPr>
      </p:pic>
      <p:sp>
        <p:nvSpPr>
          <p:cNvPr id="10" name="Text Box 4"/>
          <p:cNvSpPr txBox="1">
            <a:spLocks noChangeArrowheads="1"/>
          </p:cNvSpPr>
          <p:nvPr/>
        </p:nvSpPr>
        <p:spPr bwMode="auto">
          <a:xfrm>
            <a:off x="443345" y="5938843"/>
            <a:ext cx="8700655" cy="489666"/>
          </a:xfrm>
          <a:prstGeom prst="rect">
            <a:avLst/>
          </a:prstGeom>
          <a:noFill/>
          <a:ln w="28575">
            <a:noFill/>
            <a:miter lim="800000"/>
            <a:headEnd/>
            <a:tailEnd/>
          </a:ln>
          <a:effectLst/>
        </p:spPr>
        <p:txBody>
          <a:bodyPr wrap="square" anchor="ctr" anchorCtr="0">
            <a:noAutofit/>
          </a:bodyPr>
          <a:lstStyle/>
          <a:p>
            <a:pPr>
              <a:lnSpc>
                <a:spcPct val="50000"/>
              </a:lnSpc>
              <a:spcBef>
                <a:spcPct val="65000"/>
              </a:spcBef>
            </a:pPr>
            <a:r>
              <a:rPr lang="en-GB" sz="1800" i="0" dirty="0">
                <a:solidFill>
                  <a:schemeClr val="accent1"/>
                </a:solidFill>
              </a:rPr>
              <a:t>Initially quite happy with  idea  of motor racing –</a:t>
            </a:r>
          </a:p>
          <a:p>
            <a:pPr>
              <a:lnSpc>
                <a:spcPct val="50000"/>
              </a:lnSpc>
              <a:spcBef>
                <a:spcPct val="65000"/>
              </a:spcBef>
            </a:pPr>
            <a:r>
              <a:rPr lang="en-GB" sz="1800" i="0" dirty="0">
                <a:solidFill>
                  <a:schemeClr val="accent1"/>
                </a:solidFill>
              </a:rPr>
              <a:t>As bilingual in French assisted with Palliser sales at Nice Racing Car Show</a:t>
            </a:r>
            <a:endParaRPr lang="en-US" sz="1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25346"/>
                                        </p:tgtEl>
                                        <p:attrNameLst>
                                          <p:attrName>style.visibility</p:attrName>
                                        </p:attrNameLst>
                                      </p:cBhvr>
                                      <p:to>
                                        <p:strVal val="visible"/>
                                      </p:to>
                                    </p:set>
                                    <p:animEffect transition="in" filter="wipe(left)">
                                      <p:cBhvr>
                                        <p:cTn id="7" dur="500"/>
                                        <p:tgtEl>
                                          <p:spTgt spid="8253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346" grpId="0"/>
      <p:bldP spid="10"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E:\HD 131106 - 750 Motor Club -\Photos Motor Racing\!Palliser show stand Nice 1970.jpg"/>
          <p:cNvPicPr>
            <a:picLocks noChangeAspect="1" noChangeArrowheads="1"/>
          </p:cNvPicPr>
          <p:nvPr/>
        </p:nvPicPr>
        <p:blipFill>
          <a:blip r:embed="rId3" cstate="print"/>
          <a:srcRect/>
          <a:stretch>
            <a:fillRect/>
          </a:stretch>
        </p:blipFill>
        <p:spPr bwMode="auto">
          <a:xfrm>
            <a:off x="2329372" y="3172710"/>
            <a:ext cx="4754468" cy="2964864"/>
          </a:xfrm>
          <a:prstGeom prst="rect">
            <a:avLst/>
          </a:prstGeom>
          <a:noFill/>
        </p:spPr>
      </p:pic>
      <p:sp>
        <p:nvSpPr>
          <p:cNvPr id="10" name="Text Box 2"/>
          <p:cNvSpPr txBox="1">
            <a:spLocks noChangeArrowheads="1"/>
          </p:cNvSpPr>
          <p:nvPr/>
        </p:nvSpPr>
        <p:spPr bwMode="auto">
          <a:xfrm>
            <a:off x="1171575" y="140988"/>
            <a:ext cx="6907213" cy="468601"/>
          </a:xfrm>
          <a:prstGeom prst="rect">
            <a:avLst/>
          </a:prstGeom>
          <a:noFill/>
          <a:ln w="28575">
            <a:noFill/>
            <a:miter lim="800000"/>
            <a:headEnd/>
            <a:tailEnd/>
          </a:ln>
          <a:effectLst/>
        </p:spPr>
        <p:txBody>
          <a:bodyPr wrap="none" anchor="ctr" anchorCtr="0"/>
          <a:lstStyle/>
          <a:p>
            <a:pPr>
              <a:lnSpc>
                <a:spcPct val="75000"/>
              </a:lnSpc>
              <a:spcBef>
                <a:spcPct val="75000"/>
              </a:spcBef>
            </a:pPr>
            <a:r>
              <a:rPr lang="en-GB" i="0" dirty="0">
                <a:solidFill>
                  <a:schemeClr val="accent1"/>
                </a:solidFill>
              </a:rPr>
              <a:t>1970 Nice Racing Car Show</a:t>
            </a:r>
            <a:endParaRPr lang="en-US" dirty="0"/>
          </a:p>
        </p:txBody>
      </p:sp>
      <p:sp>
        <p:nvSpPr>
          <p:cNvPr id="11" name="Text Box 4"/>
          <p:cNvSpPr txBox="1">
            <a:spLocks noChangeArrowheads="1"/>
          </p:cNvSpPr>
          <p:nvPr/>
        </p:nvSpPr>
        <p:spPr bwMode="auto">
          <a:xfrm>
            <a:off x="235520" y="6146668"/>
            <a:ext cx="8700655" cy="489666"/>
          </a:xfrm>
          <a:prstGeom prst="rect">
            <a:avLst/>
          </a:prstGeom>
          <a:noFill/>
          <a:ln w="28575">
            <a:noFill/>
            <a:miter lim="800000"/>
            <a:headEnd/>
            <a:tailEnd/>
          </a:ln>
          <a:effectLst/>
        </p:spPr>
        <p:txBody>
          <a:bodyPr wrap="square" anchor="ctr" anchorCtr="0">
            <a:noAutofit/>
          </a:bodyPr>
          <a:lstStyle/>
          <a:p>
            <a:pPr>
              <a:lnSpc>
                <a:spcPct val="50000"/>
              </a:lnSpc>
              <a:spcBef>
                <a:spcPct val="65000"/>
              </a:spcBef>
            </a:pPr>
            <a:r>
              <a:rPr lang="en-GB" sz="1800" i="0" dirty="0">
                <a:solidFill>
                  <a:schemeClr val="accent1"/>
                </a:solidFill>
              </a:rPr>
              <a:t>As bilingual in French assisted with Palliser sales at Nice Racing Car Show</a:t>
            </a:r>
            <a:endParaRPr lang="en-US" sz="1800" dirty="0"/>
          </a:p>
        </p:txBody>
      </p:sp>
      <p:pic>
        <p:nvPicPr>
          <p:cNvPr id="12" name="Picture 7" descr="E:\HD 131106 - 750 Motor Club -\Photos Motor Racing\Palliser - 1970 Nice Racing Car Show - JY Stewart &amp; Lotta - 4oct08 (nxpScn).jpg"/>
          <p:cNvPicPr>
            <a:picLocks noChangeAspect="1" noChangeArrowheads="1"/>
          </p:cNvPicPr>
          <p:nvPr/>
        </p:nvPicPr>
        <p:blipFill>
          <a:blip r:embed="rId4" cstate="print"/>
          <a:srcRect/>
          <a:stretch>
            <a:fillRect/>
          </a:stretch>
        </p:blipFill>
        <p:spPr bwMode="auto">
          <a:xfrm>
            <a:off x="221665" y="578804"/>
            <a:ext cx="4183063" cy="3229200"/>
          </a:xfrm>
          <a:prstGeom prst="rect">
            <a:avLst/>
          </a:prstGeom>
          <a:noFill/>
        </p:spPr>
      </p:pic>
      <p:pic>
        <p:nvPicPr>
          <p:cNvPr id="1026" name="Picture 2"/>
          <p:cNvPicPr>
            <a:picLocks noChangeAspect="1" noChangeArrowheads="1"/>
          </p:cNvPicPr>
          <p:nvPr/>
        </p:nvPicPr>
        <p:blipFill>
          <a:blip r:embed="rId5" cstate="print"/>
          <a:srcRect/>
          <a:stretch>
            <a:fillRect/>
          </a:stretch>
        </p:blipFill>
        <p:spPr bwMode="auto">
          <a:xfrm>
            <a:off x="4695862" y="580155"/>
            <a:ext cx="4240318" cy="322984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left)">
                                      <p:cBhvr>
                                        <p:cTn id="15" dur="500"/>
                                        <p:tgtEl>
                                          <p:spTgt spid="102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6866"/>
                                        </p:tgtEl>
                                        <p:attrNameLst>
                                          <p:attrName>style.visibility</p:attrName>
                                        </p:attrNameLst>
                                      </p:cBhvr>
                                      <p:to>
                                        <p:strVal val="visible"/>
                                      </p:to>
                                    </p:set>
                                    <p:animEffect transition="in" filter="wipe(left)">
                                      <p:cBhvr>
                                        <p:cTn id="19" dur="5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E:\HD 131106 - 750 Motor Club -\Photos Motor Racing\!Motherhood MD bottle sofa Nicke Nashi 1971 crop.jpg"/>
          <p:cNvPicPr>
            <a:picLocks noChangeAspect="1" noChangeArrowheads="1"/>
          </p:cNvPicPr>
          <p:nvPr/>
        </p:nvPicPr>
        <p:blipFill>
          <a:blip r:embed="rId2" cstate="print"/>
          <a:srcRect/>
          <a:stretch>
            <a:fillRect/>
          </a:stretch>
        </p:blipFill>
        <p:spPr bwMode="auto">
          <a:xfrm>
            <a:off x="1346354" y="2102754"/>
            <a:ext cx="3184090" cy="2717377"/>
          </a:xfrm>
          <a:prstGeom prst="rect">
            <a:avLst/>
          </a:prstGeom>
          <a:noFill/>
        </p:spPr>
      </p:pic>
      <p:pic>
        <p:nvPicPr>
          <p:cNvPr id="32772" name="Picture 4" descr="E:\HD 131106 - 750 Motor Club -\Photos Motor Racing\!Motherhood MD HD bottles sofa Nicke Nashi 1971 by Cessan crop.jpg"/>
          <p:cNvPicPr>
            <a:picLocks noChangeAspect="1" noChangeArrowheads="1"/>
          </p:cNvPicPr>
          <p:nvPr/>
        </p:nvPicPr>
        <p:blipFill>
          <a:blip r:embed="rId3" cstate="print"/>
          <a:srcRect/>
          <a:stretch>
            <a:fillRect/>
          </a:stretch>
        </p:blipFill>
        <p:spPr bwMode="auto">
          <a:xfrm>
            <a:off x="4660010" y="2110992"/>
            <a:ext cx="3350352" cy="2724294"/>
          </a:xfrm>
          <a:prstGeom prst="rect">
            <a:avLst/>
          </a:prstGeom>
          <a:noFill/>
        </p:spPr>
      </p:pic>
      <p:sp>
        <p:nvSpPr>
          <p:cNvPr id="4" name="Text Box 2"/>
          <p:cNvSpPr txBox="1">
            <a:spLocks noChangeArrowheads="1"/>
          </p:cNvSpPr>
          <p:nvPr/>
        </p:nvSpPr>
        <p:spPr bwMode="auto">
          <a:xfrm>
            <a:off x="526473" y="853150"/>
            <a:ext cx="8285054" cy="647100"/>
          </a:xfrm>
          <a:prstGeom prst="rect">
            <a:avLst/>
          </a:prstGeom>
          <a:noFill/>
          <a:ln w="28575">
            <a:noFill/>
            <a:miter lim="800000"/>
            <a:headEnd/>
            <a:tailEnd/>
          </a:ln>
          <a:effectLst/>
        </p:spPr>
        <p:txBody>
          <a:bodyPr wrap="square" anchor="ctr" anchorCtr="0">
            <a:spAutoFit/>
          </a:bodyPr>
          <a:lstStyle/>
          <a:p>
            <a:pPr>
              <a:lnSpc>
                <a:spcPct val="75000"/>
              </a:lnSpc>
              <a:spcBef>
                <a:spcPct val="75000"/>
              </a:spcBef>
            </a:pPr>
            <a:r>
              <a:rPr lang="en-GB" i="0" dirty="0">
                <a:solidFill>
                  <a:schemeClr val="accent1"/>
                </a:solidFill>
              </a:rPr>
              <a:t>But after became pregnant became unacceptably nervous for me to continue driving.</a:t>
            </a:r>
          </a:p>
        </p:txBody>
      </p:sp>
      <p:sp>
        <p:nvSpPr>
          <p:cNvPr id="5" name="Text Box 2"/>
          <p:cNvSpPr txBox="1">
            <a:spLocks noChangeArrowheads="1"/>
          </p:cNvSpPr>
          <p:nvPr/>
        </p:nvSpPr>
        <p:spPr bwMode="auto">
          <a:xfrm>
            <a:off x="678873" y="5563795"/>
            <a:ext cx="8285054" cy="370101"/>
          </a:xfrm>
          <a:prstGeom prst="rect">
            <a:avLst/>
          </a:prstGeom>
          <a:noFill/>
          <a:ln w="28575">
            <a:noFill/>
            <a:miter lim="800000"/>
            <a:headEnd/>
            <a:tailEnd/>
          </a:ln>
          <a:effectLst/>
        </p:spPr>
        <p:txBody>
          <a:bodyPr wrap="square" anchor="ctr" anchorCtr="0">
            <a:spAutoFit/>
          </a:bodyPr>
          <a:lstStyle/>
          <a:p>
            <a:pPr>
              <a:lnSpc>
                <a:spcPct val="75000"/>
              </a:lnSpc>
              <a:spcBef>
                <a:spcPct val="75000"/>
              </a:spcBef>
            </a:pPr>
            <a:r>
              <a:rPr lang="en-GB" dirty="0">
                <a:solidFill>
                  <a:schemeClr val="accent1"/>
                </a:solidFill>
              </a:rPr>
              <a:t>Swedish drivers Ronnie Pedersen &amp; Jo Bonnier killed</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2771"/>
                                        </p:tgtEl>
                                        <p:attrNameLst>
                                          <p:attrName>style.visibility</p:attrName>
                                        </p:attrNameLst>
                                      </p:cBhvr>
                                      <p:to>
                                        <p:strVal val="visible"/>
                                      </p:to>
                                    </p:set>
                                    <p:animEffect transition="in" filter="wipe(left)">
                                      <p:cBhvr>
                                        <p:cTn id="11" dur="500"/>
                                        <p:tgtEl>
                                          <p:spTgt spid="32771"/>
                                        </p:tgtEl>
                                      </p:cBhvr>
                                    </p:animEffect>
                                  </p:childTnLst>
                                </p:cTn>
                              </p:par>
                              <p:par>
                                <p:cTn id="12" presetID="22" presetClass="entr" presetSubtype="8" fill="hold" nodeType="withEffect">
                                  <p:stCondLst>
                                    <p:cond delay="0"/>
                                  </p:stCondLst>
                                  <p:childTnLst>
                                    <p:set>
                                      <p:cBhvr>
                                        <p:cTn id="13" dur="1" fill="hold">
                                          <p:stCondLst>
                                            <p:cond delay="0"/>
                                          </p:stCondLst>
                                        </p:cTn>
                                        <p:tgtEl>
                                          <p:spTgt spid="32772"/>
                                        </p:tgtEl>
                                        <p:attrNameLst>
                                          <p:attrName>style.visibility</p:attrName>
                                        </p:attrNameLst>
                                      </p:cBhvr>
                                      <p:to>
                                        <p:strVal val="visible"/>
                                      </p:to>
                                    </p:set>
                                    <p:animEffect transition="in" filter="wipe(left)">
                                      <p:cBhvr>
                                        <p:cTn id="14" dur="500"/>
                                        <p:tgtEl>
                                          <p:spTgt spid="32772"/>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Text Box 2"/>
          <p:cNvSpPr txBox="1">
            <a:spLocks noChangeArrowheads="1"/>
          </p:cNvSpPr>
          <p:nvPr/>
        </p:nvSpPr>
        <p:spPr bwMode="auto">
          <a:xfrm>
            <a:off x="2168525" y="142875"/>
            <a:ext cx="5010150" cy="366713"/>
          </a:xfrm>
          <a:prstGeom prst="rect">
            <a:avLst/>
          </a:prstGeom>
          <a:noFill/>
          <a:ln w="28575">
            <a:noFill/>
            <a:miter lim="800000"/>
            <a:headEnd/>
            <a:tailEnd/>
          </a:ln>
          <a:effectLst/>
        </p:spPr>
        <p:txBody>
          <a:bodyPr wrap="none">
            <a:spAutoFit/>
          </a:bodyPr>
          <a:lstStyle/>
          <a:p>
            <a:pPr algn="l"/>
            <a:r>
              <a:rPr lang="en-GB" sz="1800" i="0">
                <a:solidFill>
                  <a:schemeClr val="accent1"/>
                </a:solidFill>
              </a:rPr>
              <a:t>Formation of Palliser Racing Design 1967-72</a:t>
            </a:r>
            <a:endParaRPr lang="en-US" sz="1800"/>
          </a:p>
        </p:txBody>
      </p:sp>
      <p:pic>
        <p:nvPicPr>
          <p:cNvPr id="788483" name="Picture 3" descr="Palliser WDB1 rear view"/>
          <p:cNvPicPr>
            <a:picLocks noChangeAspect="1" noChangeArrowheads="1"/>
          </p:cNvPicPr>
          <p:nvPr/>
        </p:nvPicPr>
        <p:blipFill>
          <a:blip r:embed="rId2" cstate="print"/>
          <a:srcRect/>
          <a:stretch>
            <a:fillRect/>
          </a:stretch>
        </p:blipFill>
        <p:spPr bwMode="auto">
          <a:xfrm>
            <a:off x="357188" y="2770188"/>
            <a:ext cx="2870200" cy="1638300"/>
          </a:xfrm>
          <a:prstGeom prst="rect">
            <a:avLst/>
          </a:prstGeom>
          <a:noFill/>
        </p:spPr>
      </p:pic>
      <p:pic>
        <p:nvPicPr>
          <p:cNvPr id="788484" name="Picture 4" descr="Palliser WDB1 side view"/>
          <p:cNvPicPr>
            <a:picLocks noChangeAspect="1" noChangeArrowheads="1"/>
          </p:cNvPicPr>
          <p:nvPr/>
        </p:nvPicPr>
        <p:blipFill>
          <a:blip r:embed="rId3" cstate="print"/>
          <a:srcRect/>
          <a:stretch>
            <a:fillRect/>
          </a:stretch>
        </p:blipFill>
        <p:spPr bwMode="auto">
          <a:xfrm>
            <a:off x="369888" y="1708150"/>
            <a:ext cx="2846387" cy="995363"/>
          </a:xfrm>
          <a:prstGeom prst="rect">
            <a:avLst/>
          </a:prstGeom>
          <a:noFill/>
        </p:spPr>
      </p:pic>
      <p:sp>
        <p:nvSpPr>
          <p:cNvPr id="788485" name="Text Box 5"/>
          <p:cNvSpPr txBox="1">
            <a:spLocks noChangeArrowheads="1"/>
          </p:cNvSpPr>
          <p:nvPr/>
        </p:nvSpPr>
        <p:spPr bwMode="auto">
          <a:xfrm>
            <a:off x="225425" y="962025"/>
            <a:ext cx="2932113" cy="623888"/>
          </a:xfrm>
          <a:prstGeom prst="rect">
            <a:avLst/>
          </a:prstGeom>
          <a:noFill/>
          <a:ln w="28575">
            <a:noFill/>
            <a:miter lim="800000"/>
            <a:headEnd/>
            <a:tailEnd/>
          </a:ln>
          <a:effectLst/>
        </p:spPr>
        <p:txBody>
          <a:bodyPr wrap="none">
            <a:spAutoFit/>
          </a:bodyPr>
          <a:lstStyle/>
          <a:p>
            <a:pPr>
              <a:lnSpc>
                <a:spcPct val="50000"/>
              </a:lnSpc>
            </a:pPr>
            <a:r>
              <a:rPr lang="en-GB" sz="1400" i="0">
                <a:solidFill>
                  <a:schemeClr val="accent1"/>
                </a:solidFill>
              </a:rPr>
              <a:t>Bob Winkelmann, San Francisco</a:t>
            </a:r>
          </a:p>
          <a:p>
            <a:pPr>
              <a:lnSpc>
                <a:spcPct val="50000"/>
              </a:lnSpc>
            </a:pPr>
            <a:r>
              <a:rPr lang="en-GB" sz="1400" i="0">
                <a:solidFill>
                  <a:schemeClr val="accent1"/>
                </a:solidFill>
              </a:rPr>
              <a:t>in 1968 bought and paid for</a:t>
            </a:r>
          </a:p>
          <a:p>
            <a:pPr>
              <a:lnSpc>
                <a:spcPct val="50000"/>
              </a:lnSpc>
            </a:pPr>
            <a:r>
              <a:rPr lang="en-GB" sz="1400" i="0">
                <a:solidFill>
                  <a:schemeClr val="accent1"/>
                </a:solidFill>
              </a:rPr>
              <a:t>3 US Formula B Cars</a:t>
            </a:r>
            <a:endParaRPr lang="en-US" sz="1400" i="0">
              <a:solidFill>
                <a:schemeClr val="accent1"/>
              </a:solidFill>
            </a:endParaRPr>
          </a:p>
        </p:txBody>
      </p:sp>
      <p:sp>
        <p:nvSpPr>
          <p:cNvPr id="788486" name="Text Box 6"/>
          <p:cNvSpPr txBox="1">
            <a:spLocks noChangeArrowheads="1"/>
          </p:cNvSpPr>
          <p:nvPr/>
        </p:nvSpPr>
        <p:spPr bwMode="auto">
          <a:xfrm>
            <a:off x="669925" y="4610100"/>
            <a:ext cx="2381250" cy="411163"/>
          </a:xfrm>
          <a:prstGeom prst="rect">
            <a:avLst/>
          </a:prstGeom>
          <a:noFill/>
          <a:ln w="28575">
            <a:noFill/>
            <a:miter lim="800000"/>
            <a:headEnd/>
            <a:tailEnd/>
          </a:ln>
          <a:effectLst/>
        </p:spPr>
        <p:txBody>
          <a:bodyPr wrap="none">
            <a:spAutoFit/>
          </a:bodyPr>
          <a:lstStyle/>
          <a:p>
            <a:pPr>
              <a:lnSpc>
                <a:spcPct val="50000"/>
              </a:lnSpc>
            </a:pPr>
            <a:r>
              <a:rPr lang="en-GB" sz="1400" i="0">
                <a:solidFill>
                  <a:schemeClr val="accent1"/>
                </a:solidFill>
              </a:rPr>
              <a:t>In 1969 Bob Winkelmann </a:t>
            </a:r>
          </a:p>
          <a:p>
            <a:pPr>
              <a:lnSpc>
                <a:spcPct val="50000"/>
              </a:lnSpc>
            </a:pPr>
            <a:r>
              <a:rPr lang="en-GB" sz="1400" i="0">
                <a:solidFill>
                  <a:schemeClr val="accent1"/>
                </a:solidFill>
              </a:rPr>
              <a:t>ordered 20 Formula Fords</a:t>
            </a:r>
            <a:endParaRPr lang="en-US" sz="1400" i="0">
              <a:solidFill>
                <a:schemeClr val="accent1"/>
              </a:solidFill>
            </a:endParaRPr>
          </a:p>
        </p:txBody>
      </p:sp>
      <p:pic>
        <p:nvPicPr>
          <p:cNvPr id="788487" name="Picture 7" descr="North St start Monty and mate"/>
          <p:cNvPicPr>
            <a:picLocks noChangeAspect="1" noChangeArrowheads="1"/>
          </p:cNvPicPr>
          <p:nvPr/>
        </p:nvPicPr>
        <p:blipFill>
          <a:blip r:embed="rId4" cstate="print"/>
          <a:srcRect/>
          <a:stretch>
            <a:fillRect/>
          </a:stretch>
        </p:blipFill>
        <p:spPr bwMode="auto">
          <a:xfrm>
            <a:off x="3760788" y="1025525"/>
            <a:ext cx="2339975" cy="1614488"/>
          </a:xfrm>
          <a:prstGeom prst="rect">
            <a:avLst/>
          </a:prstGeom>
          <a:noFill/>
        </p:spPr>
      </p:pic>
      <p:pic>
        <p:nvPicPr>
          <p:cNvPr id="788488" name="Picture 8" descr="North St start, Whimhursts"/>
          <p:cNvPicPr>
            <a:picLocks noChangeAspect="1" noChangeArrowheads="1"/>
          </p:cNvPicPr>
          <p:nvPr/>
        </p:nvPicPr>
        <p:blipFill>
          <a:blip r:embed="rId5" cstate="print"/>
          <a:srcRect/>
          <a:stretch>
            <a:fillRect/>
          </a:stretch>
        </p:blipFill>
        <p:spPr bwMode="auto">
          <a:xfrm>
            <a:off x="3760788" y="2725738"/>
            <a:ext cx="2339975" cy="1481137"/>
          </a:xfrm>
          <a:prstGeom prst="rect">
            <a:avLst/>
          </a:prstGeom>
          <a:noFill/>
        </p:spPr>
      </p:pic>
      <p:pic>
        <p:nvPicPr>
          <p:cNvPr id="788489" name="Picture 9" descr="North Street Grandad and lathe"/>
          <p:cNvPicPr>
            <a:picLocks noChangeAspect="1" noChangeArrowheads="1"/>
          </p:cNvPicPr>
          <p:nvPr/>
        </p:nvPicPr>
        <p:blipFill>
          <a:blip r:embed="rId6" cstate="print"/>
          <a:srcRect/>
          <a:stretch>
            <a:fillRect/>
          </a:stretch>
        </p:blipFill>
        <p:spPr bwMode="auto">
          <a:xfrm>
            <a:off x="3756025" y="4362450"/>
            <a:ext cx="2339975" cy="1546225"/>
          </a:xfrm>
          <a:prstGeom prst="rect">
            <a:avLst/>
          </a:prstGeom>
          <a:noFill/>
        </p:spPr>
      </p:pic>
      <p:pic>
        <p:nvPicPr>
          <p:cNvPr id="788490" name="Picture 10" descr="Palliser WDB1 blue &amp; all team before ship"/>
          <p:cNvPicPr>
            <a:picLocks noChangeAspect="1" noChangeArrowheads="1"/>
          </p:cNvPicPr>
          <p:nvPr/>
        </p:nvPicPr>
        <p:blipFill>
          <a:blip r:embed="rId7" cstate="print"/>
          <a:srcRect/>
          <a:stretch>
            <a:fillRect/>
          </a:stretch>
        </p:blipFill>
        <p:spPr bwMode="auto">
          <a:xfrm>
            <a:off x="6546850" y="1044575"/>
            <a:ext cx="2339975" cy="1600200"/>
          </a:xfrm>
          <a:prstGeom prst="rect">
            <a:avLst/>
          </a:prstGeom>
          <a:noFill/>
        </p:spPr>
      </p:pic>
      <p:pic>
        <p:nvPicPr>
          <p:cNvPr id="788491" name="Picture 11" descr="North Street production"/>
          <p:cNvPicPr>
            <a:picLocks noChangeAspect="1" noChangeArrowheads="1"/>
          </p:cNvPicPr>
          <p:nvPr/>
        </p:nvPicPr>
        <p:blipFill>
          <a:blip r:embed="rId8" cstate="print"/>
          <a:srcRect/>
          <a:stretch>
            <a:fillRect/>
          </a:stretch>
        </p:blipFill>
        <p:spPr bwMode="auto">
          <a:xfrm>
            <a:off x="6559550" y="4391025"/>
            <a:ext cx="2339975" cy="1555750"/>
          </a:xfrm>
          <a:prstGeom prst="rect">
            <a:avLst/>
          </a:prstGeom>
          <a:noFill/>
        </p:spPr>
      </p:pic>
      <p:pic>
        <p:nvPicPr>
          <p:cNvPr id="788492" name="Picture 12" descr="North Street WDB2 blue before ship"/>
          <p:cNvPicPr>
            <a:picLocks noChangeAspect="1" noChangeArrowheads="1"/>
          </p:cNvPicPr>
          <p:nvPr/>
        </p:nvPicPr>
        <p:blipFill>
          <a:blip r:embed="rId9" cstate="print"/>
          <a:srcRect/>
          <a:stretch>
            <a:fillRect/>
          </a:stretch>
        </p:blipFill>
        <p:spPr bwMode="auto">
          <a:xfrm>
            <a:off x="6569075" y="2705100"/>
            <a:ext cx="2339975" cy="1598613"/>
          </a:xfrm>
          <a:prstGeom prst="rect">
            <a:avLst/>
          </a:prstGeom>
          <a:noFill/>
        </p:spPr>
      </p:pic>
      <p:sp>
        <p:nvSpPr>
          <p:cNvPr id="788493" name="Text Box 13"/>
          <p:cNvSpPr txBox="1">
            <a:spLocks noChangeArrowheads="1"/>
          </p:cNvSpPr>
          <p:nvPr/>
        </p:nvSpPr>
        <p:spPr bwMode="auto">
          <a:xfrm>
            <a:off x="341313" y="5040313"/>
            <a:ext cx="2978150" cy="476250"/>
          </a:xfrm>
          <a:prstGeom prst="rect">
            <a:avLst/>
          </a:prstGeom>
          <a:noFill/>
          <a:ln w="28575">
            <a:noFill/>
            <a:miter lim="800000"/>
            <a:headEnd/>
            <a:tailEnd/>
          </a:ln>
          <a:effectLst/>
        </p:spPr>
        <p:txBody>
          <a:bodyPr>
            <a:spAutoFit/>
          </a:bodyPr>
          <a:lstStyle/>
          <a:p>
            <a:pPr>
              <a:lnSpc>
                <a:spcPct val="90000"/>
              </a:lnSpc>
              <a:spcBef>
                <a:spcPct val="95000"/>
              </a:spcBef>
            </a:pPr>
            <a:r>
              <a:rPr lang="en-GB" sz="1400" i="0">
                <a:solidFill>
                  <a:schemeClr val="accent1"/>
                </a:solidFill>
              </a:rPr>
              <a:t>Marketing strategy was to export cars to one outlet in the US </a:t>
            </a:r>
            <a:endParaRPr lang="en-US" sz="1400" i="0">
              <a:solidFill>
                <a:schemeClr val="accent1"/>
              </a:solidFill>
            </a:endParaRPr>
          </a:p>
        </p:txBody>
      </p:sp>
      <p:sp>
        <p:nvSpPr>
          <p:cNvPr id="788494" name="Text Box 14"/>
          <p:cNvSpPr txBox="1">
            <a:spLocks noChangeArrowheads="1"/>
          </p:cNvSpPr>
          <p:nvPr/>
        </p:nvSpPr>
        <p:spPr bwMode="auto">
          <a:xfrm>
            <a:off x="3776663" y="706438"/>
            <a:ext cx="5110162" cy="252412"/>
          </a:xfrm>
          <a:prstGeom prst="rect">
            <a:avLst/>
          </a:prstGeom>
          <a:noFill/>
          <a:ln w="28575">
            <a:noFill/>
            <a:miter lim="800000"/>
            <a:headEnd/>
            <a:tailEnd/>
          </a:ln>
          <a:effectLst/>
        </p:spPr>
        <p:txBody>
          <a:bodyPr>
            <a:spAutoFit/>
          </a:bodyPr>
          <a:lstStyle/>
          <a:p>
            <a:pPr>
              <a:lnSpc>
                <a:spcPct val="75000"/>
              </a:lnSpc>
              <a:spcBef>
                <a:spcPct val="75000"/>
              </a:spcBef>
            </a:pPr>
            <a:r>
              <a:rPr lang="en-GB" sz="1400" i="0">
                <a:solidFill>
                  <a:schemeClr val="accent1"/>
                </a:solidFill>
              </a:rPr>
              <a:t>Factory set up at North Street, Clapham, Central London</a:t>
            </a:r>
            <a:endParaRPr lang="en-US" sz="1400" i="0">
              <a:solidFill>
                <a:schemeClr val="accent1"/>
              </a:solidFill>
            </a:endParaRPr>
          </a:p>
        </p:txBody>
      </p:sp>
      <p:sp>
        <p:nvSpPr>
          <p:cNvPr id="788495" name="Text Box 15"/>
          <p:cNvSpPr txBox="1">
            <a:spLocks noChangeArrowheads="1"/>
          </p:cNvSpPr>
          <p:nvPr/>
        </p:nvSpPr>
        <p:spPr bwMode="auto">
          <a:xfrm>
            <a:off x="334963" y="5494338"/>
            <a:ext cx="2978150" cy="476250"/>
          </a:xfrm>
          <a:prstGeom prst="rect">
            <a:avLst/>
          </a:prstGeom>
          <a:noFill/>
          <a:ln w="28575">
            <a:noFill/>
            <a:miter lim="800000"/>
            <a:headEnd/>
            <a:tailEnd/>
          </a:ln>
          <a:effectLst/>
        </p:spPr>
        <p:txBody>
          <a:bodyPr>
            <a:spAutoFit/>
          </a:bodyPr>
          <a:lstStyle/>
          <a:p>
            <a:pPr>
              <a:lnSpc>
                <a:spcPct val="90000"/>
              </a:lnSpc>
              <a:spcBef>
                <a:spcPct val="75000"/>
              </a:spcBef>
            </a:pPr>
            <a:r>
              <a:rPr lang="en-GB" sz="1400" i="0">
                <a:solidFill>
                  <a:schemeClr val="accent1"/>
                </a:solidFill>
              </a:rPr>
              <a:t>UK market supplied when US demand disappeared</a:t>
            </a:r>
            <a:endParaRPr lang="en-US" sz="1400" i="0">
              <a:solidFill>
                <a:schemeClr val="accent1"/>
              </a:solidFill>
            </a:endParaRPr>
          </a:p>
        </p:txBody>
      </p:sp>
      <p:sp>
        <p:nvSpPr>
          <p:cNvPr id="788496" name="Text Box 16"/>
          <p:cNvSpPr txBox="1">
            <a:spLocks noChangeArrowheads="1"/>
          </p:cNvSpPr>
          <p:nvPr/>
        </p:nvSpPr>
        <p:spPr bwMode="auto">
          <a:xfrm>
            <a:off x="376238" y="6164263"/>
            <a:ext cx="8497887" cy="252412"/>
          </a:xfrm>
          <a:prstGeom prst="rect">
            <a:avLst/>
          </a:prstGeom>
          <a:noFill/>
          <a:ln w="28575">
            <a:noFill/>
            <a:miter lim="800000"/>
            <a:headEnd/>
            <a:tailEnd/>
          </a:ln>
          <a:effectLst/>
        </p:spPr>
        <p:txBody>
          <a:bodyPr>
            <a:spAutoFit/>
          </a:bodyPr>
          <a:lstStyle/>
          <a:p>
            <a:pPr>
              <a:lnSpc>
                <a:spcPct val="75000"/>
              </a:lnSpc>
              <a:spcBef>
                <a:spcPct val="75000"/>
              </a:spcBef>
            </a:pPr>
            <a:r>
              <a:rPr lang="en-GB" sz="1400" i="0">
                <a:solidFill>
                  <a:schemeClr val="accent1"/>
                </a:solidFill>
              </a:rPr>
              <a:t>Nearly 100 cars produced. Championships won in UK, USA and South Africa.  Wound up in 1972 </a:t>
            </a:r>
            <a:endParaRPr lang="en-US" sz="1400" i="0">
              <a:solidFill>
                <a:schemeClr val="accent1"/>
              </a:solidFill>
            </a:endParaRPr>
          </a:p>
        </p:txBody>
      </p:sp>
      <p:sp>
        <p:nvSpPr>
          <p:cNvPr id="788497" name="Text Box 17"/>
          <p:cNvSpPr txBox="1">
            <a:spLocks noChangeArrowheads="1"/>
          </p:cNvSpPr>
          <p:nvPr/>
        </p:nvSpPr>
        <p:spPr bwMode="auto">
          <a:xfrm>
            <a:off x="1093788" y="6345238"/>
            <a:ext cx="7475537" cy="304800"/>
          </a:xfrm>
          <a:prstGeom prst="rect">
            <a:avLst/>
          </a:prstGeom>
          <a:noFill/>
          <a:ln w="28575">
            <a:noFill/>
            <a:miter lim="800000"/>
            <a:headEnd/>
            <a:tailEnd/>
          </a:ln>
          <a:effectLst/>
        </p:spPr>
        <p:txBody>
          <a:bodyPr wrap="none">
            <a:spAutoFit/>
          </a:bodyPr>
          <a:lstStyle/>
          <a:p>
            <a:r>
              <a:rPr lang="en-GB" sz="1400">
                <a:solidFill>
                  <a:schemeClr val="accent1"/>
                </a:solidFill>
              </a:rPr>
              <a:t>H Dibley concentrated on aircraft fuel conservation and environmental noise reduction</a:t>
            </a:r>
            <a:endParaRPr lang="en-US" sz="1400">
              <a:solidFill>
                <a:schemeClr val="accent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8485"/>
                                        </p:tgtEl>
                                        <p:attrNameLst>
                                          <p:attrName>style.visibility</p:attrName>
                                        </p:attrNameLst>
                                      </p:cBhvr>
                                      <p:to>
                                        <p:strVal val="visible"/>
                                      </p:to>
                                    </p:set>
                                    <p:animEffect transition="in" filter="wipe(left)">
                                      <p:cBhvr>
                                        <p:cTn id="7" dur="500"/>
                                        <p:tgtEl>
                                          <p:spTgt spid="7884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88484"/>
                                        </p:tgtEl>
                                        <p:attrNameLst>
                                          <p:attrName>style.visibility</p:attrName>
                                        </p:attrNameLst>
                                      </p:cBhvr>
                                      <p:to>
                                        <p:strVal val="visible"/>
                                      </p:to>
                                    </p:set>
                                    <p:animEffect transition="in" filter="wipe(left)">
                                      <p:cBhvr>
                                        <p:cTn id="12" dur="500"/>
                                        <p:tgtEl>
                                          <p:spTgt spid="78848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88483"/>
                                        </p:tgtEl>
                                        <p:attrNameLst>
                                          <p:attrName>style.visibility</p:attrName>
                                        </p:attrNameLst>
                                      </p:cBhvr>
                                      <p:to>
                                        <p:strVal val="visible"/>
                                      </p:to>
                                    </p:set>
                                    <p:animEffect transition="in" filter="wipe(left)">
                                      <p:cBhvr>
                                        <p:cTn id="16" dur="500"/>
                                        <p:tgtEl>
                                          <p:spTgt spid="78848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88486"/>
                                        </p:tgtEl>
                                        <p:attrNameLst>
                                          <p:attrName>style.visibility</p:attrName>
                                        </p:attrNameLst>
                                      </p:cBhvr>
                                      <p:to>
                                        <p:strVal val="visible"/>
                                      </p:to>
                                    </p:set>
                                    <p:animEffect transition="in" filter="wipe(left)">
                                      <p:cBhvr>
                                        <p:cTn id="21" dur="500"/>
                                        <p:tgtEl>
                                          <p:spTgt spid="78848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88493"/>
                                        </p:tgtEl>
                                        <p:attrNameLst>
                                          <p:attrName>style.visibility</p:attrName>
                                        </p:attrNameLst>
                                      </p:cBhvr>
                                      <p:to>
                                        <p:strVal val="visible"/>
                                      </p:to>
                                    </p:set>
                                    <p:animEffect transition="in" filter="wipe(left)">
                                      <p:cBhvr>
                                        <p:cTn id="26" dur="500"/>
                                        <p:tgtEl>
                                          <p:spTgt spid="78849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88495"/>
                                        </p:tgtEl>
                                        <p:attrNameLst>
                                          <p:attrName>style.visibility</p:attrName>
                                        </p:attrNameLst>
                                      </p:cBhvr>
                                      <p:to>
                                        <p:strVal val="visible"/>
                                      </p:to>
                                    </p:set>
                                    <p:animEffect transition="in" filter="wipe(left)">
                                      <p:cBhvr>
                                        <p:cTn id="31" dur="500"/>
                                        <p:tgtEl>
                                          <p:spTgt spid="78849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88494"/>
                                        </p:tgtEl>
                                        <p:attrNameLst>
                                          <p:attrName>style.visibility</p:attrName>
                                        </p:attrNameLst>
                                      </p:cBhvr>
                                      <p:to>
                                        <p:strVal val="visible"/>
                                      </p:to>
                                    </p:set>
                                    <p:animEffect transition="in" filter="wipe(left)">
                                      <p:cBhvr>
                                        <p:cTn id="36" dur="500"/>
                                        <p:tgtEl>
                                          <p:spTgt spid="788494"/>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788487"/>
                                        </p:tgtEl>
                                        <p:attrNameLst>
                                          <p:attrName>style.visibility</p:attrName>
                                        </p:attrNameLst>
                                      </p:cBhvr>
                                      <p:to>
                                        <p:strVal val="visible"/>
                                      </p:to>
                                    </p:set>
                                    <p:animEffect transition="in" filter="wipe(left)">
                                      <p:cBhvr>
                                        <p:cTn id="40" dur="500"/>
                                        <p:tgtEl>
                                          <p:spTgt spid="788487"/>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788488"/>
                                        </p:tgtEl>
                                        <p:attrNameLst>
                                          <p:attrName>style.visibility</p:attrName>
                                        </p:attrNameLst>
                                      </p:cBhvr>
                                      <p:to>
                                        <p:strVal val="visible"/>
                                      </p:to>
                                    </p:set>
                                    <p:animEffect transition="in" filter="wipe(left)">
                                      <p:cBhvr>
                                        <p:cTn id="44" dur="500"/>
                                        <p:tgtEl>
                                          <p:spTgt spid="788488"/>
                                        </p:tgtEl>
                                      </p:cBhvr>
                                    </p:animEffect>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788489"/>
                                        </p:tgtEl>
                                        <p:attrNameLst>
                                          <p:attrName>style.visibility</p:attrName>
                                        </p:attrNameLst>
                                      </p:cBhvr>
                                      <p:to>
                                        <p:strVal val="visible"/>
                                      </p:to>
                                    </p:set>
                                    <p:animEffect transition="in" filter="wipe(left)">
                                      <p:cBhvr>
                                        <p:cTn id="48" dur="500"/>
                                        <p:tgtEl>
                                          <p:spTgt spid="78848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788490"/>
                                        </p:tgtEl>
                                        <p:attrNameLst>
                                          <p:attrName>style.visibility</p:attrName>
                                        </p:attrNameLst>
                                      </p:cBhvr>
                                      <p:to>
                                        <p:strVal val="visible"/>
                                      </p:to>
                                    </p:set>
                                    <p:animEffect transition="in" filter="wipe(left)">
                                      <p:cBhvr>
                                        <p:cTn id="53" dur="500"/>
                                        <p:tgtEl>
                                          <p:spTgt spid="78849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788492"/>
                                        </p:tgtEl>
                                        <p:attrNameLst>
                                          <p:attrName>style.visibility</p:attrName>
                                        </p:attrNameLst>
                                      </p:cBhvr>
                                      <p:to>
                                        <p:strVal val="visible"/>
                                      </p:to>
                                    </p:set>
                                    <p:animEffect transition="in" filter="wipe(left)">
                                      <p:cBhvr>
                                        <p:cTn id="58" dur="500"/>
                                        <p:tgtEl>
                                          <p:spTgt spid="78849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788491"/>
                                        </p:tgtEl>
                                        <p:attrNameLst>
                                          <p:attrName>style.visibility</p:attrName>
                                        </p:attrNameLst>
                                      </p:cBhvr>
                                      <p:to>
                                        <p:strVal val="visible"/>
                                      </p:to>
                                    </p:set>
                                    <p:animEffect transition="in" filter="wipe(left)">
                                      <p:cBhvr>
                                        <p:cTn id="63" dur="500"/>
                                        <p:tgtEl>
                                          <p:spTgt spid="78849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788496"/>
                                        </p:tgtEl>
                                        <p:attrNameLst>
                                          <p:attrName>style.visibility</p:attrName>
                                        </p:attrNameLst>
                                      </p:cBhvr>
                                      <p:to>
                                        <p:strVal val="visible"/>
                                      </p:to>
                                    </p:set>
                                    <p:animEffect transition="in" filter="wipe(left)">
                                      <p:cBhvr>
                                        <p:cTn id="68" dur="500"/>
                                        <p:tgtEl>
                                          <p:spTgt spid="78849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788497"/>
                                        </p:tgtEl>
                                        <p:attrNameLst>
                                          <p:attrName>style.visibility</p:attrName>
                                        </p:attrNameLst>
                                      </p:cBhvr>
                                      <p:to>
                                        <p:strVal val="visible"/>
                                      </p:to>
                                    </p:set>
                                    <p:animEffect transition="in" filter="wipe(left)">
                                      <p:cBhvr>
                                        <p:cTn id="73" dur="500"/>
                                        <p:tgtEl>
                                          <p:spTgt spid="788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85" grpId="0"/>
      <p:bldP spid="788486" grpId="0"/>
      <p:bldP spid="788493" grpId="0"/>
      <p:bldP spid="788494" grpId="0"/>
      <p:bldP spid="788495" grpId="0"/>
      <p:bldP spid="788496" grpId="0"/>
      <p:bldP spid="78849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E:\My Dropbox\!Curdata\!hpkd-cur\z Personal jpgs\Lotta prior to 40 years of Dibley - circa 1962.jpg"/>
          <p:cNvPicPr>
            <a:picLocks noChangeAspect="1" noChangeArrowheads="1"/>
          </p:cNvPicPr>
          <p:nvPr/>
        </p:nvPicPr>
        <p:blipFill>
          <a:blip r:embed="rId2" cstate="print"/>
          <a:srcRect/>
          <a:stretch>
            <a:fillRect/>
          </a:stretch>
        </p:blipFill>
        <p:spPr bwMode="auto">
          <a:xfrm>
            <a:off x="1293649" y="1615323"/>
            <a:ext cx="2751874" cy="4084010"/>
          </a:xfrm>
          <a:prstGeom prst="rect">
            <a:avLst/>
          </a:prstGeom>
          <a:noFill/>
        </p:spPr>
      </p:pic>
      <p:pic>
        <p:nvPicPr>
          <p:cNvPr id="32774" name="Picture 6" descr="E:\My Dropbox\!Photos &amp; Videos\!Dibley\Medical Hospitals QGM-Caring\8 Caring at 18 QGM &amp; C&amp;W fm 1sep11\QGM 120105 - MKD after hair-do 1 - 5jan12 (nxpS).jpg"/>
          <p:cNvPicPr>
            <a:picLocks noChangeAspect="1" noChangeArrowheads="1"/>
          </p:cNvPicPr>
          <p:nvPr/>
        </p:nvPicPr>
        <p:blipFill>
          <a:blip r:embed="rId3" cstate="print"/>
          <a:srcRect/>
          <a:stretch>
            <a:fillRect/>
          </a:stretch>
        </p:blipFill>
        <p:spPr bwMode="auto">
          <a:xfrm>
            <a:off x="4707069" y="1619522"/>
            <a:ext cx="3031032" cy="4041376"/>
          </a:xfrm>
          <a:prstGeom prst="rect">
            <a:avLst/>
          </a:prstGeom>
          <a:noFill/>
        </p:spPr>
      </p:pic>
      <p:sp>
        <p:nvSpPr>
          <p:cNvPr id="6" name="Text Box 2"/>
          <p:cNvSpPr txBox="1">
            <a:spLocks noChangeArrowheads="1"/>
          </p:cNvSpPr>
          <p:nvPr/>
        </p:nvSpPr>
        <p:spPr bwMode="auto">
          <a:xfrm>
            <a:off x="526473" y="327146"/>
            <a:ext cx="8285054" cy="1200329"/>
          </a:xfrm>
          <a:prstGeom prst="rect">
            <a:avLst/>
          </a:prstGeom>
          <a:noFill/>
          <a:ln w="28575">
            <a:noFill/>
            <a:miter lim="800000"/>
            <a:headEnd/>
            <a:tailEnd/>
          </a:ln>
          <a:effectLst/>
        </p:spPr>
        <p:txBody>
          <a:bodyPr wrap="square" anchor="ctr" anchorCtr="0">
            <a:spAutoFit/>
          </a:bodyPr>
          <a:lstStyle/>
          <a:p>
            <a:pPr>
              <a:spcBef>
                <a:spcPts val="0"/>
              </a:spcBef>
            </a:pPr>
            <a:r>
              <a:rPr lang="en-GB" i="0" dirty="0">
                <a:solidFill>
                  <a:schemeClr val="accent1"/>
                </a:solidFill>
              </a:rPr>
              <a:t>Sadly now</a:t>
            </a:r>
            <a:r>
              <a:rPr lang="en-GB" dirty="0">
                <a:solidFill>
                  <a:schemeClr val="accent1"/>
                </a:solidFill>
              </a:rPr>
              <a:t> (2013) </a:t>
            </a:r>
            <a:r>
              <a:rPr lang="en-GB" i="0" dirty="0">
                <a:solidFill>
                  <a:schemeClr val="accent1"/>
                </a:solidFill>
              </a:rPr>
              <a:t>paralysed in bed after suffering from hydrocephalus and a stroke in July 2010,</a:t>
            </a:r>
          </a:p>
          <a:p>
            <a:pPr>
              <a:spcBef>
                <a:spcPts val="0"/>
              </a:spcBef>
            </a:pPr>
            <a:r>
              <a:rPr lang="en-GB" i="0" dirty="0">
                <a:solidFill>
                  <a:schemeClr val="accent1"/>
                </a:solidFill>
              </a:rPr>
              <a:t>but mentally alert to keep in order!</a:t>
            </a:r>
            <a:endParaRPr lang="en-US" dirty="0"/>
          </a:p>
        </p:txBody>
      </p:sp>
      <p:sp>
        <p:nvSpPr>
          <p:cNvPr id="5" name="Text Box 2"/>
          <p:cNvSpPr txBox="1">
            <a:spLocks noChangeArrowheads="1"/>
          </p:cNvSpPr>
          <p:nvPr/>
        </p:nvSpPr>
        <p:spPr bwMode="auto">
          <a:xfrm>
            <a:off x="523228" y="5917005"/>
            <a:ext cx="8285054" cy="461665"/>
          </a:xfrm>
          <a:prstGeom prst="rect">
            <a:avLst/>
          </a:prstGeom>
          <a:noFill/>
          <a:ln w="28575">
            <a:noFill/>
            <a:miter lim="800000"/>
            <a:headEnd/>
            <a:tailEnd/>
          </a:ln>
          <a:effectLst/>
        </p:spPr>
        <p:txBody>
          <a:bodyPr wrap="square" anchor="ctr" anchorCtr="0">
            <a:spAutoFit/>
          </a:bodyPr>
          <a:lstStyle/>
          <a:p>
            <a:pPr>
              <a:spcBef>
                <a:spcPts val="0"/>
              </a:spcBef>
            </a:pPr>
            <a:r>
              <a:rPr lang="en-GB" dirty="0">
                <a:solidFill>
                  <a:schemeClr val="accent1"/>
                </a:solidFill>
              </a:rPr>
              <a:t>(Died quietly at home on 29</a:t>
            </a:r>
            <a:r>
              <a:rPr lang="en-GB" baseline="30000" dirty="0">
                <a:solidFill>
                  <a:schemeClr val="accent1"/>
                </a:solidFill>
              </a:rPr>
              <a:t>th</a:t>
            </a:r>
            <a:r>
              <a:rPr lang="en-GB" dirty="0">
                <a:solidFill>
                  <a:schemeClr val="accent1"/>
                </a:solidFill>
              </a:rPr>
              <a:t> December 2014)</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773"/>
                                        </p:tgtEl>
                                        <p:attrNameLst>
                                          <p:attrName>style.visibility</p:attrName>
                                        </p:attrNameLst>
                                      </p:cBhvr>
                                      <p:to>
                                        <p:strVal val="visible"/>
                                      </p:to>
                                    </p:set>
                                    <p:animEffect transition="in" filter="fade">
                                      <p:cBhvr>
                                        <p:cTn id="15" dur="500"/>
                                        <p:tgtEl>
                                          <p:spTgt spid="3277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2774"/>
                                        </p:tgtEl>
                                        <p:attrNameLst>
                                          <p:attrName>style.visibility</p:attrName>
                                        </p:attrNameLst>
                                      </p:cBhvr>
                                      <p:to>
                                        <p:strVal val="visible"/>
                                      </p:to>
                                    </p:set>
                                    <p:animEffect transition="in" filter="fade">
                                      <p:cBhvr>
                                        <p:cTn id="19" dur="500"/>
                                        <p:tgtEl>
                                          <p:spTgt spid="3277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3"/>
      <p:bldP spid="5" grpId="0" uiExpand="1" build="p" bldLvl="3"/>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373" y="139295"/>
            <a:ext cx="8413200" cy="6257701"/>
          </a:xfrm>
          <a:prstGeom prst="rect">
            <a:avLst/>
          </a:prstGeom>
        </p:spPr>
      </p:pic>
      <p:sp>
        <p:nvSpPr>
          <p:cNvPr id="7" name="Rectangle 6"/>
          <p:cNvSpPr/>
          <p:nvPr/>
        </p:nvSpPr>
        <p:spPr>
          <a:xfrm>
            <a:off x="3093395" y="6408618"/>
            <a:ext cx="3307404" cy="261610"/>
          </a:xfrm>
          <a:prstGeom prst="rect">
            <a:avLst/>
          </a:prstGeom>
        </p:spPr>
        <p:txBody>
          <a:bodyPr wrap="square">
            <a:spAutoFit/>
          </a:bodyPr>
          <a:lstStyle/>
          <a:p>
            <a:pPr>
              <a:spcAft>
                <a:spcPts val="0"/>
              </a:spcAft>
              <a:tabLst>
                <a:tab pos="2865755" algn="ctr"/>
                <a:tab pos="5731510" algn="r"/>
              </a:tabLst>
            </a:pPr>
            <a:r>
              <a:rPr lang="en-GB" sz="1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https://goo.gl/nTVpAK</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849865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103" y="133361"/>
            <a:ext cx="8414424" cy="6130595"/>
          </a:xfrm>
          <a:prstGeom prst="rect">
            <a:avLst/>
          </a:prstGeom>
        </p:spPr>
      </p:pic>
      <p:sp>
        <p:nvSpPr>
          <p:cNvPr id="4" name="Rectangle 3"/>
          <p:cNvSpPr/>
          <p:nvPr/>
        </p:nvSpPr>
        <p:spPr>
          <a:xfrm>
            <a:off x="3093395" y="6408618"/>
            <a:ext cx="3307404" cy="261610"/>
          </a:xfrm>
          <a:prstGeom prst="rect">
            <a:avLst/>
          </a:prstGeom>
        </p:spPr>
        <p:txBody>
          <a:bodyPr wrap="square">
            <a:spAutoFit/>
          </a:bodyPr>
          <a:lstStyle/>
          <a:p>
            <a:pPr>
              <a:spcAft>
                <a:spcPts val="0"/>
              </a:spcAft>
              <a:tabLst>
                <a:tab pos="2865755" algn="ctr"/>
                <a:tab pos="5731510" algn="r"/>
              </a:tabLst>
            </a:pPr>
            <a:r>
              <a:rPr lang="en-GB" sz="1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https://goo.gl/nTVpAK</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953652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6" name="Picture 8" descr="E:\HD 131106 - 750 Motor Club -\Photos Motor Racing\Palliser - Autosport Oct 69 - Advert - fm Rich Evans - 28dec12.jpg"/>
          <p:cNvPicPr>
            <a:picLocks noChangeAspect="1" noChangeArrowheads="1"/>
          </p:cNvPicPr>
          <p:nvPr/>
        </p:nvPicPr>
        <p:blipFill>
          <a:blip r:embed="rId3" cstate="print"/>
          <a:srcRect/>
          <a:stretch>
            <a:fillRect/>
          </a:stretch>
        </p:blipFill>
        <p:spPr bwMode="auto">
          <a:xfrm>
            <a:off x="469324" y="1112261"/>
            <a:ext cx="3947433" cy="5400000"/>
          </a:xfrm>
          <a:prstGeom prst="rect">
            <a:avLst/>
          </a:prstGeom>
          <a:noFill/>
        </p:spPr>
      </p:pic>
      <p:pic>
        <p:nvPicPr>
          <p:cNvPr id="32777" name="Picture 9" descr="E:\HD 131106 - 750 Motor Club -\Photos Motor Racing\Palliser Advert in Autosport 1970 - fm Richard Evans - 24jul12.jpg"/>
          <p:cNvPicPr>
            <a:picLocks noChangeAspect="1" noChangeArrowheads="1"/>
          </p:cNvPicPr>
          <p:nvPr/>
        </p:nvPicPr>
        <p:blipFill>
          <a:blip r:embed="rId4" cstate="print"/>
          <a:srcRect/>
          <a:stretch>
            <a:fillRect/>
          </a:stretch>
        </p:blipFill>
        <p:spPr bwMode="auto">
          <a:xfrm>
            <a:off x="4913169" y="1126547"/>
            <a:ext cx="3718033" cy="5400000"/>
          </a:xfrm>
          <a:prstGeom prst="rect">
            <a:avLst/>
          </a:prstGeom>
          <a:noFill/>
        </p:spPr>
      </p:pic>
      <p:sp>
        <p:nvSpPr>
          <p:cNvPr id="10" name="Rectangle 9"/>
          <p:cNvSpPr/>
          <p:nvPr/>
        </p:nvSpPr>
        <p:spPr>
          <a:xfrm>
            <a:off x="166255" y="293523"/>
            <a:ext cx="8977745" cy="370101"/>
          </a:xfrm>
          <a:prstGeom prst="rect">
            <a:avLst/>
          </a:prstGeom>
        </p:spPr>
        <p:txBody>
          <a:bodyPr wrap="square">
            <a:spAutoFit/>
          </a:bodyPr>
          <a:lstStyle/>
          <a:p>
            <a:pPr>
              <a:lnSpc>
                <a:spcPct val="75000"/>
              </a:lnSpc>
              <a:spcBef>
                <a:spcPct val="75000"/>
              </a:spcBef>
            </a:pPr>
            <a:r>
              <a:rPr lang="en-GB" i="0" dirty="0">
                <a:solidFill>
                  <a:schemeClr val="accent1"/>
                </a:solidFill>
              </a:rPr>
              <a:t>Some local Palliser Advertising</a:t>
            </a:r>
            <a:endParaRPr lang="en-GB" dirty="0">
              <a:solidFill>
                <a:schemeClr val="accent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2776"/>
                                        </p:tgtEl>
                                        <p:attrNameLst>
                                          <p:attrName>style.visibility</p:attrName>
                                        </p:attrNameLst>
                                      </p:cBhvr>
                                      <p:to>
                                        <p:strVal val="visible"/>
                                      </p:to>
                                    </p:set>
                                    <p:animEffect transition="in" filter="wipe(up)">
                                      <p:cBhvr>
                                        <p:cTn id="11" dur="500"/>
                                        <p:tgtEl>
                                          <p:spTgt spid="3277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2777"/>
                                        </p:tgtEl>
                                        <p:attrNameLst>
                                          <p:attrName>style.visibility</p:attrName>
                                        </p:attrNameLst>
                                      </p:cBhvr>
                                      <p:to>
                                        <p:strVal val="visible"/>
                                      </p:to>
                                    </p:set>
                                    <p:animEffect transition="in" filter="wipe(up)">
                                      <p:cBhvr>
                                        <p:cTn id="16" dur="500"/>
                                        <p:tgtEl>
                                          <p:spTgt spid="32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E:\HD 131106 - 750 Motor Club -\Photos Motor Racing\!BOAC B747 sim Capetown Argus 29apr1971 Ken Loveless low res (nxpScn).jpg"/>
          <p:cNvPicPr>
            <a:picLocks noChangeAspect="1" noChangeArrowheads="1"/>
          </p:cNvPicPr>
          <p:nvPr/>
        </p:nvPicPr>
        <p:blipFill>
          <a:blip r:embed="rId2" cstate="print"/>
          <a:srcRect/>
          <a:stretch>
            <a:fillRect/>
          </a:stretch>
        </p:blipFill>
        <p:spPr bwMode="auto">
          <a:xfrm>
            <a:off x="198711" y="1527052"/>
            <a:ext cx="8788579" cy="4887624"/>
          </a:xfrm>
          <a:prstGeom prst="rect">
            <a:avLst/>
          </a:prstGeom>
          <a:noFill/>
        </p:spPr>
      </p:pic>
      <p:sp>
        <p:nvSpPr>
          <p:cNvPr id="5" name="Text Box 2"/>
          <p:cNvSpPr txBox="1">
            <a:spLocks noChangeArrowheads="1"/>
          </p:cNvSpPr>
          <p:nvPr/>
        </p:nvSpPr>
        <p:spPr bwMode="auto">
          <a:xfrm>
            <a:off x="0" y="119321"/>
            <a:ext cx="9144000" cy="1200329"/>
          </a:xfrm>
          <a:prstGeom prst="rect">
            <a:avLst/>
          </a:prstGeom>
          <a:noFill/>
          <a:ln w="28575">
            <a:noFill/>
            <a:miter lim="800000"/>
            <a:headEnd/>
            <a:tailEnd/>
          </a:ln>
          <a:effectLst/>
        </p:spPr>
        <p:txBody>
          <a:bodyPr wrap="square" anchor="ctr" anchorCtr="0">
            <a:spAutoFit/>
          </a:bodyPr>
          <a:lstStyle/>
          <a:p>
            <a:pPr>
              <a:spcBef>
                <a:spcPts val="0"/>
              </a:spcBef>
            </a:pPr>
            <a:r>
              <a:rPr lang="en-GB" i="0" dirty="0">
                <a:solidFill>
                  <a:schemeClr val="accent1"/>
                </a:solidFill>
              </a:rPr>
              <a:t>In February 1971 on BOAC Boeing 747 Nucleus/1</a:t>
            </a:r>
            <a:r>
              <a:rPr lang="en-GB" i="0" baseline="30000" dirty="0">
                <a:solidFill>
                  <a:schemeClr val="accent1"/>
                </a:solidFill>
              </a:rPr>
              <a:t>st</a:t>
            </a:r>
            <a:r>
              <a:rPr lang="en-GB" i="0" dirty="0">
                <a:solidFill>
                  <a:schemeClr val="accent1"/>
                </a:solidFill>
              </a:rPr>
              <a:t> Course as Instructor.  So had to wind up Palliser or give up BOAC.</a:t>
            </a:r>
          </a:p>
          <a:p>
            <a:pPr>
              <a:spcBef>
                <a:spcPts val="0"/>
              </a:spcBef>
            </a:pPr>
            <a:r>
              <a:rPr lang="en-GB" dirty="0">
                <a:solidFill>
                  <a:schemeClr val="accent1"/>
                </a:solidFill>
              </a:rPr>
              <a:t>(Seen here on the first BOAC B747 Flight Simulator.)</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5842"/>
                                        </p:tgtEl>
                                        <p:attrNameLst>
                                          <p:attrName>style.visibility</p:attrName>
                                        </p:attrNameLst>
                                      </p:cBhvr>
                                      <p:to>
                                        <p:strVal val="visible"/>
                                      </p:to>
                                    </p:set>
                                    <p:animEffect transition="in" filter="wipe(left)">
                                      <p:cBhvr>
                                        <p:cTn id="14" dur="5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0" y="488653"/>
            <a:ext cx="9144000" cy="461665"/>
          </a:xfrm>
          <a:prstGeom prst="rect">
            <a:avLst/>
          </a:prstGeom>
          <a:noFill/>
          <a:ln w="28575">
            <a:noFill/>
            <a:miter lim="800000"/>
            <a:headEnd/>
            <a:tailEnd/>
          </a:ln>
          <a:effectLst/>
        </p:spPr>
        <p:txBody>
          <a:bodyPr wrap="square" anchor="ctr" anchorCtr="0">
            <a:spAutoFit/>
          </a:bodyPr>
          <a:lstStyle/>
          <a:p>
            <a:pPr>
              <a:spcBef>
                <a:spcPts val="0"/>
              </a:spcBef>
            </a:pPr>
            <a:r>
              <a:rPr lang="en-GB" i="0" dirty="0">
                <a:solidFill>
                  <a:schemeClr val="accent1"/>
                </a:solidFill>
              </a:rPr>
              <a:t>Palliser Racing Design Ltd Advertised in </a:t>
            </a:r>
            <a:r>
              <a:rPr lang="en-GB" i="0" dirty="0" err="1">
                <a:solidFill>
                  <a:schemeClr val="accent1"/>
                </a:solidFill>
              </a:rPr>
              <a:t>Autosport</a:t>
            </a:r>
            <a:r>
              <a:rPr lang="en-GB" i="0" dirty="0">
                <a:solidFill>
                  <a:schemeClr val="accent1"/>
                </a:solidFill>
              </a:rPr>
              <a:t> 1972</a:t>
            </a:r>
            <a:endParaRPr lang="en-US" dirty="0"/>
          </a:p>
        </p:txBody>
      </p:sp>
      <p:pic>
        <p:nvPicPr>
          <p:cNvPr id="40962" name="Picture 2" descr="E:\HD 131106 - 750 Motor Club -\Photos Motor Racing\Palliser for Sale - Comment Autosport 1971-2 from Richard Evans - 3sep12.jpg"/>
          <p:cNvPicPr>
            <a:picLocks noChangeAspect="1" noChangeArrowheads="1"/>
          </p:cNvPicPr>
          <p:nvPr/>
        </p:nvPicPr>
        <p:blipFill>
          <a:blip r:embed="rId2" cstate="print"/>
          <a:srcRect/>
          <a:stretch>
            <a:fillRect/>
          </a:stretch>
        </p:blipFill>
        <p:spPr bwMode="auto">
          <a:xfrm>
            <a:off x="1419246" y="1022198"/>
            <a:ext cx="2265678" cy="5400000"/>
          </a:xfrm>
          <a:prstGeom prst="rect">
            <a:avLst/>
          </a:prstGeom>
          <a:noFill/>
        </p:spPr>
      </p:pic>
      <p:sp>
        <p:nvSpPr>
          <p:cNvPr id="6" name="Text Box 5"/>
          <p:cNvSpPr txBox="1">
            <a:spLocks noChangeArrowheads="1"/>
          </p:cNvSpPr>
          <p:nvPr/>
        </p:nvSpPr>
        <p:spPr bwMode="auto">
          <a:xfrm>
            <a:off x="4558145" y="1773382"/>
            <a:ext cx="3879429" cy="4042132"/>
          </a:xfrm>
          <a:prstGeom prst="rect">
            <a:avLst/>
          </a:prstGeom>
          <a:noFill/>
          <a:ln w="28575">
            <a:noFill/>
            <a:miter lim="800000"/>
            <a:headEnd/>
            <a:tailEnd/>
          </a:ln>
          <a:effectLst/>
        </p:spPr>
        <p:txBody>
          <a:bodyPr wrap="square">
            <a:spAutoFit/>
          </a:bodyPr>
          <a:lstStyle/>
          <a:p>
            <a:pPr>
              <a:lnSpc>
                <a:spcPts val="2160"/>
              </a:lnSpc>
              <a:spcBef>
                <a:spcPts val="0"/>
              </a:spcBef>
            </a:pPr>
            <a:r>
              <a:rPr lang="en-GB" sz="1800" i="0" dirty="0">
                <a:solidFill>
                  <a:schemeClr val="accent1"/>
                </a:solidFill>
              </a:rPr>
              <a:t>Reply to advert – to meet at BMW dealership in Holland Park Road, Kensington.....</a:t>
            </a:r>
          </a:p>
          <a:p>
            <a:pPr>
              <a:lnSpc>
                <a:spcPts val="2160"/>
              </a:lnSpc>
              <a:spcBef>
                <a:spcPts val="0"/>
              </a:spcBef>
            </a:pPr>
            <a:endParaRPr lang="en-GB" sz="1800" i="0" dirty="0">
              <a:solidFill>
                <a:schemeClr val="accent1"/>
              </a:solidFill>
            </a:endParaRPr>
          </a:p>
          <a:p>
            <a:pPr>
              <a:lnSpc>
                <a:spcPts val="2160"/>
              </a:lnSpc>
              <a:spcBef>
                <a:spcPts val="0"/>
              </a:spcBef>
            </a:pPr>
            <a:r>
              <a:rPr lang="en-GB" sz="1800" i="0" dirty="0">
                <a:solidFill>
                  <a:schemeClr val="accent1"/>
                </a:solidFill>
              </a:rPr>
              <a:t>Was Bernie </a:t>
            </a:r>
            <a:r>
              <a:rPr lang="en-GB" sz="1800" i="0" dirty="0" err="1">
                <a:solidFill>
                  <a:schemeClr val="accent1"/>
                </a:solidFill>
              </a:rPr>
              <a:t>Eccleston</a:t>
            </a:r>
            <a:r>
              <a:rPr lang="en-GB" sz="1800" i="0" dirty="0">
                <a:solidFill>
                  <a:schemeClr val="accent1"/>
                </a:solidFill>
              </a:rPr>
              <a:t> who thought was for </a:t>
            </a:r>
            <a:r>
              <a:rPr lang="en-GB" sz="1800" i="0" dirty="0" err="1">
                <a:solidFill>
                  <a:schemeClr val="accent1"/>
                </a:solidFill>
              </a:rPr>
              <a:t>Brabhams</a:t>
            </a:r>
            <a:r>
              <a:rPr lang="en-GB" sz="1800" i="0" dirty="0">
                <a:solidFill>
                  <a:schemeClr val="accent1"/>
                </a:solidFill>
              </a:rPr>
              <a:t>, which he later bought.</a:t>
            </a:r>
          </a:p>
          <a:p>
            <a:pPr>
              <a:lnSpc>
                <a:spcPts val="2160"/>
              </a:lnSpc>
              <a:spcBef>
                <a:spcPts val="0"/>
              </a:spcBef>
            </a:pPr>
            <a:endParaRPr lang="en-GB" sz="1800" i="0" dirty="0">
              <a:solidFill>
                <a:schemeClr val="accent1"/>
              </a:solidFill>
            </a:endParaRPr>
          </a:p>
          <a:p>
            <a:pPr>
              <a:lnSpc>
                <a:spcPts val="2160"/>
              </a:lnSpc>
              <a:spcBef>
                <a:spcPts val="0"/>
              </a:spcBef>
            </a:pPr>
            <a:r>
              <a:rPr lang="en-GB" sz="1800" i="0" dirty="0">
                <a:solidFill>
                  <a:schemeClr val="accent1"/>
                </a:solidFill>
              </a:rPr>
              <a:t>During a pleasant conversation  Bernie remarked:  </a:t>
            </a:r>
          </a:p>
          <a:p>
            <a:pPr>
              <a:lnSpc>
                <a:spcPts val="2160"/>
              </a:lnSpc>
              <a:spcBef>
                <a:spcPts val="0"/>
              </a:spcBef>
            </a:pPr>
            <a:r>
              <a:rPr lang="en-GB" sz="1800" i="0" dirty="0">
                <a:solidFill>
                  <a:schemeClr val="accent1"/>
                </a:solidFill>
              </a:rPr>
              <a:t>“I seem to be able to put deals together quite easily!”</a:t>
            </a:r>
          </a:p>
          <a:p>
            <a:pPr>
              <a:lnSpc>
                <a:spcPts val="2160"/>
              </a:lnSpc>
              <a:spcBef>
                <a:spcPts val="0"/>
              </a:spcBef>
            </a:pPr>
            <a:endParaRPr lang="en-GB" sz="1800" i="0" dirty="0">
              <a:solidFill>
                <a:schemeClr val="accent1"/>
              </a:solidFill>
            </a:endParaRPr>
          </a:p>
          <a:p>
            <a:pPr>
              <a:lnSpc>
                <a:spcPts val="2160"/>
              </a:lnSpc>
              <a:spcBef>
                <a:spcPts val="0"/>
              </a:spcBef>
            </a:pPr>
            <a:r>
              <a:rPr lang="en-GB" sz="1800" i="0" dirty="0">
                <a:solidFill>
                  <a:schemeClr val="accent1"/>
                </a:solidFill>
              </a:rPr>
              <a:t>PRDL wound up in spring 1972.</a:t>
            </a:r>
            <a:endParaRPr lang="en-US" sz="1800" i="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0962"/>
                                        </p:tgtEl>
                                        <p:attrNameLst>
                                          <p:attrName>style.visibility</p:attrName>
                                        </p:attrNameLst>
                                      </p:cBhvr>
                                      <p:to>
                                        <p:strVal val="visible"/>
                                      </p:to>
                                    </p:set>
                                    <p:animEffect transition="in" filter="wipe(up)">
                                      <p:cBhvr>
                                        <p:cTn id="11" dur="500"/>
                                        <p:tgtEl>
                                          <p:spTgt spid="4096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left)">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wipe(left)">
                                      <p:cBhvr>
                                        <p:cTn id="25" dur="500"/>
                                        <p:tgtEl>
                                          <p:spTgt spid="6">
                                            <p:txEl>
                                              <p:pRg st="4" end="4"/>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wipe(left)">
                                      <p:cBhvr>
                                        <p:cTn id="29" dur="500"/>
                                        <p:tgtEl>
                                          <p:spTgt spid="6">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Effect transition="in" filter="wipe(left)">
                                      <p:cBhvr>
                                        <p:cTn id="3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bldLvl="4"/>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0" y="45496"/>
            <a:ext cx="9144000" cy="1569660"/>
          </a:xfrm>
          <a:prstGeom prst="rect">
            <a:avLst/>
          </a:prstGeom>
          <a:noFill/>
          <a:ln w="28575">
            <a:noFill/>
            <a:miter lim="800000"/>
            <a:headEnd/>
            <a:tailEnd/>
          </a:ln>
          <a:effectLst/>
        </p:spPr>
        <p:txBody>
          <a:bodyPr wrap="square" anchor="ctr" anchorCtr="0">
            <a:spAutoFit/>
          </a:bodyPr>
          <a:lstStyle/>
          <a:p>
            <a:pPr>
              <a:spcBef>
                <a:spcPts val="0"/>
              </a:spcBef>
            </a:pPr>
            <a:r>
              <a:rPr lang="en-GB" i="0" dirty="0">
                <a:solidFill>
                  <a:schemeClr val="accent1"/>
                </a:solidFill>
              </a:rPr>
              <a:t>1974 - At recommendation of Jackie Stewart who was consulting for British Airways – Asked John </a:t>
            </a:r>
            <a:r>
              <a:rPr lang="en-GB" i="0" dirty="0" err="1">
                <a:solidFill>
                  <a:schemeClr val="accent1"/>
                </a:solidFill>
              </a:rPr>
              <a:t>Wyer</a:t>
            </a:r>
            <a:r>
              <a:rPr lang="en-GB" i="0" dirty="0">
                <a:solidFill>
                  <a:schemeClr val="accent1"/>
                </a:solidFill>
              </a:rPr>
              <a:t> if could be a Reserve Driver  for the Gulf Mirage Team. Allowed to practice at Brands in the dry.  Last time drove a racing car.</a:t>
            </a:r>
            <a:endParaRPr lang="en-US" dirty="0"/>
          </a:p>
        </p:txBody>
      </p:sp>
      <p:pic>
        <p:nvPicPr>
          <p:cNvPr id="39938" name="Picture 2" descr="E:\HD 131106 - 750 Motor Club -\Photos Motor Racing\BA 1000 Brands Hatch 29sep1974 1 (nxpScn).jpg"/>
          <p:cNvPicPr>
            <a:picLocks noChangeAspect="1" noChangeArrowheads="1"/>
          </p:cNvPicPr>
          <p:nvPr/>
        </p:nvPicPr>
        <p:blipFill>
          <a:blip r:embed="rId2" cstate="print"/>
          <a:srcRect/>
          <a:stretch>
            <a:fillRect/>
          </a:stretch>
        </p:blipFill>
        <p:spPr bwMode="auto">
          <a:xfrm>
            <a:off x="906919" y="1700954"/>
            <a:ext cx="3755802" cy="4893829"/>
          </a:xfrm>
          <a:prstGeom prst="rect">
            <a:avLst/>
          </a:prstGeom>
          <a:noFill/>
        </p:spPr>
      </p:pic>
      <p:pic>
        <p:nvPicPr>
          <p:cNvPr id="39939" name="Picture 3" descr="E:\HD 131106 - 750 Motor Club -\Photos Motor Racing\BA 1000 Brands Hatch 29sep1974 3 (nxpScn).jpg"/>
          <p:cNvPicPr>
            <a:picLocks noChangeAspect="1" noChangeArrowheads="1"/>
          </p:cNvPicPr>
          <p:nvPr/>
        </p:nvPicPr>
        <p:blipFill>
          <a:blip r:embed="rId3" cstate="print"/>
          <a:srcRect/>
          <a:stretch>
            <a:fillRect/>
          </a:stretch>
        </p:blipFill>
        <p:spPr bwMode="auto">
          <a:xfrm>
            <a:off x="4830210" y="1679147"/>
            <a:ext cx="3600000" cy="493599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9938"/>
                                        </p:tgtEl>
                                        <p:attrNameLst>
                                          <p:attrName>style.visibility</p:attrName>
                                        </p:attrNameLst>
                                      </p:cBhvr>
                                      <p:to>
                                        <p:strVal val="visible"/>
                                      </p:to>
                                    </p:set>
                                    <p:animEffect transition="in" filter="wipe(up)">
                                      <p:cBhvr>
                                        <p:cTn id="14" dur="500"/>
                                        <p:tgtEl>
                                          <p:spTgt spid="39938"/>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39939"/>
                                        </p:tgtEl>
                                        <p:attrNameLst>
                                          <p:attrName>style.visibility</p:attrName>
                                        </p:attrNameLst>
                                      </p:cBhvr>
                                      <p:to>
                                        <p:strVal val="visible"/>
                                      </p:to>
                                    </p:set>
                                    <p:animEffect transition="in" filter="wipe(up)">
                                      <p:cBhvr>
                                        <p:cTn id="18" dur="5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E:\HD 131106 - 750 Motor Club -\Photos Motor Racing\3 Goodwood 60th-Legends - Lola T70 on start grid - 27sep08 h700.jpg"/>
          <p:cNvPicPr>
            <a:picLocks noChangeAspect="1" noChangeArrowheads="1"/>
          </p:cNvPicPr>
          <p:nvPr/>
        </p:nvPicPr>
        <p:blipFill>
          <a:blip r:embed="rId2" cstate="print"/>
          <a:srcRect/>
          <a:stretch>
            <a:fillRect/>
          </a:stretch>
        </p:blipFill>
        <p:spPr bwMode="auto">
          <a:xfrm>
            <a:off x="932179" y="1045251"/>
            <a:ext cx="7325138" cy="5495817"/>
          </a:xfrm>
          <a:prstGeom prst="rect">
            <a:avLst/>
          </a:prstGeom>
          <a:noFill/>
        </p:spPr>
      </p:pic>
      <p:sp>
        <p:nvSpPr>
          <p:cNvPr id="3" name="Text Box 2"/>
          <p:cNvSpPr txBox="1">
            <a:spLocks noChangeArrowheads="1"/>
          </p:cNvSpPr>
          <p:nvPr/>
        </p:nvSpPr>
        <p:spPr bwMode="auto">
          <a:xfrm>
            <a:off x="0" y="123872"/>
            <a:ext cx="9144000" cy="830997"/>
          </a:xfrm>
          <a:prstGeom prst="rect">
            <a:avLst/>
          </a:prstGeom>
          <a:noFill/>
          <a:ln w="28575">
            <a:noFill/>
            <a:miter lim="800000"/>
            <a:headEnd/>
            <a:tailEnd/>
          </a:ln>
          <a:effectLst/>
        </p:spPr>
        <p:txBody>
          <a:bodyPr wrap="square" anchor="ctr" anchorCtr="0">
            <a:spAutoFit/>
          </a:bodyPr>
          <a:lstStyle/>
          <a:p>
            <a:pPr>
              <a:spcBef>
                <a:spcPts val="0"/>
              </a:spcBef>
            </a:pPr>
            <a:r>
              <a:rPr lang="en-GB" i="0" dirty="0">
                <a:solidFill>
                  <a:schemeClr val="accent1"/>
                </a:solidFill>
              </a:rPr>
              <a:t>2008 Goodwood Revival – Legends of Goodwood</a:t>
            </a:r>
          </a:p>
          <a:p>
            <a:pPr>
              <a:spcBef>
                <a:spcPts val="0"/>
              </a:spcBef>
            </a:pPr>
            <a:r>
              <a:rPr lang="en-GB" i="0" dirty="0">
                <a:solidFill>
                  <a:schemeClr val="accent1"/>
                </a:solidFill>
              </a:rPr>
              <a:t>with Marc </a:t>
            </a:r>
            <a:r>
              <a:rPr lang="en-GB" i="0" dirty="0" err="1">
                <a:solidFill>
                  <a:schemeClr val="accent1"/>
                </a:solidFill>
              </a:rPr>
              <a:t>Devis</a:t>
            </a:r>
            <a:r>
              <a:rPr lang="en-GB" i="0" dirty="0">
                <a:solidFill>
                  <a:schemeClr val="accent1"/>
                </a:solidFill>
              </a:rPr>
              <a:t>, owner after </a:t>
            </a:r>
            <a:r>
              <a:rPr lang="en-GB" i="0" dirty="0" err="1">
                <a:solidFill>
                  <a:schemeClr val="accent1"/>
                </a:solidFill>
              </a:rPr>
              <a:t>beauful</a:t>
            </a:r>
            <a:r>
              <a:rPr lang="en-GB" i="0" dirty="0">
                <a:solidFill>
                  <a:schemeClr val="accent1"/>
                </a:solidFill>
              </a:rPr>
              <a:t> restoration.</a:t>
            </a:r>
            <a:endParaRPr lang="en-US" dirty="0"/>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E:\HD 131106 - 750 Motor Club -\Photos Motor Racing\2a Goodwood 60th Legends - Lola T70 after Chicane - 27sep08.jpg"/>
          <p:cNvPicPr>
            <a:picLocks noChangeAspect="1" noChangeArrowheads="1"/>
          </p:cNvPicPr>
          <p:nvPr/>
        </p:nvPicPr>
        <p:blipFill>
          <a:blip r:embed="rId2" cstate="print"/>
          <a:srcRect/>
          <a:stretch>
            <a:fillRect/>
          </a:stretch>
        </p:blipFill>
        <p:spPr bwMode="auto">
          <a:xfrm>
            <a:off x="540350" y="717633"/>
            <a:ext cx="8229581" cy="5682725"/>
          </a:xfrm>
          <a:prstGeom prst="rect">
            <a:avLst/>
          </a:prstGeom>
          <a:noFill/>
        </p:spPr>
      </p:pic>
      <p:sp>
        <p:nvSpPr>
          <p:cNvPr id="3" name="Text Box 2"/>
          <p:cNvSpPr txBox="1">
            <a:spLocks noChangeArrowheads="1"/>
          </p:cNvSpPr>
          <p:nvPr/>
        </p:nvSpPr>
        <p:spPr bwMode="auto">
          <a:xfrm>
            <a:off x="0" y="128423"/>
            <a:ext cx="9144000" cy="461665"/>
          </a:xfrm>
          <a:prstGeom prst="rect">
            <a:avLst/>
          </a:prstGeom>
          <a:noFill/>
          <a:ln w="28575">
            <a:noFill/>
            <a:miter lim="800000"/>
            <a:headEnd/>
            <a:tailEnd/>
          </a:ln>
          <a:effectLst/>
        </p:spPr>
        <p:txBody>
          <a:bodyPr wrap="square" anchor="ctr" anchorCtr="0">
            <a:spAutoFit/>
          </a:bodyPr>
          <a:lstStyle/>
          <a:p>
            <a:pPr>
              <a:spcBef>
                <a:spcPts val="0"/>
              </a:spcBef>
            </a:pPr>
            <a:r>
              <a:rPr lang="en-GB" i="0" dirty="0">
                <a:solidFill>
                  <a:schemeClr val="accent1"/>
                </a:solidFill>
              </a:rPr>
              <a:t>2008 Goodwood Revival – Legends of Goodwood</a:t>
            </a:r>
            <a:endParaRPr lang="en-US" dirty="0"/>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E:\HD 131106 - 750 Motor Club -\Photos Motor Racing\Goodwood 60th-Legends 080927 - 13 - 27sep08 (nxpScn).jpg"/>
          <p:cNvPicPr>
            <a:picLocks noChangeAspect="1" noChangeArrowheads="1"/>
          </p:cNvPicPr>
          <p:nvPr/>
        </p:nvPicPr>
        <p:blipFill>
          <a:blip r:embed="rId2" cstate="print"/>
          <a:srcRect/>
          <a:stretch>
            <a:fillRect/>
          </a:stretch>
        </p:blipFill>
        <p:spPr bwMode="auto">
          <a:xfrm>
            <a:off x="756857" y="684741"/>
            <a:ext cx="7680565" cy="5760424"/>
          </a:xfrm>
          <a:prstGeom prst="rect">
            <a:avLst/>
          </a:prstGeom>
          <a:noFill/>
        </p:spPr>
      </p:pic>
      <p:sp>
        <p:nvSpPr>
          <p:cNvPr id="3" name="Text Box 2"/>
          <p:cNvSpPr txBox="1">
            <a:spLocks noChangeArrowheads="1"/>
          </p:cNvSpPr>
          <p:nvPr/>
        </p:nvSpPr>
        <p:spPr bwMode="auto">
          <a:xfrm>
            <a:off x="0" y="128423"/>
            <a:ext cx="9144000" cy="461665"/>
          </a:xfrm>
          <a:prstGeom prst="rect">
            <a:avLst/>
          </a:prstGeom>
          <a:noFill/>
          <a:ln w="28575">
            <a:noFill/>
            <a:miter lim="800000"/>
            <a:headEnd/>
            <a:tailEnd/>
          </a:ln>
          <a:effectLst/>
        </p:spPr>
        <p:txBody>
          <a:bodyPr wrap="square" anchor="ctr" anchorCtr="0">
            <a:spAutoFit/>
          </a:bodyPr>
          <a:lstStyle/>
          <a:p>
            <a:pPr>
              <a:spcBef>
                <a:spcPts val="0"/>
              </a:spcBef>
            </a:pPr>
            <a:r>
              <a:rPr lang="en-GB" i="0" dirty="0">
                <a:solidFill>
                  <a:schemeClr val="accent1"/>
                </a:solidFill>
              </a:rPr>
              <a:t>2008 Goodwood Revival – Legends of Goodwood</a:t>
            </a:r>
            <a:endParaRPr lang="en-US" dirty="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1114624" y="148920"/>
            <a:ext cx="7367531" cy="461665"/>
          </a:xfrm>
          <a:prstGeom prst="rect">
            <a:avLst/>
          </a:prstGeom>
          <a:noFill/>
          <a:ln w="28575">
            <a:noFill/>
            <a:miter lim="800000"/>
            <a:headEnd/>
            <a:tailEnd/>
          </a:ln>
          <a:effectLst/>
        </p:spPr>
        <p:txBody>
          <a:bodyPr wrap="none">
            <a:spAutoFit/>
          </a:bodyPr>
          <a:lstStyle/>
          <a:p>
            <a:r>
              <a:rPr lang="en-US" i="0" dirty="0">
                <a:solidFill>
                  <a:schemeClr val="accent1"/>
                </a:solidFill>
              </a:rPr>
              <a:t>Hugh </a:t>
            </a:r>
            <a:r>
              <a:rPr lang="en-US" i="0" dirty="0" err="1">
                <a:solidFill>
                  <a:schemeClr val="accent1"/>
                </a:solidFill>
              </a:rPr>
              <a:t>Dibley’s</a:t>
            </a:r>
            <a:r>
              <a:rPr lang="en-US" i="0" dirty="0">
                <a:solidFill>
                  <a:schemeClr val="accent1"/>
                </a:solidFill>
              </a:rPr>
              <a:t> </a:t>
            </a:r>
            <a:r>
              <a:rPr lang="en-GB" i="0" dirty="0">
                <a:solidFill>
                  <a:schemeClr val="accent1"/>
                </a:solidFill>
              </a:rPr>
              <a:t>first cars – most routinely rebuilt! </a:t>
            </a:r>
            <a:r>
              <a:rPr lang="en-US" i="0" dirty="0">
                <a:solidFill>
                  <a:schemeClr val="accent1"/>
                </a:solidFill>
              </a:rPr>
              <a:t> </a:t>
            </a:r>
          </a:p>
        </p:txBody>
      </p:sp>
      <p:pic>
        <p:nvPicPr>
          <p:cNvPr id="19" name="Picture 18" descr="750 Motor Club 131106 - Riley 9 - 5nov13.jpg"/>
          <p:cNvPicPr>
            <a:picLocks noChangeAspect="1"/>
          </p:cNvPicPr>
          <p:nvPr/>
        </p:nvPicPr>
        <p:blipFill>
          <a:blip r:embed="rId2" cstate="print"/>
          <a:stretch>
            <a:fillRect/>
          </a:stretch>
        </p:blipFill>
        <p:spPr>
          <a:xfrm>
            <a:off x="706581" y="740697"/>
            <a:ext cx="2535383" cy="1628984"/>
          </a:xfrm>
          <a:prstGeom prst="rect">
            <a:avLst/>
          </a:prstGeom>
        </p:spPr>
      </p:pic>
      <p:pic>
        <p:nvPicPr>
          <p:cNvPr id="20" name="Picture 19" descr="750 Motor Club 131106 - Singer Le Mans - 5nov13.jpg"/>
          <p:cNvPicPr>
            <a:picLocks noChangeAspect="1"/>
          </p:cNvPicPr>
          <p:nvPr/>
        </p:nvPicPr>
        <p:blipFill>
          <a:blip r:embed="rId3" cstate="print"/>
          <a:stretch>
            <a:fillRect/>
          </a:stretch>
        </p:blipFill>
        <p:spPr>
          <a:xfrm>
            <a:off x="5902054" y="720436"/>
            <a:ext cx="3054757" cy="1565563"/>
          </a:xfrm>
          <a:prstGeom prst="rect">
            <a:avLst/>
          </a:prstGeom>
        </p:spPr>
      </p:pic>
      <p:pic>
        <p:nvPicPr>
          <p:cNvPr id="21" name="Picture 20" descr="750 Motor Club 131106 - Triumph TR3 - 5nov13.jpg"/>
          <p:cNvPicPr>
            <a:picLocks noChangeAspect="1"/>
          </p:cNvPicPr>
          <p:nvPr/>
        </p:nvPicPr>
        <p:blipFill>
          <a:blip r:embed="rId4" cstate="print"/>
          <a:stretch>
            <a:fillRect/>
          </a:stretch>
        </p:blipFill>
        <p:spPr>
          <a:xfrm>
            <a:off x="374072" y="2945574"/>
            <a:ext cx="3435928" cy="1487880"/>
          </a:xfrm>
          <a:prstGeom prst="rect">
            <a:avLst/>
          </a:prstGeom>
        </p:spPr>
      </p:pic>
      <p:pic>
        <p:nvPicPr>
          <p:cNvPr id="23" name="Picture 22" descr="750 Motor Club 131106 - Austin_Seven_New_Ruby_Saloon - 5nov13 crop.jpg"/>
          <p:cNvPicPr>
            <a:picLocks noChangeAspect="1"/>
          </p:cNvPicPr>
          <p:nvPr/>
        </p:nvPicPr>
        <p:blipFill>
          <a:blip r:embed="rId5" cstate="print"/>
          <a:stretch>
            <a:fillRect/>
          </a:stretch>
        </p:blipFill>
        <p:spPr>
          <a:xfrm>
            <a:off x="374076" y="4821387"/>
            <a:ext cx="2281520" cy="1487342"/>
          </a:xfrm>
          <a:prstGeom prst="rect">
            <a:avLst/>
          </a:prstGeom>
        </p:spPr>
      </p:pic>
      <p:pic>
        <p:nvPicPr>
          <p:cNvPr id="24" name="Picture 23" descr="AC Aceca-Bristol - H Dibley Goodwood 1959.jpg"/>
          <p:cNvPicPr>
            <a:picLocks noChangeAspect="1"/>
          </p:cNvPicPr>
          <p:nvPr/>
        </p:nvPicPr>
        <p:blipFill>
          <a:blip r:embed="rId6" cstate="print"/>
          <a:stretch>
            <a:fillRect/>
          </a:stretch>
        </p:blipFill>
        <p:spPr>
          <a:xfrm>
            <a:off x="4096906" y="2895600"/>
            <a:ext cx="4853130" cy="3119869"/>
          </a:xfrm>
          <a:prstGeom prst="rect">
            <a:avLst/>
          </a:prstGeom>
        </p:spPr>
      </p:pic>
      <p:sp>
        <p:nvSpPr>
          <p:cNvPr id="25" name="Text Box 8"/>
          <p:cNvSpPr txBox="1">
            <a:spLocks noChangeArrowheads="1"/>
          </p:cNvSpPr>
          <p:nvPr/>
        </p:nvSpPr>
        <p:spPr bwMode="auto">
          <a:xfrm>
            <a:off x="3406780" y="634150"/>
            <a:ext cx="2397125" cy="1721139"/>
          </a:xfrm>
          <a:prstGeom prst="rect">
            <a:avLst/>
          </a:prstGeom>
          <a:noFill/>
          <a:ln w="28575">
            <a:noFill/>
            <a:miter lim="800000"/>
            <a:headEnd/>
            <a:tailEnd/>
          </a:ln>
          <a:effectLst/>
        </p:spPr>
        <p:txBody>
          <a:bodyPr/>
          <a:lstStyle/>
          <a:p>
            <a:r>
              <a:rPr lang="en-GB" sz="1800" dirty="0">
                <a:solidFill>
                  <a:schemeClr val="accent1"/>
                </a:solidFill>
              </a:rPr>
              <a:t>Bought from scrap dealer for £25 when on RN/RAF Flying Training  RAF Syerston near Newark</a:t>
            </a:r>
            <a:endParaRPr lang="en-US" sz="1800" i="0" dirty="0">
              <a:solidFill>
                <a:schemeClr val="accent1"/>
              </a:solidFill>
            </a:endParaRPr>
          </a:p>
        </p:txBody>
      </p:sp>
      <p:sp>
        <p:nvSpPr>
          <p:cNvPr id="26" name="Text Box 9"/>
          <p:cNvSpPr txBox="1">
            <a:spLocks noChangeArrowheads="1"/>
          </p:cNvSpPr>
          <p:nvPr/>
        </p:nvSpPr>
        <p:spPr bwMode="auto">
          <a:xfrm>
            <a:off x="1617983" y="2350818"/>
            <a:ext cx="679994" cy="276999"/>
          </a:xfrm>
          <a:prstGeom prst="rect">
            <a:avLst/>
          </a:prstGeom>
          <a:noFill/>
          <a:ln w="28575">
            <a:noFill/>
            <a:miter lim="800000"/>
            <a:headEnd/>
            <a:tailEnd/>
          </a:ln>
          <a:effectLst/>
        </p:spPr>
        <p:txBody>
          <a:bodyPr wrap="none">
            <a:spAutoFit/>
          </a:bodyPr>
          <a:lstStyle/>
          <a:p>
            <a:pPr>
              <a:spcBef>
                <a:spcPct val="65000"/>
              </a:spcBef>
            </a:pPr>
            <a:r>
              <a:rPr lang="en-GB" sz="1200" i="0" dirty="0">
                <a:solidFill>
                  <a:schemeClr val="accent1"/>
                </a:solidFill>
              </a:rPr>
              <a:t>Riley 9</a:t>
            </a:r>
            <a:endParaRPr lang="en-US" sz="1200" i="0" dirty="0">
              <a:solidFill>
                <a:schemeClr val="accent1"/>
              </a:solidFill>
            </a:endParaRPr>
          </a:p>
        </p:txBody>
      </p:sp>
      <p:sp>
        <p:nvSpPr>
          <p:cNvPr id="27" name="Text Box 9"/>
          <p:cNvSpPr txBox="1">
            <a:spLocks noChangeArrowheads="1"/>
          </p:cNvSpPr>
          <p:nvPr/>
        </p:nvSpPr>
        <p:spPr bwMode="auto">
          <a:xfrm>
            <a:off x="6955489" y="2295393"/>
            <a:ext cx="1366080" cy="276999"/>
          </a:xfrm>
          <a:prstGeom prst="rect">
            <a:avLst/>
          </a:prstGeom>
          <a:noFill/>
          <a:ln w="28575">
            <a:noFill/>
            <a:miter lim="800000"/>
            <a:headEnd/>
            <a:tailEnd/>
          </a:ln>
          <a:effectLst/>
        </p:spPr>
        <p:txBody>
          <a:bodyPr wrap="none">
            <a:spAutoFit/>
          </a:bodyPr>
          <a:lstStyle/>
          <a:p>
            <a:pPr>
              <a:spcBef>
                <a:spcPct val="65000"/>
              </a:spcBef>
            </a:pPr>
            <a:r>
              <a:rPr lang="en-GB" sz="1200" i="0" dirty="0">
                <a:solidFill>
                  <a:schemeClr val="accent1"/>
                </a:solidFill>
              </a:rPr>
              <a:t>Singer  Le Mans</a:t>
            </a:r>
            <a:endParaRPr lang="en-US" sz="1200" i="0" dirty="0">
              <a:solidFill>
                <a:schemeClr val="accent1"/>
              </a:solidFill>
            </a:endParaRPr>
          </a:p>
        </p:txBody>
      </p:sp>
      <p:sp>
        <p:nvSpPr>
          <p:cNvPr id="29" name="Text Box 9"/>
          <p:cNvSpPr txBox="1">
            <a:spLocks noChangeArrowheads="1"/>
          </p:cNvSpPr>
          <p:nvPr/>
        </p:nvSpPr>
        <p:spPr bwMode="auto">
          <a:xfrm>
            <a:off x="1345411" y="4428993"/>
            <a:ext cx="1170064" cy="276999"/>
          </a:xfrm>
          <a:prstGeom prst="rect">
            <a:avLst/>
          </a:prstGeom>
          <a:noFill/>
          <a:ln w="28575">
            <a:noFill/>
            <a:miter lim="800000"/>
            <a:headEnd/>
            <a:tailEnd/>
          </a:ln>
          <a:effectLst/>
        </p:spPr>
        <p:txBody>
          <a:bodyPr wrap="none">
            <a:spAutoFit/>
          </a:bodyPr>
          <a:lstStyle/>
          <a:p>
            <a:pPr>
              <a:spcBef>
                <a:spcPct val="65000"/>
              </a:spcBef>
            </a:pPr>
            <a:r>
              <a:rPr lang="en-GB" sz="1200" i="0" dirty="0">
                <a:solidFill>
                  <a:schemeClr val="accent1"/>
                </a:solidFill>
              </a:rPr>
              <a:t>Triumph TR 3</a:t>
            </a:r>
            <a:endParaRPr lang="en-US" sz="1200" i="0" dirty="0">
              <a:solidFill>
                <a:schemeClr val="accent1"/>
              </a:solidFill>
            </a:endParaRPr>
          </a:p>
        </p:txBody>
      </p:sp>
      <p:sp>
        <p:nvSpPr>
          <p:cNvPr id="30" name="Text Box 9"/>
          <p:cNvSpPr txBox="1">
            <a:spLocks noChangeArrowheads="1"/>
          </p:cNvSpPr>
          <p:nvPr/>
        </p:nvSpPr>
        <p:spPr bwMode="auto">
          <a:xfrm>
            <a:off x="366872" y="6257848"/>
            <a:ext cx="2240422" cy="276999"/>
          </a:xfrm>
          <a:prstGeom prst="rect">
            <a:avLst/>
          </a:prstGeom>
          <a:noFill/>
          <a:ln w="28575">
            <a:noFill/>
            <a:miter lim="800000"/>
            <a:headEnd/>
            <a:tailEnd/>
          </a:ln>
          <a:effectLst/>
        </p:spPr>
        <p:txBody>
          <a:bodyPr wrap="none">
            <a:spAutoFit/>
          </a:bodyPr>
          <a:lstStyle/>
          <a:p>
            <a:pPr>
              <a:spcBef>
                <a:spcPct val="65000"/>
              </a:spcBef>
            </a:pPr>
            <a:r>
              <a:rPr lang="en-GB" sz="1200" i="0" dirty="0">
                <a:solidFill>
                  <a:schemeClr val="accent1"/>
                </a:solidFill>
              </a:rPr>
              <a:t>Borrowed  Sister’s Austin 7!</a:t>
            </a:r>
            <a:endParaRPr lang="en-US" sz="1200" i="0" dirty="0">
              <a:solidFill>
                <a:schemeClr val="accent1"/>
              </a:solidFill>
            </a:endParaRPr>
          </a:p>
        </p:txBody>
      </p:sp>
      <p:sp>
        <p:nvSpPr>
          <p:cNvPr id="31" name="Text Box 9"/>
          <p:cNvSpPr txBox="1">
            <a:spLocks noChangeArrowheads="1"/>
          </p:cNvSpPr>
          <p:nvPr/>
        </p:nvSpPr>
        <p:spPr bwMode="auto">
          <a:xfrm>
            <a:off x="5208409" y="6063948"/>
            <a:ext cx="3086807" cy="276999"/>
          </a:xfrm>
          <a:prstGeom prst="rect">
            <a:avLst/>
          </a:prstGeom>
          <a:noFill/>
          <a:ln w="28575">
            <a:noFill/>
            <a:miter lim="800000"/>
            <a:headEnd/>
            <a:tailEnd/>
          </a:ln>
          <a:effectLst/>
        </p:spPr>
        <p:txBody>
          <a:bodyPr wrap="none">
            <a:spAutoFit/>
          </a:bodyPr>
          <a:lstStyle/>
          <a:p>
            <a:pPr>
              <a:spcBef>
                <a:spcPct val="65000"/>
              </a:spcBef>
            </a:pPr>
            <a:r>
              <a:rPr lang="en-GB" sz="1200" i="0" dirty="0">
                <a:solidFill>
                  <a:schemeClr val="accent1"/>
                </a:solidFill>
              </a:rPr>
              <a:t>AC Aceca  Bristol   </a:t>
            </a:r>
            <a:r>
              <a:rPr lang="en-GB" sz="1200" dirty="0">
                <a:solidFill>
                  <a:schemeClr val="accent1"/>
                </a:solidFill>
              </a:rPr>
              <a:t>(Ex Ron </a:t>
            </a:r>
            <a:r>
              <a:rPr lang="en-GB" sz="1200" dirty="0" err="1">
                <a:solidFill>
                  <a:schemeClr val="accent1"/>
                </a:solidFill>
              </a:rPr>
              <a:t>Brightman</a:t>
            </a:r>
            <a:r>
              <a:rPr lang="en-GB" sz="1200" dirty="0">
                <a:solidFill>
                  <a:schemeClr val="accent1"/>
                </a:solidFill>
              </a:rPr>
              <a:t>)</a:t>
            </a:r>
            <a:r>
              <a:rPr lang="en-GB" sz="1200" i="0" dirty="0">
                <a:solidFill>
                  <a:schemeClr val="accent1"/>
                </a:solidFill>
              </a:rPr>
              <a:t> </a:t>
            </a:r>
            <a:endParaRPr lang="en-US" sz="1200" i="0" dirty="0">
              <a:solidFill>
                <a:schemeClr val="accent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9" grpId="0"/>
      <p:bldP spid="30" grpId="0"/>
      <p:bldP spid="3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E:\HD 131106 - 750 Motor Club -\Photos Motor Racing\5 Goodwood 60th Legends - P Gethin, D Bell, J Ikx, JY Stewart S Moss - 27sep08 (nxpScn).jpg"/>
          <p:cNvPicPr>
            <a:picLocks noChangeAspect="1" noChangeArrowheads="1"/>
          </p:cNvPicPr>
          <p:nvPr/>
        </p:nvPicPr>
        <p:blipFill>
          <a:blip r:embed="rId2" cstate="print"/>
          <a:srcRect/>
          <a:stretch>
            <a:fillRect/>
          </a:stretch>
        </p:blipFill>
        <p:spPr bwMode="auto">
          <a:xfrm>
            <a:off x="849049" y="778493"/>
            <a:ext cx="7532957" cy="5651736"/>
          </a:xfrm>
          <a:prstGeom prst="rect">
            <a:avLst/>
          </a:prstGeom>
          <a:noFill/>
        </p:spPr>
      </p:pic>
      <p:sp>
        <p:nvSpPr>
          <p:cNvPr id="4" name="Text Box 2"/>
          <p:cNvSpPr txBox="1">
            <a:spLocks noChangeArrowheads="1"/>
          </p:cNvSpPr>
          <p:nvPr/>
        </p:nvSpPr>
        <p:spPr bwMode="auto">
          <a:xfrm>
            <a:off x="0" y="128423"/>
            <a:ext cx="9144000" cy="461665"/>
          </a:xfrm>
          <a:prstGeom prst="rect">
            <a:avLst/>
          </a:prstGeom>
          <a:noFill/>
          <a:ln w="28575">
            <a:noFill/>
            <a:miter lim="800000"/>
            <a:headEnd/>
            <a:tailEnd/>
          </a:ln>
          <a:effectLst/>
        </p:spPr>
        <p:txBody>
          <a:bodyPr wrap="square" anchor="ctr" anchorCtr="0">
            <a:spAutoFit/>
          </a:bodyPr>
          <a:lstStyle/>
          <a:p>
            <a:pPr>
              <a:spcBef>
                <a:spcPts val="0"/>
              </a:spcBef>
            </a:pPr>
            <a:r>
              <a:rPr lang="en-GB" i="0" dirty="0">
                <a:solidFill>
                  <a:schemeClr val="accent1"/>
                </a:solidFill>
              </a:rPr>
              <a:t>2008 Goodwood Revival – Legends of Goodwood</a:t>
            </a:r>
            <a:endParaRPr lang="en-US" dirty="0"/>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E:\HD 131106 - 750 Motor Club -\Photos Motor Racing\1a Goodwood 60th Legends - Lady March &amp; S Moss - 21sep08 (nxpScn).jpg"/>
          <p:cNvPicPr>
            <a:picLocks noChangeAspect="1" noChangeArrowheads="1"/>
          </p:cNvPicPr>
          <p:nvPr/>
        </p:nvPicPr>
        <p:blipFill>
          <a:blip r:embed="rId2" cstate="print"/>
          <a:srcRect/>
          <a:stretch>
            <a:fillRect/>
          </a:stretch>
        </p:blipFill>
        <p:spPr bwMode="auto">
          <a:xfrm>
            <a:off x="757390" y="796640"/>
            <a:ext cx="7721600" cy="5791200"/>
          </a:xfrm>
          <a:prstGeom prst="rect">
            <a:avLst/>
          </a:prstGeom>
          <a:noFill/>
        </p:spPr>
      </p:pic>
      <p:sp>
        <p:nvSpPr>
          <p:cNvPr id="4" name="Text Box 2"/>
          <p:cNvSpPr txBox="1">
            <a:spLocks noChangeArrowheads="1"/>
          </p:cNvSpPr>
          <p:nvPr/>
        </p:nvSpPr>
        <p:spPr bwMode="auto">
          <a:xfrm>
            <a:off x="0" y="128423"/>
            <a:ext cx="9144000" cy="461665"/>
          </a:xfrm>
          <a:prstGeom prst="rect">
            <a:avLst/>
          </a:prstGeom>
          <a:noFill/>
          <a:ln w="28575">
            <a:noFill/>
            <a:miter lim="800000"/>
            <a:headEnd/>
            <a:tailEnd/>
          </a:ln>
          <a:effectLst/>
        </p:spPr>
        <p:txBody>
          <a:bodyPr wrap="square" anchor="ctr" anchorCtr="0">
            <a:spAutoFit/>
          </a:bodyPr>
          <a:lstStyle/>
          <a:p>
            <a:pPr>
              <a:spcBef>
                <a:spcPts val="0"/>
              </a:spcBef>
            </a:pPr>
            <a:r>
              <a:rPr lang="en-GB" i="0" dirty="0">
                <a:solidFill>
                  <a:schemeClr val="accent1"/>
                </a:solidFill>
              </a:rPr>
              <a:t>2008 Goodwood Revival – Legends of Goodwood</a:t>
            </a:r>
            <a:endParaRPr lang="en-US" dirty="0"/>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E:\HD 131106 - 750 Motor Club -\Photos Motor Racing\Goodwood Legends List - 21sep08.jpg"/>
          <p:cNvPicPr>
            <a:picLocks noChangeAspect="1" noChangeArrowheads="1"/>
          </p:cNvPicPr>
          <p:nvPr/>
        </p:nvPicPr>
        <p:blipFill>
          <a:blip r:embed="rId2" cstate="print"/>
          <a:srcRect/>
          <a:stretch>
            <a:fillRect/>
          </a:stretch>
        </p:blipFill>
        <p:spPr bwMode="auto">
          <a:xfrm>
            <a:off x="2604661" y="595745"/>
            <a:ext cx="3972091" cy="6028898"/>
          </a:xfrm>
          <a:prstGeom prst="rect">
            <a:avLst/>
          </a:prstGeom>
          <a:noFill/>
        </p:spPr>
      </p:pic>
      <p:sp>
        <p:nvSpPr>
          <p:cNvPr id="3" name="Text Box 2"/>
          <p:cNvSpPr txBox="1">
            <a:spLocks noChangeArrowheads="1"/>
          </p:cNvSpPr>
          <p:nvPr/>
        </p:nvSpPr>
        <p:spPr bwMode="auto">
          <a:xfrm>
            <a:off x="0" y="128423"/>
            <a:ext cx="9144000" cy="461665"/>
          </a:xfrm>
          <a:prstGeom prst="rect">
            <a:avLst/>
          </a:prstGeom>
          <a:noFill/>
          <a:ln w="28575">
            <a:noFill/>
            <a:miter lim="800000"/>
            <a:headEnd/>
            <a:tailEnd/>
          </a:ln>
          <a:effectLst/>
        </p:spPr>
        <p:txBody>
          <a:bodyPr wrap="square" anchor="ctr" anchorCtr="0">
            <a:spAutoFit/>
          </a:bodyPr>
          <a:lstStyle/>
          <a:p>
            <a:pPr>
              <a:spcBef>
                <a:spcPts val="0"/>
              </a:spcBef>
            </a:pPr>
            <a:r>
              <a:rPr lang="en-GB" i="0" dirty="0">
                <a:solidFill>
                  <a:schemeClr val="accent1"/>
                </a:solidFill>
              </a:rPr>
              <a:t>2008 Goodwood Revival – Legends of Goodwood</a:t>
            </a:r>
            <a:endParaRPr lang="en-US" dirty="0"/>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E:\HD 131106 - 750 Motor Club -\Photos Motor Racing\2 Lola 50th Anvsry Celeb 28 - Lola Mk 3 with HPKD during parade - 12oct08 (nxpScn).jpg"/>
          <p:cNvPicPr>
            <a:picLocks noChangeAspect="1" noChangeArrowheads="1"/>
          </p:cNvPicPr>
          <p:nvPr/>
        </p:nvPicPr>
        <p:blipFill>
          <a:blip r:embed="rId2" cstate="print"/>
          <a:srcRect/>
          <a:stretch>
            <a:fillRect/>
          </a:stretch>
        </p:blipFill>
        <p:spPr bwMode="auto">
          <a:xfrm>
            <a:off x="401760" y="831272"/>
            <a:ext cx="8296148" cy="5530765"/>
          </a:xfrm>
          <a:prstGeom prst="rect">
            <a:avLst/>
          </a:prstGeom>
          <a:noFill/>
        </p:spPr>
      </p:pic>
      <p:sp>
        <p:nvSpPr>
          <p:cNvPr id="3" name="Text Box 2"/>
          <p:cNvSpPr txBox="1">
            <a:spLocks noChangeArrowheads="1"/>
          </p:cNvSpPr>
          <p:nvPr/>
        </p:nvSpPr>
        <p:spPr bwMode="auto">
          <a:xfrm>
            <a:off x="0" y="128423"/>
            <a:ext cx="9144000" cy="461665"/>
          </a:xfrm>
          <a:prstGeom prst="rect">
            <a:avLst/>
          </a:prstGeom>
          <a:noFill/>
          <a:ln w="28575">
            <a:noFill/>
            <a:miter lim="800000"/>
            <a:headEnd/>
            <a:tailEnd/>
          </a:ln>
          <a:effectLst/>
        </p:spPr>
        <p:txBody>
          <a:bodyPr wrap="square" anchor="ctr" anchorCtr="0">
            <a:spAutoFit/>
          </a:bodyPr>
          <a:lstStyle/>
          <a:p>
            <a:pPr>
              <a:spcBef>
                <a:spcPts val="0"/>
              </a:spcBef>
            </a:pPr>
            <a:r>
              <a:rPr lang="en-GB" i="0" dirty="0">
                <a:solidFill>
                  <a:schemeClr val="accent1"/>
                </a:solidFill>
              </a:rPr>
              <a:t>2008 50 Years of Lola, Huntingdon Parade, 12</a:t>
            </a:r>
            <a:r>
              <a:rPr lang="en-GB" i="0" baseline="30000" dirty="0">
                <a:solidFill>
                  <a:schemeClr val="accent1"/>
                </a:solidFill>
              </a:rPr>
              <a:t>th</a:t>
            </a:r>
            <a:r>
              <a:rPr lang="en-GB" i="0" dirty="0">
                <a:solidFill>
                  <a:schemeClr val="accent1"/>
                </a:solidFill>
              </a:rPr>
              <a:t> October 2008  </a:t>
            </a:r>
            <a:endParaRPr lang="en-US" dirty="0"/>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E:\HD 131106 - 750 Motor Club -\Photos Motor Racing\3 Lola 50th Anvsry Celeb 10 - Lola Mk3 on display - 12oct08 (nxpScn).jpg"/>
          <p:cNvPicPr>
            <a:picLocks noChangeAspect="1" noChangeArrowheads="1"/>
          </p:cNvPicPr>
          <p:nvPr/>
        </p:nvPicPr>
        <p:blipFill>
          <a:blip r:embed="rId2" cstate="print"/>
          <a:srcRect/>
          <a:stretch>
            <a:fillRect/>
          </a:stretch>
        </p:blipFill>
        <p:spPr bwMode="auto">
          <a:xfrm>
            <a:off x="2085978" y="609204"/>
            <a:ext cx="4980079" cy="6009141"/>
          </a:xfrm>
          <a:prstGeom prst="rect">
            <a:avLst/>
          </a:prstGeom>
          <a:noFill/>
        </p:spPr>
      </p:pic>
      <p:sp>
        <p:nvSpPr>
          <p:cNvPr id="3" name="Text Box 2"/>
          <p:cNvSpPr txBox="1">
            <a:spLocks noChangeArrowheads="1"/>
          </p:cNvSpPr>
          <p:nvPr/>
        </p:nvSpPr>
        <p:spPr bwMode="auto">
          <a:xfrm>
            <a:off x="0" y="128423"/>
            <a:ext cx="9144000" cy="461665"/>
          </a:xfrm>
          <a:prstGeom prst="rect">
            <a:avLst/>
          </a:prstGeom>
          <a:noFill/>
          <a:ln w="28575">
            <a:noFill/>
            <a:miter lim="800000"/>
            <a:headEnd/>
            <a:tailEnd/>
          </a:ln>
          <a:effectLst/>
        </p:spPr>
        <p:txBody>
          <a:bodyPr wrap="square" anchor="ctr" anchorCtr="0">
            <a:spAutoFit/>
          </a:bodyPr>
          <a:lstStyle/>
          <a:p>
            <a:pPr>
              <a:spcBef>
                <a:spcPts val="0"/>
              </a:spcBef>
            </a:pPr>
            <a:r>
              <a:rPr lang="en-GB" i="0" dirty="0">
                <a:solidFill>
                  <a:schemeClr val="accent1"/>
                </a:solidFill>
              </a:rPr>
              <a:t>2008 50 Years of Lola, Huntingdon Parade, 12</a:t>
            </a:r>
            <a:r>
              <a:rPr lang="en-GB" i="0" baseline="30000" dirty="0">
                <a:solidFill>
                  <a:schemeClr val="accent1"/>
                </a:solidFill>
              </a:rPr>
              <a:t>th</a:t>
            </a:r>
            <a:r>
              <a:rPr lang="en-GB" i="0" dirty="0">
                <a:solidFill>
                  <a:schemeClr val="accent1"/>
                </a:solidFill>
              </a:rPr>
              <a:t> October 2008  </a:t>
            </a:r>
            <a:endParaRPr lang="en-US" dirty="0"/>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E:\HD 131106 - 750 Motor Club -\Photos Motor Racing\Lola 50th Anvsry Celeb 25 - Drivers outside Town hall  - 12oct08 (nxpScn).jpg"/>
          <p:cNvPicPr>
            <a:picLocks noChangeAspect="1" noChangeArrowheads="1"/>
          </p:cNvPicPr>
          <p:nvPr/>
        </p:nvPicPr>
        <p:blipFill>
          <a:blip r:embed="rId2" cstate="print"/>
          <a:srcRect/>
          <a:stretch>
            <a:fillRect/>
          </a:stretch>
        </p:blipFill>
        <p:spPr bwMode="auto">
          <a:xfrm>
            <a:off x="467585" y="789727"/>
            <a:ext cx="8271165" cy="5514110"/>
          </a:xfrm>
          <a:prstGeom prst="rect">
            <a:avLst/>
          </a:prstGeom>
          <a:noFill/>
        </p:spPr>
      </p:pic>
      <p:sp>
        <p:nvSpPr>
          <p:cNvPr id="3" name="Text Box 2"/>
          <p:cNvSpPr txBox="1">
            <a:spLocks noChangeArrowheads="1"/>
          </p:cNvSpPr>
          <p:nvPr/>
        </p:nvSpPr>
        <p:spPr bwMode="auto">
          <a:xfrm>
            <a:off x="0" y="128423"/>
            <a:ext cx="9144000" cy="461665"/>
          </a:xfrm>
          <a:prstGeom prst="rect">
            <a:avLst/>
          </a:prstGeom>
          <a:noFill/>
          <a:ln w="28575">
            <a:noFill/>
            <a:miter lim="800000"/>
            <a:headEnd/>
            <a:tailEnd/>
          </a:ln>
          <a:effectLst/>
        </p:spPr>
        <p:txBody>
          <a:bodyPr wrap="square" anchor="ctr" anchorCtr="0">
            <a:spAutoFit/>
          </a:bodyPr>
          <a:lstStyle/>
          <a:p>
            <a:pPr>
              <a:spcBef>
                <a:spcPts val="0"/>
              </a:spcBef>
            </a:pPr>
            <a:r>
              <a:rPr lang="en-GB" i="0" dirty="0">
                <a:solidFill>
                  <a:schemeClr val="accent1"/>
                </a:solidFill>
              </a:rPr>
              <a:t>2008 50 Years of Lola, Huntingdon Parade, 12</a:t>
            </a:r>
            <a:r>
              <a:rPr lang="en-GB" i="0" baseline="30000" dirty="0">
                <a:solidFill>
                  <a:schemeClr val="accent1"/>
                </a:solidFill>
              </a:rPr>
              <a:t>th</a:t>
            </a:r>
            <a:r>
              <a:rPr lang="en-GB" i="0" dirty="0">
                <a:solidFill>
                  <a:schemeClr val="accent1"/>
                </a:solidFill>
              </a:rPr>
              <a:t> October 2008  </a:t>
            </a:r>
            <a:endParaRPr lang="en-US" dirty="0"/>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D Business Cards 1959-date - 6sep10.jpg"/>
          <p:cNvPicPr>
            <a:picLocks noChangeAspect="1"/>
          </p:cNvPicPr>
          <p:nvPr/>
        </p:nvPicPr>
        <p:blipFill>
          <a:blip r:embed="rId3" cstate="print"/>
          <a:stretch>
            <a:fillRect/>
          </a:stretch>
        </p:blipFill>
        <p:spPr>
          <a:xfrm>
            <a:off x="138112" y="33337"/>
            <a:ext cx="8867775" cy="67913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ger Moth Taxiing - 10apr11.jpg"/>
          <p:cNvPicPr>
            <a:picLocks noChangeAspect="1"/>
          </p:cNvPicPr>
          <p:nvPr/>
        </p:nvPicPr>
        <p:blipFill>
          <a:blip r:embed="rId3" cstate="print"/>
          <a:stretch>
            <a:fillRect/>
          </a:stretch>
        </p:blipFill>
        <p:spPr>
          <a:xfrm>
            <a:off x="87481" y="980728"/>
            <a:ext cx="2756327" cy="1008112"/>
          </a:xfrm>
          <a:prstGeom prst="rect">
            <a:avLst/>
          </a:prstGeom>
        </p:spPr>
      </p:pic>
      <p:pic>
        <p:nvPicPr>
          <p:cNvPr id="7" name="Picture 6" descr="Pervival Piston Provost T1 Cosford - 10apr11.jpg"/>
          <p:cNvPicPr>
            <a:picLocks noChangeAspect="1"/>
          </p:cNvPicPr>
          <p:nvPr/>
        </p:nvPicPr>
        <p:blipFill>
          <a:blip r:embed="rId4" cstate="print"/>
          <a:stretch>
            <a:fillRect/>
          </a:stretch>
        </p:blipFill>
        <p:spPr>
          <a:xfrm>
            <a:off x="3627478" y="1056401"/>
            <a:ext cx="1637730" cy="889575"/>
          </a:xfrm>
          <a:prstGeom prst="rect">
            <a:avLst/>
          </a:prstGeom>
        </p:spPr>
      </p:pic>
      <p:pic>
        <p:nvPicPr>
          <p:cNvPr id="8" name="Picture 7" descr="HMS Ark Royal Sea Hawks etc on deck - 10apr11.jpg"/>
          <p:cNvPicPr>
            <a:picLocks noChangeAspect="1"/>
          </p:cNvPicPr>
          <p:nvPr/>
        </p:nvPicPr>
        <p:blipFill>
          <a:blip r:embed="rId5" cstate="print"/>
          <a:stretch>
            <a:fillRect/>
          </a:stretch>
        </p:blipFill>
        <p:spPr>
          <a:xfrm>
            <a:off x="6117123" y="908720"/>
            <a:ext cx="2415317" cy="1278260"/>
          </a:xfrm>
          <a:prstGeom prst="rect">
            <a:avLst/>
          </a:prstGeom>
        </p:spPr>
      </p:pic>
      <p:pic>
        <p:nvPicPr>
          <p:cNvPr id="9" name="Picture 8" descr="BOAC 707-436 approaching flare - 10apr11.jpg"/>
          <p:cNvPicPr>
            <a:picLocks noChangeAspect="1"/>
          </p:cNvPicPr>
          <p:nvPr/>
        </p:nvPicPr>
        <p:blipFill>
          <a:blip r:embed="rId6" cstate="print"/>
          <a:stretch>
            <a:fillRect/>
          </a:stretch>
        </p:blipFill>
        <p:spPr>
          <a:xfrm>
            <a:off x="107504" y="2531170"/>
            <a:ext cx="3162356" cy="1257870"/>
          </a:xfrm>
          <a:prstGeom prst="rect">
            <a:avLst/>
          </a:prstGeom>
        </p:spPr>
      </p:pic>
      <p:pic>
        <p:nvPicPr>
          <p:cNvPr id="11" name="Picture 10" descr="BOAC B747 GAWNA - 9mar08.jpg"/>
          <p:cNvPicPr>
            <a:picLocks noChangeAspect="1"/>
          </p:cNvPicPr>
          <p:nvPr/>
        </p:nvPicPr>
        <p:blipFill>
          <a:blip r:embed="rId7" cstate="print"/>
          <a:stretch>
            <a:fillRect/>
          </a:stretch>
        </p:blipFill>
        <p:spPr>
          <a:xfrm>
            <a:off x="3347864" y="2204864"/>
            <a:ext cx="2571748" cy="1695126"/>
          </a:xfrm>
          <a:prstGeom prst="rect">
            <a:avLst/>
          </a:prstGeom>
        </p:spPr>
      </p:pic>
      <p:pic>
        <p:nvPicPr>
          <p:cNvPr id="12" name="Picture 11" descr="BA TriStar G-BBAE landing N0 2 in reverse - 10apr11.jpg"/>
          <p:cNvPicPr>
            <a:picLocks noChangeAspect="1"/>
          </p:cNvPicPr>
          <p:nvPr/>
        </p:nvPicPr>
        <p:blipFill>
          <a:blip r:embed="rId8" cstate="print"/>
          <a:stretch>
            <a:fillRect/>
          </a:stretch>
        </p:blipFill>
        <p:spPr>
          <a:xfrm>
            <a:off x="6055024" y="2679208"/>
            <a:ext cx="2911560" cy="936104"/>
          </a:xfrm>
          <a:prstGeom prst="rect">
            <a:avLst/>
          </a:prstGeom>
        </p:spPr>
      </p:pic>
      <p:pic>
        <p:nvPicPr>
          <p:cNvPr id="13" name="Picture 12" descr="MAU A340 - on approach - 10apr11.jpg"/>
          <p:cNvPicPr>
            <a:picLocks noChangeAspect="1"/>
          </p:cNvPicPr>
          <p:nvPr/>
        </p:nvPicPr>
        <p:blipFill>
          <a:blip r:embed="rId9" cstate="print"/>
          <a:stretch>
            <a:fillRect/>
          </a:stretch>
        </p:blipFill>
        <p:spPr>
          <a:xfrm>
            <a:off x="5986044" y="4079666"/>
            <a:ext cx="3121324" cy="1038845"/>
          </a:xfrm>
          <a:prstGeom prst="rect">
            <a:avLst/>
          </a:prstGeom>
        </p:spPr>
      </p:pic>
      <p:pic>
        <p:nvPicPr>
          <p:cNvPr id="14" name="Picture 13" descr="TAM A319 towed CGH 6jun99 - 10apr11.jpg"/>
          <p:cNvPicPr>
            <a:picLocks noChangeAspect="1"/>
          </p:cNvPicPr>
          <p:nvPr/>
        </p:nvPicPr>
        <p:blipFill>
          <a:blip r:embed="rId10" cstate="print"/>
          <a:stretch>
            <a:fillRect/>
          </a:stretch>
        </p:blipFill>
        <p:spPr>
          <a:xfrm>
            <a:off x="71440" y="5474368"/>
            <a:ext cx="2461642" cy="1096634"/>
          </a:xfrm>
          <a:prstGeom prst="rect">
            <a:avLst/>
          </a:prstGeom>
        </p:spPr>
      </p:pic>
      <p:sp>
        <p:nvSpPr>
          <p:cNvPr id="19" name="Text Box 3"/>
          <p:cNvSpPr txBox="1">
            <a:spLocks noChangeArrowheads="1"/>
          </p:cNvSpPr>
          <p:nvPr/>
        </p:nvSpPr>
        <p:spPr bwMode="auto">
          <a:xfrm>
            <a:off x="0" y="188640"/>
            <a:ext cx="9144000" cy="425450"/>
          </a:xfrm>
          <a:prstGeom prst="rect">
            <a:avLst/>
          </a:prstGeom>
          <a:noFill/>
          <a:ln w="28575">
            <a:noFill/>
            <a:miter lim="800000"/>
            <a:headEnd/>
            <a:tailEnd/>
          </a:ln>
        </p:spPr>
        <p:txBody>
          <a:bodyPr/>
          <a:lstStyle/>
          <a:p>
            <a:pPr algn="ctr" eaLnBrk="0" hangingPunct="0">
              <a:spcBef>
                <a:spcPct val="50000"/>
              </a:spcBef>
            </a:pPr>
            <a:r>
              <a:rPr lang="en-US" sz="2800" b="1" dirty="0">
                <a:solidFill>
                  <a:srgbClr val="000099"/>
                </a:solidFill>
                <a:latin typeface="Arial" charset="0"/>
              </a:rPr>
              <a:t>Hugh Dibley’s Main Aviation Activities</a:t>
            </a:r>
          </a:p>
        </p:txBody>
      </p:sp>
      <p:pic>
        <p:nvPicPr>
          <p:cNvPr id="21" name="Picture 20" descr="Auster Aiglet G-AMZT - In Flight crop - 26jul08.jpg"/>
          <p:cNvPicPr>
            <a:picLocks noChangeAspect="1"/>
          </p:cNvPicPr>
          <p:nvPr/>
        </p:nvPicPr>
        <p:blipFill>
          <a:blip r:embed="rId11" cstate="print"/>
          <a:stretch>
            <a:fillRect/>
          </a:stretch>
        </p:blipFill>
        <p:spPr>
          <a:xfrm>
            <a:off x="6145516" y="5473800"/>
            <a:ext cx="2920124" cy="1080120"/>
          </a:xfrm>
          <a:prstGeom prst="rect">
            <a:avLst/>
          </a:prstGeom>
        </p:spPr>
      </p:pic>
      <p:pic>
        <p:nvPicPr>
          <p:cNvPr id="22" name="Picture 21" descr="AHK Freghter at HKG - 12apr11.jpg"/>
          <p:cNvPicPr>
            <a:picLocks noChangeAspect="1"/>
          </p:cNvPicPr>
          <p:nvPr/>
        </p:nvPicPr>
        <p:blipFill>
          <a:blip r:embed="rId12" cstate="print"/>
          <a:stretch>
            <a:fillRect/>
          </a:stretch>
        </p:blipFill>
        <p:spPr>
          <a:xfrm>
            <a:off x="2670080" y="4121640"/>
            <a:ext cx="3240360" cy="968709"/>
          </a:xfrm>
          <a:prstGeom prst="rect">
            <a:avLst/>
          </a:prstGeom>
        </p:spPr>
      </p:pic>
      <p:pic>
        <p:nvPicPr>
          <p:cNvPr id="15" name="Picture 14" descr="Photo B747SP Z5 A6-ZSN on approach - 18nov11.jpg"/>
          <p:cNvPicPr>
            <a:picLocks noChangeAspect="1"/>
          </p:cNvPicPr>
          <p:nvPr/>
        </p:nvPicPr>
        <p:blipFill>
          <a:blip r:embed="rId13" cstate="print"/>
          <a:stretch>
            <a:fillRect/>
          </a:stretch>
        </p:blipFill>
        <p:spPr>
          <a:xfrm>
            <a:off x="25051" y="4125870"/>
            <a:ext cx="2575293" cy="959882"/>
          </a:xfrm>
          <a:prstGeom prst="rect">
            <a:avLst/>
          </a:prstGeom>
        </p:spPr>
      </p:pic>
      <p:pic>
        <p:nvPicPr>
          <p:cNvPr id="17" name="Picture 16" descr="Photo Sabean A330 on approach - 18nov11.jpg"/>
          <p:cNvPicPr>
            <a:picLocks noChangeAspect="1"/>
          </p:cNvPicPr>
          <p:nvPr/>
        </p:nvPicPr>
        <p:blipFill>
          <a:blip r:embed="rId14" cstate="print"/>
          <a:stretch>
            <a:fillRect/>
          </a:stretch>
        </p:blipFill>
        <p:spPr>
          <a:xfrm>
            <a:off x="2629352" y="5473920"/>
            <a:ext cx="3410816" cy="1080000"/>
          </a:xfrm>
          <a:prstGeom prst="rect">
            <a:avLst/>
          </a:prstGeom>
        </p:spPr>
      </p:pic>
    </p:spTree>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34925" y="92075"/>
            <a:ext cx="9086850" cy="457200"/>
          </a:xfrm>
          <a:prstGeom prst="rect">
            <a:avLst/>
          </a:prstGeom>
          <a:noFill/>
          <a:ln w="9525">
            <a:noFill/>
            <a:miter lim="800000"/>
            <a:headEnd/>
            <a:tailEnd/>
          </a:ln>
        </p:spPr>
        <p:txBody>
          <a:bodyPr wrap="none">
            <a:spAutoFit/>
          </a:bodyPr>
          <a:lstStyle/>
          <a:p>
            <a:pPr algn="r" eaLnBrk="0" hangingPunct="0"/>
            <a:r>
              <a:rPr lang="en-GB" b="1" dirty="0">
                <a:solidFill>
                  <a:srgbClr val="FFFF00"/>
                </a:solidFill>
              </a:rPr>
              <a:t>6. Descent – Large opportunity for Fuel Savings – or Wastage</a:t>
            </a:r>
          </a:p>
        </p:txBody>
      </p:sp>
      <p:pic>
        <p:nvPicPr>
          <p:cNvPr id="1410053" name="Picture 5" descr="Optimum Descent Profile fm Lockheed - 24oct09"/>
          <p:cNvPicPr>
            <a:picLocks noChangeAspect="1" noChangeArrowheads="1"/>
          </p:cNvPicPr>
          <p:nvPr/>
        </p:nvPicPr>
        <p:blipFill>
          <a:blip r:embed="rId3" cstate="print"/>
          <a:srcRect/>
          <a:stretch>
            <a:fillRect/>
          </a:stretch>
        </p:blipFill>
        <p:spPr bwMode="auto">
          <a:xfrm>
            <a:off x="1152525" y="1219200"/>
            <a:ext cx="7191375" cy="4773613"/>
          </a:xfrm>
          <a:prstGeom prst="rect">
            <a:avLst/>
          </a:prstGeom>
          <a:noFill/>
          <a:ln w="9525">
            <a:noFill/>
            <a:miter lim="800000"/>
            <a:headEnd/>
            <a:tailEnd/>
          </a:ln>
        </p:spPr>
      </p:pic>
      <p:sp>
        <p:nvSpPr>
          <p:cNvPr id="1410054" name="Rectangle 6"/>
          <p:cNvSpPr>
            <a:spLocks noChangeArrowheads="1"/>
          </p:cNvSpPr>
          <p:nvPr/>
        </p:nvSpPr>
        <p:spPr bwMode="auto">
          <a:xfrm>
            <a:off x="254000" y="547688"/>
            <a:ext cx="8739188" cy="660400"/>
          </a:xfrm>
          <a:prstGeom prst="rect">
            <a:avLst/>
          </a:prstGeom>
          <a:noFill/>
          <a:ln w="9525">
            <a:noFill/>
            <a:miter lim="800000"/>
            <a:headEnd/>
            <a:tailEnd/>
          </a:ln>
        </p:spPr>
        <p:txBody>
          <a:bodyPr>
            <a:spAutoFit/>
          </a:bodyPr>
          <a:lstStyle/>
          <a:p>
            <a:pPr algn="ctr" eaLnBrk="0" hangingPunct="0">
              <a:spcBef>
                <a:spcPct val="50000"/>
              </a:spcBef>
            </a:pPr>
            <a:r>
              <a:rPr lang="en-GB" sz="1800" b="1">
                <a:solidFill>
                  <a:srgbClr val="FFFF00"/>
                </a:solidFill>
              </a:rPr>
              <a:t>THERE IS NO TRADE BETWEEN FUEL &amp; TIME DUE TO A POOR DESCENT</a:t>
            </a:r>
          </a:p>
          <a:p>
            <a:pPr algn="ctr" eaLnBrk="0" hangingPunct="0">
              <a:spcBef>
                <a:spcPct val="20000"/>
              </a:spcBef>
            </a:pPr>
            <a:r>
              <a:rPr lang="en-GB" sz="1600" b="1">
                <a:solidFill>
                  <a:srgbClr val="FFFF00"/>
                </a:solidFill>
              </a:rPr>
              <a:t>Summary of Penalties Cause by Poorly Executed Descents:</a:t>
            </a:r>
          </a:p>
        </p:txBody>
      </p:sp>
      <p:sp>
        <p:nvSpPr>
          <p:cNvPr id="1410055" name="Rectangle 7"/>
          <p:cNvSpPr>
            <a:spLocks noChangeArrowheads="1"/>
          </p:cNvSpPr>
          <p:nvPr/>
        </p:nvSpPr>
        <p:spPr bwMode="auto">
          <a:xfrm>
            <a:off x="469900" y="6038850"/>
            <a:ext cx="8739188" cy="336550"/>
          </a:xfrm>
          <a:prstGeom prst="rect">
            <a:avLst/>
          </a:prstGeom>
          <a:noFill/>
          <a:ln w="9525">
            <a:noFill/>
            <a:miter lim="800000"/>
            <a:headEnd/>
            <a:tailEnd/>
          </a:ln>
        </p:spPr>
        <p:txBody>
          <a:bodyPr>
            <a:spAutoFit/>
          </a:bodyPr>
          <a:lstStyle/>
          <a:p>
            <a:pPr algn="ctr" eaLnBrk="0" hangingPunct="0">
              <a:spcBef>
                <a:spcPct val="20000"/>
              </a:spcBef>
            </a:pPr>
            <a:r>
              <a:rPr lang="en-GB" sz="1600" b="1" i="1">
                <a:solidFill>
                  <a:srgbClr val="FFFF00"/>
                </a:solidFill>
              </a:rPr>
              <a:t>(Written in 1973 – some of us were worried about the environment then….)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10054">
                                            <p:txEl>
                                              <p:pRg st="0" end="0"/>
                                            </p:txEl>
                                          </p:spTgt>
                                        </p:tgtEl>
                                        <p:attrNameLst>
                                          <p:attrName>style.visibility</p:attrName>
                                        </p:attrNameLst>
                                      </p:cBhvr>
                                      <p:to>
                                        <p:strVal val="visible"/>
                                      </p:to>
                                    </p:set>
                                    <p:animEffect transition="in" filter="wipe(left)">
                                      <p:cBhvr>
                                        <p:cTn id="7" dur="500"/>
                                        <p:tgtEl>
                                          <p:spTgt spid="141005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10054">
                                            <p:txEl>
                                              <p:pRg st="1" end="1"/>
                                            </p:txEl>
                                          </p:spTgt>
                                        </p:tgtEl>
                                        <p:attrNameLst>
                                          <p:attrName>style.visibility</p:attrName>
                                        </p:attrNameLst>
                                      </p:cBhvr>
                                      <p:to>
                                        <p:strVal val="visible"/>
                                      </p:to>
                                    </p:set>
                                    <p:animEffect transition="in" filter="wipe(left)">
                                      <p:cBhvr>
                                        <p:cTn id="11" dur="500"/>
                                        <p:tgtEl>
                                          <p:spTgt spid="1410054">
                                            <p:txEl>
                                              <p:pRg st="1" end="1"/>
                                            </p:txEl>
                                          </p:spTgt>
                                        </p:tgtEl>
                                      </p:cBhvr>
                                    </p:animEffect>
                                  </p:childTnLst>
                                </p:cTn>
                              </p:par>
                            </p:childTnLst>
                          </p:cTn>
                        </p:par>
                        <p:par>
                          <p:cTn id="12" fill="hold">
                            <p:stCondLst>
                              <p:cond delay="1000"/>
                            </p:stCondLst>
                            <p:childTnLst>
                              <p:par>
                                <p:cTn id="13" presetID="55" presetClass="entr" presetSubtype="0" fill="hold" nodeType="afterEffect">
                                  <p:stCondLst>
                                    <p:cond delay="0"/>
                                  </p:stCondLst>
                                  <p:childTnLst>
                                    <p:set>
                                      <p:cBhvr>
                                        <p:cTn id="14" dur="1" fill="hold">
                                          <p:stCondLst>
                                            <p:cond delay="0"/>
                                          </p:stCondLst>
                                        </p:cTn>
                                        <p:tgtEl>
                                          <p:spTgt spid="1410053"/>
                                        </p:tgtEl>
                                        <p:attrNameLst>
                                          <p:attrName>style.visibility</p:attrName>
                                        </p:attrNameLst>
                                      </p:cBhvr>
                                      <p:to>
                                        <p:strVal val="visible"/>
                                      </p:to>
                                    </p:set>
                                    <p:anim calcmode="lin" valueType="num">
                                      <p:cBhvr>
                                        <p:cTn id="15" dur="1000" fill="hold"/>
                                        <p:tgtEl>
                                          <p:spTgt spid="1410053"/>
                                        </p:tgtEl>
                                        <p:attrNameLst>
                                          <p:attrName>ppt_w</p:attrName>
                                        </p:attrNameLst>
                                      </p:cBhvr>
                                      <p:tavLst>
                                        <p:tav tm="0">
                                          <p:val>
                                            <p:strVal val="#ppt_w*0.70"/>
                                          </p:val>
                                        </p:tav>
                                        <p:tav tm="100000">
                                          <p:val>
                                            <p:strVal val="#ppt_w"/>
                                          </p:val>
                                        </p:tav>
                                      </p:tavLst>
                                    </p:anim>
                                    <p:anim calcmode="lin" valueType="num">
                                      <p:cBhvr>
                                        <p:cTn id="16" dur="1000" fill="hold"/>
                                        <p:tgtEl>
                                          <p:spTgt spid="1410053"/>
                                        </p:tgtEl>
                                        <p:attrNameLst>
                                          <p:attrName>ppt_h</p:attrName>
                                        </p:attrNameLst>
                                      </p:cBhvr>
                                      <p:tavLst>
                                        <p:tav tm="0">
                                          <p:val>
                                            <p:strVal val="#ppt_h"/>
                                          </p:val>
                                        </p:tav>
                                        <p:tav tm="100000">
                                          <p:val>
                                            <p:strVal val="#ppt_h"/>
                                          </p:val>
                                        </p:tav>
                                      </p:tavLst>
                                    </p:anim>
                                    <p:animEffect transition="in" filter="fade">
                                      <p:cBhvr>
                                        <p:cTn id="17" dur="1000"/>
                                        <p:tgtEl>
                                          <p:spTgt spid="141005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10055">
                                            <p:txEl>
                                              <p:pRg st="0" end="0"/>
                                            </p:txEl>
                                          </p:spTgt>
                                        </p:tgtEl>
                                        <p:attrNameLst>
                                          <p:attrName>style.visibility</p:attrName>
                                        </p:attrNameLst>
                                      </p:cBhvr>
                                      <p:to>
                                        <p:strVal val="visible"/>
                                      </p:to>
                                    </p:set>
                                    <p:animEffect transition="in" filter="wipe(left)">
                                      <p:cBhvr>
                                        <p:cTn id="22" dur="500"/>
                                        <p:tgtEl>
                                          <p:spTgt spid="14100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0054" grpId="0" build="p"/>
      <p:bldP spid="141005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34925" y="92075"/>
            <a:ext cx="9086850" cy="457200"/>
          </a:xfrm>
          <a:prstGeom prst="rect">
            <a:avLst/>
          </a:prstGeom>
          <a:noFill/>
          <a:ln w="9525">
            <a:noFill/>
            <a:miter lim="800000"/>
            <a:headEnd/>
            <a:tailEnd/>
          </a:ln>
        </p:spPr>
        <p:txBody>
          <a:bodyPr wrap="none">
            <a:spAutoFit/>
          </a:bodyPr>
          <a:lstStyle/>
          <a:p>
            <a:pPr algn="r" eaLnBrk="0" hangingPunct="0"/>
            <a:r>
              <a:rPr lang="en-GB" b="1">
                <a:solidFill>
                  <a:srgbClr val="FFFF00"/>
                </a:solidFill>
              </a:rPr>
              <a:t>6. Descent – Large opportunity for Fuel Savings – or Wastage</a:t>
            </a:r>
          </a:p>
        </p:txBody>
      </p:sp>
      <p:pic>
        <p:nvPicPr>
          <p:cNvPr id="26627" name="Picture 3" descr="DDC Example X 23 D at 8000ft crop"/>
          <p:cNvPicPr>
            <a:picLocks noChangeAspect="1" noChangeArrowheads="1"/>
          </p:cNvPicPr>
          <p:nvPr/>
        </p:nvPicPr>
        <p:blipFill>
          <a:blip r:embed="rId3" cstate="print"/>
          <a:srcRect/>
          <a:stretch>
            <a:fillRect/>
          </a:stretch>
        </p:blipFill>
        <p:spPr bwMode="auto">
          <a:xfrm>
            <a:off x="5119688" y="677863"/>
            <a:ext cx="3951287" cy="5630862"/>
          </a:xfrm>
          <a:prstGeom prst="rect">
            <a:avLst/>
          </a:prstGeom>
          <a:noFill/>
          <a:ln w="9525">
            <a:noFill/>
            <a:miter lim="800000"/>
            <a:headEnd/>
            <a:tailEnd/>
          </a:ln>
        </p:spPr>
      </p:pic>
      <p:sp>
        <p:nvSpPr>
          <p:cNvPr id="1406980" name="Rectangle 4"/>
          <p:cNvSpPr>
            <a:spLocks noChangeArrowheads="1"/>
          </p:cNvSpPr>
          <p:nvPr/>
        </p:nvSpPr>
        <p:spPr bwMode="auto">
          <a:xfrm>
            <a:off x="254000" y="561975"/>
            <a:ext cx="4749800" cy="6026265"/>
          </a:xfrm>
          <a:prstGeom prst="rect">
            <a:avLst/>
          </a:prstGeom>
          <a:noFill/>
          <a:ln w="9525">
            <a:noFill/>
            <a:miter lim="800000"/>
            <a:headEnd/>
            <a:tailEnd/>
          </a:ln>
        </p:spPr>
        <p:txBody>
          <a:bodyPr>
            <a:spAutoFit/>
          </a:bodyPr>
          <a:lstStyle/>
          <a:p>
            <a:pPr eaLnBrk="0" hangingPunct="0">
              <a:spcBef>
                <a:spcPct val="50000"/>
              </a:spcBef>
            </a:pPr>
            <a:r>
              <a:rPr lang="en-GB" sz="1600" b="1" dirty="0">
                <a:solidFill>
                  <a:srgbClr val="FFFF00"/>
                </a:solidFill>
              </a:rPr>
              <a:t>Circular slide rule primarily designed to help crews follow an efficient flight idle descent profile to comply with an ATC clearance such as to cross 23 DME XYZ at 8,000ft at 250kts.</a:t>
            </a:r>
          </a:p>
          <a:p>
            <a:pPr eaLnBrk="0" hangingPunct="0">
              <a:spcBef>
                <a:spcPct val="40000"/>
              </a:spcBef>
            </a:pPr>
            <a:r>
              <a:rPr lang="en-GB" sz="1600" b="1" dirty="0">
                <a:solidFill>
                  <a:srgbClr val="FFFF00"/>
                </a:solidFill>
              </a:rPr>
              <a:t>Direct DME-Altitude checks are available throughout to verify on the profile.  A fixed gradient of 400ft per mile above 10,000ft is suitable for IAS of 300-340kts according to aircraft weight, and 300ft per below 10,000ft for 250kts IAS after an 8 mile nm deceleration. </a:t>
            </a:r>
          </a:p>
          <a:p>
            <a:pPr eaLnBrk="0" hangingPunct="0">
              <a:spcBef>
                <a:spcPct val="40000"/>
              </a:spcBef>
            </a:pPr>
            <a:r>
              <a:rPr lang="en-GB" sz="1600" b="1" dirty="0">
                <a:solidFill>
                  <a:srgbClr val="FFFF00"/>
                </a:solidFill>
              </a:rPr>
              <a:t>Checking the profile mentally, normally by 300ft per mile, requires regular computation of an equation, such as at 50 DME:</a:t>
            </a:r>
          </a:p>
          <a:p>
            <a:pPr eaLnBrk="0" hangingPunct="0"/>
            <a:r>
              <a:rPr lang="en-GB" sz="1600" b="1" dirty="0">
                <a:solidFill>
                  <a:srgbClr val="FFFF00"/>
                </a:solidFill>
              </a:rPr>
              <a:t>(50-8-23) x 300 = 5,700 + 8,000 = 13,700ft </a:t>
            </a:r>
          </a:p>
          <a:p>
            <a:pPr eaLnBrk="0" hangingPunct="0">
              <a:spcBef>
                <a:spcPct val="40000"/>
              </a:spcBef>
            </a:pPr>
            <a:r>
              <a:rPr lang="en-GB" sz="1600" b="1" dirty="0">
                <a:solidFill>
                  <a:srgbClr val="FFFF00"/>
                </a:solidFill>
              </a:rPr>
              <a:t>In a  survey BOAC B747 pilots estimated their efficiency was improved by at least 10 miles when using the computer, covering the cost of the 2 provided on each aircraft in 1 flight.</a:t>
            </a:r>
          </a:p>
          <a:p>
            <a:pPr eaLnBrk="0" hangingPunct="0">
              <a:spcBef>
                <a:spcPct val="40000"/>
              </a:spcBef>
            </a:pPr>
            <a:r>
              <a:rPr lang="en-GB" sz="1600" b="1" dirty="0">
                <a:solidFill>
                  <a:srgbClr val="FFFF00"/>
                </a:solidFill>
              </a:rPr>
              <a:t>Besides minimising fuel burn and noise, following this profile improves safety by keeping the aircraft well clear of the ground into nearly all airfields.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06980">
                                            <p:txEl>
                                              <p:pRg st="0" end="0"/>
                                            </p:txEl>
                                          </p:spTgt>
                                        </p:tgtEl>
                                        <p:attrNameLst>
                                          <p:attrName>style.visibility</p:attrName>
                                        </p:attrNameLst>
                                      </p:cBhvr>
                                      <p:to>
                                        <p:strVal val="visible"/>
                                      </p:to>
                                    </p:set>
                                    <p:animEffect transition="in" filter="wipe(left)">
                                      <p:cBhvr>
                                        <p:cTn id="7" dur="500"/>
                                        <p:tgtEl>
                                          <p:spTgt spid="1406980">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06980">
                                            <p:txEl>
                                              <p:pRg st="1" end="1"/>
                                            </p:txEl>
                                          </p:spTgt>
                                        </p:tgtEl>
                                        <p:attrNameLst>
                                          <p:attrName>style.visibility</p:attrName>
                                        </p:attrNameLst>
                                      </p:cBhvr>
                                      <p:to>
                                        <p:strVal val="visible"/>
                                      </p:to>
                                    </p:set>
                                    <p:animEffect transition="in" filter="wipe(left)">
                                      <p:cBhvr>
                                        <p:cTn id="11" dur="500"/>
                                        <p:tgtEl>
                                          <p:spTgt spid="1406980">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06980">
                                            <p:txEl>
                                              <p:pRg st="2" end="2"/>
                                            </p:txEl>
                                          </p:spTgt>
                                        </p:tgtEl>
                                        <p:attrNameLst>
                                          <p:attrName>style.visibility</p:attrName>
                                        </p:attrNameLst>
                                      </p:cBhvr>
                                      <p:to>
                                        <p:strVal val="visible"/>
                                      </p:to>
                                    </p:set>
                                    <p:animEffect transition="in" filter="wipe(left)">
                                      <p:cBhvr>
                                        <p:cTn id="15" dur="500"/>
                                        <p:tgtEl>
                                          <p:spTgt spid="1406980">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06980">
                                            <p:txEl>
                                              <p:pRg st="3" end="3"/>
                                            </p:txEl>
                                          </p:spTgt>
                                        </p:tgtEl>
                                        <p:attrNameLst>
                                          <p:attrName>style.visibility</p:attrName>
                                        </p:attrNameLst>
                                      </p:cBhvr>
                                      <p:to>
                                        <p:strVal val="visible"/>
                                      </p:to>
                                    </p:set>
                                    <p:animEffect transition="in" filter="wipe(left)">
                                      <p:cBhvr>
                                        <p:cTn id="19" dur="500"/>
                                        <p:tgtEl>
                                          <p:spTgt spid="1406980">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06980">
                                            <p:txEl>
                                              <p:pRg st="4" end="4"/>
                                            </p:txEl>
                                          </p:spTgt>
                                        </p:tgtEl>
                                        <p:attrNameLst>
                                          <p:attrName>style.visibility</p:attrName>
                                        </p:attrNameLst>
                                      </p:cBhvr>
                                      <p:to>
                                        <p:strVal val="visible"/>
                                      </p:to>
                                    </p:set>
                                    <p:animEffect transition="in" filter="wipe(left)">
                                      <p:cBhvr>
                                        <p:cTn id="24" dur="500"/>
                                        <p:tgtEl>
                                          <p:spTgt spid="1406980">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06980">
                                            <p:txEl>
                                              <p:pRg st="5" end="5"/>
                                            </p:txEl>
                                          </p:spTgt>
                                        </p:tgtEl>
                                        <p:attrNameLst>
                                          <p:attrName>style.visibility</p:attrName>
                                        </p:attrNameLst>
                                      </p:cBhvr>
                                      <p:to>
                                        <p:strVal val="visible"/>
                                      </p:to>
                                    </p:set>
                                    <p:animEffect transition="in" filter="wipe(left)">
                                      <p:cBhvr>
                                        <p:cTn id="29" dur="500"/>
                                        <p:tgtEl>
                                          <p:spTgt spid="140698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698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HD 131106 - 750 Motor Club -\Photos Motor Racing\AC Aceca Bristol - H Dibley Snetteron 1960 - 2feb08.jpg"/>
          <p:cNvPicPr>
            <a:picLocks noChangeAspect="1" noChangeArrowheads="1"/>
          </p:cNvPicPr>
          <p:nvPr/>
        </p:nvPicPr>
        <p:blipFill>
          <a:blip r:embed="rId2" cstate="print"/>
          <a:srcRect/>
          <a:stretch>
            <a:fillRect/>
          </a:stretch>
        </p:blipFill>
        <p:spPr bwMode="auto">
          <a:xfrm>
            <a:off x="5310561" y="1329973"/>
            <a:ext cx="3538161" cy="2818535"/>
          </a:xfrm>
          <a:prstGeom prst="rect">
            <a:avLst/>
          </a:prstGeom>
          <a:noFill/>
        </p:spPr>
      </p:pic>
      <p:pic>
        <p:nvPicPr>
          <p:cNvPr id="1027" name="Picture 3" descr="E:\HD 131106 - 750 Motor Club -\Photos Motor Racing\Goodwood 19590627 - AC Aceca &amp; Jag Madgwick - 27jun1959.jpg"/>
          <p:cNvPicPr>
            <a:picLocks noChangeAspect="1" noChangeArrowheads="1"/>
          </p:cNvPicPr>
          <p:nvPr/>
        </p:nvPicPr>
        <p:blipFill>
          <a:blip r:embed="rId3" cstate="print"/>
          <a:srcRect/>
          <a:stretch>
            <a:fillRect/>
          </a:stretch>
        </p:blipFill>
        <p:spPr bwMode="auto">
          <a:xfrm>
            <a:off x="508422" y="1302263"/>
            <a:ext cx="4353080" cy="2851583"/>
          </a:xfrm>
          <a:prstGeom prst="rect">
            <a:avLst/>
          </a:prstGeom>
          <a:noFill/>
        </p:spPr>
      </p:pic>
      <p:sp>
        <p:nvSpPr>
          <p:cNvPr id="4" name="Text Box 3"/>
          <p:cNvSpPr txBox="1">
            <a:spLocks noChangeArrowheads="1"/>
          </p:cNvSpPr>
          <p:nvPr/>
        </p:nvSpPr>
        <p:spPr bwMode="auto">
          <a:xfrm>
            <a:off x="1191095" y="329035"/>
            <a:ext cx="6660413" cy="461665"/>
          </a:xfrm>
          <a:prstGeom prst="rect">
            <a:avLst/>
          </a:prstGeom>
          <a:noFill/>
          <a:ln w="28575">
            <a:noFill/>
            <a:miter lim="800000"/>
            <a:headEnd/>
            <a:tailEnd/>
          </a:ln>
          <a:effectLst/>
        </p:spPr>
        <p:txBody>
          <a:bodyPr wrap="none">
            <a:spAutoFit/>
          </a:bodyPr>
          <a:lstStyle/>
          <a:p>
            <a:r>
              <a:rPr lang="en-GB" i="0" dirty="0">
                <a:solidFill>
                  <a:schemeClr val="accent1"/>
                </a:solidFill>
              </a:rPr>
              <a:t>1959 - Started Racing with AC Aceca Bristol</a:t>
            </a:r>
            <a:r>
              <a:rPr lang="en-US" i="0" dirty="0">
                <a:solidFill>
                  <a:schemeClr val="accent1"/>
                </a:solidFill>
              </a:rPr>
              <a:t> </a:t>
            </a:r>
          </a:p>
        </p:txBody>
      </p:sp>
      <p:sp>
        <p:nvSpPr>
          <p:cNvPr id="5" name="Text Box 9"/>
          <p:cNvSpPr txBox="1">
            <a:spLocks noChangeArrowheads="1"/>
          </p:cNvSpPr>
          <p:nvPr/>
        </p:nvSpPr>
        <p:spPr bwMode="auto">
          <a:xfrm>
            <a:off x="5849392" y="4138103"/>
            <a:ext cx="2359044" cy="276999"/>
          </a:xfrm>
          <a:prstGeom prst="rect">
            <a:avLst/>
          </a:prstGeom>
          <a:noFill/>
          <a:ln w="28575">
            <a:noFill/>
            <a:miter lim="800000"/>
            <a:headEnd/>
            <a:tailEnd/>
          </a:ln>
          <a:effectLst/>
        </p:spPr>
        <p:txBody>
          <a:bodyPr wrap="none">
            <a:spAutoFit/>
          </a:bodyPr>
          <a:lstStyle/>
          <a:p>
            <a:pPr>
              <a:spcBef>
                <a:spcPct val="65000"/>
              </a:spcBef>
            </a:pPr>
            <a:r>
              <a:rPr lang="en-GB" sz="1200" i="0" dirty="0">
                <a:solidFill>
                  <a:schemeClr val="accent1"/>
                </a:solidFill>
              </a:rPr>
              <a:t>AC Aceca  Bristol   </a:t>
            </a:r>
            <a:r>
              <a:rPr lang="en-GB" sz="1200" dirty="0" err="1">
                <a:solidFill>
                  <a:schemeClr val="accent1"/>
                </a:solidFill>
              </a:rPr>
              <a:t>Snetteron</a:t>
            </a:r>
            <a:r>
              <a:rPr lang="en-GB" sz="1200" i="0" dirty="0">
                <a:solidFill>
                  <a:schemeClr val="accent1"/>
                </a:solidFill>
              </a:rPr>
              <a:t> </a:t>
            </a:r>
            <a:endParaRPr lang="en-US" sz="1200" i="0" dirty="0">
              <a:solidFill>
                <a:schemeClr val="accent1"/>
              </a:solidFill>
            </a:endParaRPr>
          </a:p>
        </p:txBody>
      </p:sp>
      <p:sp>
        <p:nvSpPr>
          <p:cNvPr id="6" name="Text Box 9"/>
          <p:cNvSpPr txBox="1">
            <a:spLocks noChangeArrowheads="1"/>
          </p:cNvSpPr>
          <p:nvPr/>
        </p:nvSpPr>
        <p:spPr bwMode="auto">
          <a:xfrm>
            <a:off x="958838" y="4165813"/>
            <a:ext cx="3938001" cy="276999"/>
          </a:xfrm>
          <a:prstGeom prst="rect">
            <a:avLst/>
          </a:prstGeom>
          <a:noFill/>
          <a:ln w="28575">
            <a:noFill/>
            <a:miter lim="800000"/>
            <a:headEnd/>
            <a:tailEnd/>
          </a:ln>
          <a:effectLst/>
        </p:spPr>
        <p:txBody>
          <a:bodyPr wrap="none">
            <a:spAutoFit/>
          </a:bodyPr>
          <a:lstStyle/>
          <a:p>
            <a:pPr>
              <a:spcBef>
                <a:spcPct val="65000"/>
              </a:spcBef>
            </a:pPr>
            <a:r>
              <a:rPr lang="en-GB" sz="1200" i="0" dirty="0">
                <a:solidFill>
                  <a:schemeClr val="accent1"/>
                </a:solidFill>
              </a:rPr>
              <a:t>AC Aceca  Bristol   </a:t>
            </a:r>
            <a:r>
              <a:rPr lang="en-GB" sz="1200" dirty="0">
                <a:solidFill>
                  <a:schemeClr val="accent1"/>
                </a:solidFill>
              </a:rPr>
              <a:t>Goodwood  (</a:t>
            </a:r>
            <a:r>
              <a:rPr lang="en-GB" sz="1200" dirty="0" err="1">
                <a:solidFill>
                  <a:schemeClr val="accent1"/>
                </a:solidFill>
              </a:rPr>
              <a:t>Madgwick</a:t>
            </a:r>
            <a:r>
              <a:rPr lang="en-GB" sz="1200" dirty="0">
                <a:solidFill>
                  <a:schemeClr val="accent1"/>
                </a:solidFill>
              </a:rPr>
              <a:t>  corner)</a:t>
            </a:r>
            <a:r>
              <a:rPr lang="en-GB" sz="1200" i="0" dirty="0">
                <a:solidFill>
                  <a:schemeClr val="accent1"/>
                </a:solidFill>
              </a:rPr>
              <a:t> </a:t>
            </a:r>
            <a:endParaRPr lang="en-US" sz="1200" i="0" dirty="0">
              <a:solidFill>
                <a:schemeClr val="accent1"/>
              </a:solidFill>
            </a:endParaRPr>
          </a:p>
        </p:txBody>
      </p:sp>
      <p:sp>
        <p:nvSpPr>
          <p:cNvPr id="7" name="Text Box 3"/>
          <p:cNvSpPr txBox="1">
            <a:spLocks noChangeArrowheads="1"/>
          </p:cNvSpPr>
          <p:nvPr/>
        </p:nvSpPr>
        <p:spPr bwMode="auto">
          <a:xfrm>
            <a:off x="207825" y="5012020"/>
            <a:ext cx="8825345" cy="1200329"/>
          </a:xfrm>
          <a:prstGeom prst="rect">
            <a:avLst/>
          </a:prstGeom>
          <a:noFill/>
          <a:ln w="28575">
            <a:noFill/>
            <a:miter lim="800000"/>
            <a:headEnd/>
            <a:tailEnd/>
          </a:ln>
          <a:effectLst/>
        </p:spPr>
        <p:txBody>
          <a:bodyPr wrap="square">
            <a:spAutoFit/>
          </a:bodyPr>
          <a:lstStyle/>
          <a:p>
            <a:pPr>
              <a:spcBef>
                <a:spcPts val="0"/>
              </a:spcBef>
            </a:pPr>
            <a:r>
              <a:rPr lang="en-GB" dirty="0">
                <a:solidFill>
                  <a:schemeClr val="accent1"/>
                </a:solidFill>
              </a:rPr>
              <a:t>At BARC Goodwood Members’ Day</a:t>
            </a:r>
            <a:r>
              <a:rPr lang="en-US" dirty="0">
                <a:solidFill>
                  <a:schemeClr val="accent1"/>
                </a:solidFill>
              </a:rPr>
              <a:t> – Clerk of the Course Dixon Cade, on behalf of the Duke of Richmond, </a:t>
            </a:r>
          </a:p>
          <a:p>
            <a:pPr>
              <a:spcBef>
                <a:spcPts val="0"/>
              </a:spcBef>
            </a:pPr>
            <a:r>
              <a:rPr lang="en-US" dirty="0">
                <a:solidFill>
                  <a:schemeClr val="accent1"/>
                </a:solidFill>
              </a:rPr>
              <a:t>implored  me to stop driving so fast before killed myself!</a:t>
            </a:r>
            <a:endParaRPr lang="en-US" i="0" dirty="0">
              <a:solidFill>
                <a:schemeClr val="accent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left)">
                                      <p:cBhvr>
                                        <p:cTn id="7" dur="500"/>
                                        <p:tgtEl>
                                          <p:spTgt spid="102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left)">
                                      <p:cBhvr>
                                        <p:cTn id="15" dur="500"/>
                                        <p:tgtEl>
                                          <p:spTgt spid="102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strVal val="#ppt_w*0.70"/>
                                          </p:val>
                                        </p:tav>
                                        <p:tav tm="100000">
                                          <p:val>
                                            <p:strVal val="#ppt_w"/>
                                          </p:val>
                                        </p:tav>
                                      </p:tavLst>
                                    </p:anim>
                                    <p:anim calcmode="lin" valueType="num">
                                      <p:cBhvr>
                                        <p:cTn id="24" dur="1000" fill="hold"/>
                                        <p:tgtEl>
                                          <p:spTgt spid="7"/>
                                        </p:tgtEl>
                                        <p:attrNameLst>
                                          <p:attrName>ppt_h</p:attrName>
                                        </p:attrNameLst>
                                      </p:cBhvr>
                                      <p:tavLst>
                                        <p:tav tm="0">
                                          <p:val>
                                            <p:strVal val="#ppt_h"/>
                                          </p:val>
                                        </p:tav>
                                        <p:tav tm="100000">
                                          <p:val>
                                            <p:strVal val="#ppt_h"/>
                                          </p:val>
                                        </p:tav>
                                      </p:tavLst>
                                    </p:anim>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346075" y="92075"/>
            <a:ext cx="8561388" cy="457200"/>
          </a:xfrm>
          <a:prstGeom prst="rect">
            <a:avLst/>
          </a:prstGeom>
          <a:noFill/>
          <a:ln w="9525">
            <a:noFill/>
            <a:miter lim="800000"/>
            <a:headEnd/>
            <a:tailEnd/>
          </a:ln>
        </p:spPr>
        <p:txBody>
          <a:bodyPr wrap="none">
            <a:spAutoFit/>
          </a:bodyPr>
          <a:lstStyle/>
          <a:p>
            <a:pPr algn="r" eaLnBrk="0" hangingPunct="0"/>
            <a:r>
              <a:rPr lang="en-GB" b="1">
                <a:solidFill>
                  <a:srgbClr val="FFFF00"/>
                </a:solidFill>
              </a:rPr>
              <a:t>7. Approach – Critical for Fuel Savings &amp; Noise Reduction</a:t>
            </a:r>
          </a:p>
        </p:txBody>
      </p:sp>
      <p:pic>
        <p:nvPicPr>
          <p:cNvPr id="1403907" name="Picture 3" descr="GAPAN Noise over London in text - 13oct09"/>
          <p:cNvPicPr>
            <a:picLocks noChangeAspect="1" noChangeArrowheads="1"/>
          </p:cNvPicPr>
          <p:nvPr/>
        </p:nvPicPr>
        <p:blipFill>
          <a:blip r:embed="rId3" cstate="print"/>
          <a:srcRect/>
          <a:stretch>
            <a:fillRect/>
          </a:stretch>
        </p:blipFill>
        <p:spPr bwMode="auto">
          <a:xfrm>
            <a:off x="1360488" y="1666875"/>
            <a:ext cx="6243637" cy="4654550"/>
          </a:xfrm>
          <a:prstGeom prst="rect">
            <a:avLst/>
          </a:prstGeom>
          <a:noFill/>
          <a:ln w="12700">
            <a:solidFill>
              <a:schemeClr val="tx1"/>
            </a:solidFill>
            <a:miter lim="800000"/>
            <a:headEnd/>
            <a:tailEnd/>
          </a:ln>
        </p:spPr>
      </p:pic>
      <p:sp>
        <p:nvSpPr>
          <p:cNvPr id="1403909" name="Rectangle 5"/>
          <p:cNvSpPr>
            <a:spLocks noChangeArrowheads="1"/>
          </p:cNvSpPr>
          <p:nvPr/>
        </p:nvSpPr>
        <p:spPr bwMode="auto">
          <a:xfrm>
            <a:off x="44450" y="519113"/>
            <a:ext cx="9144000" cy="1077218"/>
          </a:xfrm>
          <a:prstGeom prst="rect">
            <a:avLst/>
          </a:prstGeom>
          <a:noFill/>
          <a:ln w="9525">
            <a:noFill/>
            <a:miter lim="800000"/>
            <a:headEnd/>
            <a:tailEnd/>
          </a:ln>
        </p:spPr>
        <p:txBody>
          <a:bodyPr>
            <a:spAutoFit/>
          </a:bodyPr>
          <a:lstStyle/>
          <a:p>
            <a:pPr eaLnBrk="0" hangingPunct="0">
              <a:spcBef>
                <a:spcPct val="50000"/>
              </a:spcBef>
            </a:pPr>
            <a:r>
              <a:rPr lang="en-GB" sz="1600" b="1" dirty="0">
                <a:solidFill>
                  <a:srgbClr val="FFFF00"/>
                </a:solidFill>
              </a:rPr>
              <a:t>This shows that city life need not be disturbed significantly if aircraft are flown level with minimum flap setting above 3,000ft, preferably at least 5,000ft, before descending on the glideslope to the runway with gear up until about 1,500ft to be established for landing by 1,000ft</a:t>
            </a:r>
            <a:r>
              <a:rPr lang="en-GB" sz="1400" b="1" dirty="0">
                <a:solidFill>
                  <a:srgbClr val="FFFF00"/>
                </a:solidFill>
              </a:rPr>
              <a:t>.      </a:t>
            </a:r>
            <a:r>
              <a:rPr lang="en-GB" sz="1100" dirty="0">
                <a:solidFill>
                  <a:srgbClr val="FFFF00"/>
                </a:solidFill>
              </a:rPr>
              <a:t>(On Airbus aircraft the gear can be extended at 800ft, like the Space Shuttle, but this is not the approved procedure.)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03909">
                                            <p:txEl>
                                              <p:pRg st="0" end="0"/>
                                            </p:txEl>
                                          </p:spTgt>
                                        </p:tgtEl>
                                        <p:attrNameLst>
                                          <p:attrName>style.visibility</p:attrName>
                                        </p:attrNameLst>
                                      </p:cBhvr>
                                      <p:to>
                                        <p:strVal val="visible"/>
                                      </p:to>
                                    </p:set>
                                    <p:animEffect transition="in" filter="wipe(left)">
                                      <p:cBhvr>
                                        <p:cTn id="7" dur="500"/>
                                        <p:tgtEl>
                                          <p:spTgt spid="1403909">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03907"/>
                                        </p:tgtEl>
                                        <p:attrNameLst>
                                          <p:attrName>style.visibility</p:attrName>
                                        </p:attrNameLst>
                                      </p:cBhvr>
                                      <p:to>
                                        <p:strVal val="visible"/>
                                      </p:to>
                                    </p:set>
                                    <p:animEffect transition="in" filter="wipe(up)">
                                      <p:cBhvr>
                                        <p:cTn id="11" dur="500"/>
                                        <p:tgtEl>
                                          <p:spTgt spid="1403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909"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346075" y="92075"/>
            <a:ext cx="8561388" cy="457200"/>
          </a:xfrm>
          <a:prstGeom prst="rect">
            <a:avLst/>
          </a:prstGeom>
          <a:noFill/>
          <a:ln w="9525">
            <a:noFill/>
            <a:miter lim="800000"/>
            <a:headEnd/>
            <a:tailEnd/>
          </a:ln>
        </p:spPr>
        <p:txBody>
          <a:bodyPr wrap="none">
            <a:spAutoFit/>
          </a:bodyPr>
          <a:lstStyle/>
          <a:p>
            <a:pPr algn="r" eaLnBrk="0" hangingPunct="0"/>
            <a:r>
              <a:rPr lang="en-GB" b="1" dirty="0">
                <a:solidFill>
                  <a:srgbClr val="FFFF00"/>
                </a:solidFill>
              </a:rPr>
              <a:t>7. Approach – Critical for Fuel Savings &amp; Noise Reduction</a:t>
            </a:r>
          </a:p>
        </p:txBody>
      </p:sp>
      <p:sp>
        <p:nvSpPr>
          <p:cNvPr id="1402884" name="Rectangle 4"/>
          <p:cNvSpPr>
            <a:spLocks noChangeArrowheads="1"/>
          </p:cNvSpPr>
          <p:nvPr/>
        </p:nvSpPr>
        <p:spPr bwMode="auto">
          <a:xfrm>
            <a:off x="44450" y="519113"/>
            <a:ext cx="9144000" cy="2193925"/>
          </a:xfrm>
          <a:prstGeom prst="rect">
            <a:avLst/>
          </a:prstGeom>
          <a:noFill/>
          <a:ln w="9525">
            <a:noFill/>
            <a:miter lim="800000"/>
            <a:headEnd/>
            <a:tailEnd/>
          </a:ln>
        </p:spPr>
        <p:txBody>
          <a:bodyPr>
            <a:spAutoFit/>
          </a:bodyPr>
          <a:lstStyle/>
          <a:p>
            <a:pPr eaLnBrk="0" hangingPunct="0">
              <a:spcBef>
                <a:spcPct val="50000"/>
              </a:spcBef>
            </a:pPr>
            <a:r>
              <a:rPr lang="en-GB" sz="1600" b="1" dirty="0">
                <a:solidFill>
                  <a:srgbClr val="FFFF00"/>
                </a:solidFill>
              </a:rPr>
              <a:t>One operator into London Heathrow required the flaps and gear extension to be confirmed in the Initial Approach Checklist which was completed when leaving the entry points to the London area, so the aircraft could fly with the gear extended for up to 60 miles.</a:t>
            </a:r>
          </a:p>
          <a:p>
            <a:pPr eaLnBrk="0" hangingPunct="0">
              <a:spcBef>
                <a:spcPct val="30000"/>
              </a:spcBef>
            </a:pPr>
            <a:r>
              <a:rPr lang="en-GB" sz="1600" b="1" dirty="0">
                <a:solidFill>
                  <a:srgbClr val="FFFF00"/>
                </a:solidFill>
              </a:rPr>
              <a:t>With the extra drag of the gear and flaps the aircraft would descend steeply and then fly at low altitude across central London making conversation impossible when over flying.</a:t>
            </a:r>
          </a:p>
          <a:p>
            <a:pPr eaLnBrk="0" hangingPunct="0">
              <a:spcBef>
                <a:spcPct val="30000"/>
              </a:spcBef>
            </a:pPr>
            <a:r>
              <a:rPr lang="en-GB" sz="1600" b="1" dirty="0">
                <a:solidFill>
                  <a:srgbClr val="FFFF00"/>
                </a:solidFill>
              </a:rPr>
              <a:t>Aircraft noise disturbance over central London was a significant factor in the 1971 decision that the third London airport should be built 100km East of London on the Essex/North Sea coast, but this project was terminated after the 1973-4 fuel crisis.</a:t>
            </a:r>
            <a:endParaRPr lang="en-GB" sz="1200" dirty="0">
              <a:solidFill>
                <a:srgbClr val="FFFF00"/>
              </a:solidFill>
            </a:endParaRPr>
          </a:p>
        </p:txBody>
      </p:sp>
      <p:pic>
        <p:nvPicPr>
          <p:cNvPr id="1402890" name="Picture 10" descr="Track fm BOV-Grnwch-27L &amp; Noise over London -  21apr10zy"/>
          <p:cNvPicPr>
            <a:picLocks noChangeAspect="1" noChangeArrowheads="1"/>
          </p:cNvPicPr>
          <p:nvPr/>
        </p:nvPicPr>
        <p:blipFill>
          <a:blip r:embed="rId3" cstate="print"/>
          <a:srcRect/>
          <a:stretch>
            <a:fillRect/>
          </a:stretch>
        </p:blipFill>
        <p:spPr bwMode="auto">
          <a:xfrm>
            <a:off x="881063" y="2716213"/>
            <a:ext cx="7515225" cy="37020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02884">
                                            <p:txEl>
                                              <p:pRg st="0" end="0"/>
                                            </p:txEl>
                                          </p:spTgt>
                                        </p:tgtEl>
                                        <p:attrNameLst>
                                          <p:attrName>style.visibility</p:attrName>
                                        </p:attrNameLst>
                                      </p:cBhvr>
                                      <p:to>
                                        <p:strVal val="visible"/>
                                      </p:to>
                                    </p:set>
                                    <p:animEffect transition="in" filter="wipe(left)">
                                      <p:cBhvr>
                                        <p:cTn id="7" dur="500"/>
                                        <p:tgtEl>
                                          <p:spTgt spid="140288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02884">
                                            <p:txEl>
                                              <p:pRg st="1" end="1"/>
                                            </p:txEl>
                                          </p:spTgt>
                                        </p:tgtEl>
                                        <p:attrNameLst>
                                          <p:attrName>style.visibility</p:attrName>
                                        </p:attrNameLst>
                                      </p:cBhvr>
                                      <p:to>
                                        <p:strVal val="visible"/>
                                      </p:to>
                                    </p:set>
                                    <p:animEffect transition="in" filter="wipe(left)">
                                      <p:cBhvr>
                                        <p:cTn id="11" dur="500"/>
                                        <p:tgtEl>
                                          <p:spTgt spid="1402884">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02884">
                                            <p:txEl>
                                              <p:pRg st="2" end="2"/>
                                            </p:txEl>
                                          </p:spTgt>
                                        </p:tgtEl>
                                        <p:attrNameLst>
                                          <p:attrName>style.visibility</p:attrName>
                                        </p:attrNameLst>
                                      </p:cBhvr>
                                      <p:to>
                                        <p:strVal val="visible"/>
                                      </p:to>
                                    </p:set>
                                    <p:animEffect transition="in" filter="wipe(left)">
                                      <p:cBhvr>
                                        <p:cTn id="15" dur="500"/>
                                        <p:tgtEl>
                                          <p:spTgt spid="1402884">
                                            <p:txEl>
                                              <p:pRg st="2" end="2"/>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402890"/>
                                        </p:tgtEl>
                                        <p:attrNameLst>
                                          <p:attrName>style.visibility</p:attrName>
                                        </p:attrNameLst>
                                      </p:cBhvr>
                                      <p:to>
                                        <p:strVal val="visible"/>
                                      </p:to>
                                    </p:set>
                                    <p:animEffect transition="in" filter="wipe(up)">
                                      <p:cBhvr>
                                        <p:cTn id="19" dur="500"/>
                                        <p:tgtEl>
                                          <p:spTgt spid="1402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884"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ChangeArrowheads="1"/>
          </p:cNvSpPr>
          <p:nvPr/>
        </p:nvSpPr>
        <p:spPr bwMode="auto">
          <a:xfrm>
            <a:off x="36513" y="92075"/>
            <a:ext cx="9086850" cy="457200"/>
          </a:xfrm>
          <a:prstGeom prst="rect">
            <a:avLst/>
          </a:prstGeom>
          <a:noFill/>
          <a:ln w="9525">
            <a:noFill/>
            <a:miter lim="800000"/>
            <a:headEnd/>
            <a:tailEnd/>
          </a:ln>
        </p:spPr>
        <p:txBody>
          <a:bodyPr wrap="none">
            <a:spAutoFit/>
          </a:bodyPr>
          <a:lstStyle/>
          <a:p>
            <a:pPr algn="r" eaLnBrk="0" hangingPunct="0"/>
            <a:r>
              <a:rPr lang="en-GB" b="1">
                <a:solidFill>
                  <a:srgbClr val="FFFF00"/>
                </a:solidFill>
              </a:rPr>
              <a:t>8. Crews Can Save Fuel/Time by Choosing Approach/Runway</a:t>
            </a:r>
          </a:p>
        </p:txBody>
      </p:sp>
      <p:pic>
        <p:nvPicPr>
          <p:cNvPr id="1399812" name="Picture 4" descr="LHR  - Visual v Radar approach  2 - 7oct09"/>
          <p:cNvPicPr>
            <a:picLocks noChangeAspect="1" noChangeArrowheads="1"/>
          </p:cNvPicPr>
          <p:nvPr/>
        </p:nvPicPr>
        <p:blipFill>
          <a:blip r:embed="rId3" cstate="print"/>
          <a:srcRect/>
          <a:stretch>
            <a:fillRect/>
          </a:stretch>
        </p:blipFill>
        <p:spPr bwMode="auto">
          <a:xfrm>
            <a:off x="152400" y="1525588"/>
            <a:ext cx="8959850" cy="4270375"/>
          </a:xfrm>
          <a:prstGeom prst="rect">
            <a:avLst/>
          </a:prstGeom>
          <a:noFill/>
          <a:ln w="9525">
            <a:noFill/>
            <a:miter lim="800000"/>
            <a:headEnd/>
            <a:tailEnd/>
          </a:ln>
        </p:spPr>
      </p:pic>
      <p:sp>
        <p:nvSpPr>
          <p:cNvPr id="1399813" name="Rectangle 5"/>
          <p:cNvSpPr>
            <a:spLocks noChangeArrowheads="1"/>
          </p:cNvSpPr>
          <p:nvPr/>
        </p:nvSpPr>
        <p:spPr bwMode="auto">
          <a:xfrm>
            <a:off x="44450" y="722313"/>
            <a:ext cx="9144000" cy="581025"/>
          </a:xfrm>
          <a:prstGeom prst="rect">
            <a:avLst/>
          </a:prstGeom>
          <a:noFill/>
          <a:ln w="9525">
            <a:noFill/>
            <a:miter lim="800000"/>
            <a:headEnd/>
            <a:tailEnd/>
          </a:ln>
        </p:spPr>
        <p:txBody>
          <a:bodyPr>
            <a:spAutoFit/>
          </a:bodyPr>
          <a:lstStyle/>
          <a:p>
            <a:pPr eaLnBrk="0" hangingPunct="0">
              <a:spcBef>
                <a:spcPct val="50000"/>
              </a:spcBef>
            </a:pPr>
            <a:r>
              <a:rPr lang="en-GB" sz="1600" b="1">
                <a:solidFill>
                  <a:srgbClr val="FFFF00"/>
                </a:solidFill>
              </a:rPr>
              <a:t>Approach tracks into busy airports can be structured with a long lead in for bad weather, and some are flown automatically to follow agreed noise routes.</a:t>
            </a:r>
            <a:endParaRPr lang="en-GB" sz="1200">
              <a:solidFill>
                <a:srgbClr val="FFFF00"/>
              </a:solidFill>
            </a:endParaRPr>
          </a:p>
        </p:txBody>
      </p:sp>
      <p:sp>
        <p:nvSpPr>
          <p:cNvPr id="1399814" name="Line 6"/>
          <p:cNvSpPr>
            <a:spLocks noChangeShapeType="1"/>
          </p:cNvSpPr>
          <p:nvPr/>
        </p:nvSpPr>
        <p:spPr bwMode="auto">
          <a:xfrm>
            <a:off x="6334125" y="1196975"/>
            <a:ext cx="503238" cy="2219325"/>
          </a:xfrm>
          <a:prstGeom prst="line">
            <a:avLst/>
          </a:prstGeom>
          <a:noFill/>
          <a:ln w="57150">
            <a:solidFill>
              <a:srgbClr val="FFFF00"/>
            </a:solidFill>
            <a:round/>
            <a:headEnd/>
            <a:tailEnd type="triangle" w="med" len="med"/>
          </a:ln>
        </p:spPr>
        <p:txBody>
          <a:bodyPr/>
          <a:lstStyle/>
          <a:p>
            <a:endParaRPr lang="en-GB"/>
          </a:p>
        </p:txBody>
      </p:sp>
      <p:sp>
        <p:nvSpPr>
          <p:cNvPr id="1399815" name="Rectangle 7"/>
          <p:cNvSpPr>
            <a:spLocks noChangeArrowheads="1"/>
          </p:cNvSpPr>
          <p:nvPr/>
        </p:nvSpPr>
        <p:spPr bwMode="auto">
          <a:xfrm>
            <a:off x="57150" y="5961063"/>
            <a:ext cx="9086850" cy="336550"/>
          </a:xfrm>
          <a:prstGeom prst="rect">
            <a:avLst/>
          </a:prstGeom>
          <a:noFill/>
          <a:ln w="9525">
            <a:noFill/>
            <a:miter lim="800000"/>
            <a:headEnd/>
            <a:tailEnd/>
          </a:ln>
        </p:spPr>
        <p:txBody>
          <a:bodyPr>
            <a:spAutoFit/>
          </a:bodyPr>
          <a:lstStyle/>
          <a:p>
            <a:pPr eaLnBrk="0" hangingPunct="0">
              <a:spcBef>
                <a:spcPct val="50000"/>
              </a:spcBef>
            </a:pPr>
            <a:r>
              <a:rPr lang="en-GB" sz="1600" b="1" dirty="0">
                <a:solidFill>
                  <a:srgbClr val="FFFF00"/>
                </a:solidFill>
              </a:rPr>
              <a:t>When traffic and weather permits, crews should be allowed to fly shorter visual approaches</a:t>
            </a:r>
            <a:endParaRPr lang="en-GB" sz="1200" dirty="0">
              <a:solidFill>
                <a:srgbClr val="FFFF00"/>
              </a:solidFill>
            </a:endParaRPr>
          </a:p>
        </p:txBody>
      </p:sp>
      <p:sp>
        <p:nvSpPr>
          <p:cNvPr id="1399816" name="Line 8"/>
          <p:cNvSpPr>
            <a:spLocks noChangeShapeType="1"/>
          </p:cNvSpPr>
          <p:nvPr/>
        </p:nvSpPr>
        <p:spPr bwMode="auto">
          <a:xfrm flipH="1" flipV="1">
            <a:off x="2411413" y="4508500"/>
            <a:ext cx="2092325" cy="1512888"/>
          </a:xfrm>
          <a:prstGeom prst="line">
            <a:avLst/>
          </a:prstGeom>
          <a:noFill/>
          <a:ln w="57150">
            <a:solidFill>
              <a:srgbClr val="FFFF00"/>
            </a:solidFill>
            <a:round/>
            <a:headEnd/>
            <a:tailEnd type="triangle" w="med" len="med"/>
          </a:ln>
        </p:spPr>
        <p:txBody>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99813">
                                            <p:txEl>
                                              <p:pRg st="0" end="0"/>
                                            </p:txEl>
                                          </p:spTgt>
                                        </p:tgtEl>
                                        <p:attrNameLst>
                                          <p:attrName>style.visibility</p:attrName>
                                        </p:attrNameLst>
                                      </p:cBhvr>
                                      <p:to>
                                        <p:strVal val="visible"/>
                                      </p:to>
                                    </p:set>
                                    <p:animEffect transition="in" filter="wipe(left)">
                                      <p:cBhvr>
                                        <p:cTn id="7" dur="500"/>
                                        <p:tgtEl>
                                          <p:spTgt spid="139981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99812"/>
                                        </p:tgtEl>
                                        <p:attrNameLst>
                                          <p:attrName>style.visibility</p:attrName>
                                        </p:attrNameLst>
                                      </p:cBhvr>
                                      <p:to>
                                        <p:strVal val="visible"/>
                                      </p:to>
                                    </p:set>
                                    <p:animEffect transition="in" filter="wipe(left)">
                                      <p:cBhvr>
                                        <p:cTn id="11" dur="500"/>
                                        <p:tgtEl>
                                          <p:spTgt spid="139981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399814"/>
                                        </p:tgtEl>
                                        <p:attrNameLst>
                                          <p:attrName>style.visibility</p:attrName>
                                        </p:attrNameLst>
                                      </p:cBhvr>
                                      <p:to>
                                        <p:strVal val="visible"/>
                                      </p:to>
                                    </p:set>
                                    <p:animEffect transition="in" filter="wipe(up)">
                                      <p:cBhvr>
                                        <p:cTn id="15" dur="500"/>
                                        <p:tgtEl>
                                          <p:spTgt spid="13998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99815">
                                            <p:txEl>
                                              <p:pRg st="0" end="0"/>
                                            </p:txEl>
                                          </p:spTgt>
                                        </p:tgtEl>
                                        <p:attrNameLst>
                                          <p:attrName>style.visibility</p:attrName>
                                        </p:attrNameLst>
                                      </p:cBhvr>
                                      <p:to>
                                        <p:strVal val="visible"/>
                                      </p:to>
                                    </p:set>
                                    <p:animEffect transition="in" filter="wipe(left)">
                                      <p:cBhvr>
                                        <p:cTn id="20" dur="500"/>
                                        <p:tgtEl>
                                          <p:spTgt spid="1399815">
                                            <p:txEl>
                                              <p:pRg st="0" end="0"/>
                                            </p:txEl>
                                          </p:spTgt>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1399816"/>
                                        </p:tgtEl>
                                        <p:attrNameLst>
                                          <p:attrName>style.visibility</p:attrName>
                                        </p:attrNameLst>
                                      </p:cBhvr>
                                      <p:to>
                                        <p:strVal val="visible"/>
                                      </p:to>
                                    </p:set>
                                    <p:animEffect transition="in" filter="wipe(down)">
                                      <p:cBhvr>
                                        <p:cTn id="24" dur="500"/>
                                        <p:tgtEl>
                                          <p:spTgt spid="1399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9814" grpId="0" animBg="1"/>
      <p:bldP spid="1399815" grpId="0" build="p"/>
      <p:bldP spid="139981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ChangeArrowheads="1"/>
          </p:cNvSpPr>
          <p:nvPr/>
        </p:nvSpPr>
        <p:spPr bwMode="auto">
          <a:xfrm>
            <a:off x="1025525" y="92075"/>
            <a:ext cx="6954838" cy="457200"/>
          </a:xfrm>
          <a:prstGeom prst="rect">
            <a:avLst/>
          </a:prstGeom>
          <a:noFill/>
          <a:ln w="9525">
            <a:noFill/>
            <a:miter lim="800000"/>
            <a:headEnd/>
            <a:tailEnd/>
          </a:ln>
        </p:spPr>
        <p:txBody>
          <a:bodyPr wrap="none">
            <a:spAutoFit/>
          </a:bodyPr>
          <a:lstStyle/>
          <a:p>
            <a:pPr algn="r" eaLnBrk="0" hangingPunct="0"/>
            <a:r>
              <a:rPr lang="en-GB" b="1" dirty="0">
                <a:solidFill>
                  <a:srgbClr val="FFFF00"/>
                </a:solidFill>
              </a:rPr>
              <a:t>10. Past Examples of Operational Fuel Savings</a:t>
            </a:r>
          </a:p>
        </p:txBody>
      </p:sp>
      <p:pic>
        <p:nvPicPr>
          <p:cNvPr id="1395716" name="Picture 4" descr="!TriStar extra fuel burn - 25oct09"/>
          <p:cNvPicPr>
            <a:picLocks noChangeAspect="1" noChangeArrowheads="1"/>
          </p:cNvPicPr>
          <p:nvPr/>
        </p:nvPicPr>
        <p:blipFill>
          <a:blip r:embed="rId3" cstate="print"/>
          <a:srcRect/>
          <a:stretch>
            <a:fillRect/>
          </a:stretch>
        </p:blipFill>
        <p:spPr bwMode="auto">
          <a:xfrm>
            <a:off x="3067050" y="606425"/>
            <a:ext cx="5930900" cy="5684838"/>
          </a:xfrm>
          <a:prstGeom prst="rect">
            <a:avLst/>
          </a:prstGeom>
          <a:noFill/>
          <a:ln w="12700">
            <a:solidFill>
              <a:schemeClr val="tx1"/>
            </a:solidFill>
            <a:miter lim="800000"/>
            <a:headEnd/>
            <a:tailEnd/>
          </a:ln>
        </p:spPr>
      </p:pic>
      <p:sp>
        <p:nvSpPr>
          <p:cNvPr id="1395717" name="Rectangle 5"/>
          <p:cNvSpPr>
            <a:spLocks noChangeArrowheads="1"/>
          </p:cNvSpPr>
          <p:nvPr/>
        </p:nvSpPr>
        <p:spPr bwMode="auto">
          <a:xfrm>
            <a:off x="88900" y="587375"/>
            <a:ext cx="2916238" cy="5688013"/>
          </a:xfrm>
          <a:prstGeom prst="rect">
            <a:avLst/>
          </a:prstGeom>
          <a:noFill/>
          <a:ln w="9525">
            <a:noFill/>
            <a:miter lim="800000"/>
            <a:headEnd/>
            <a:tailEnd/>
          </a:ln>
        </p:spPr>
        <p:txBody>
          <a:bodyPr lIns="0" tIns="0" rIns="0" bIns="0">
            <a:spAutoFit/>
          </a:bodyPr>
          <a:lstStyle/>
          <a:p>
            <a:pPr algn="ctr" eaLnBrk="0" hangingPunct="0">
              <a:spcBef>
                <a:spcPct val="25000"/>
              </a:spcBef>
            </a:pPr>
            <a:r>
              <a:rPr lang="en-GB" sz="1600" b="1" dirty="0">
                <a:solidFill>
                  <a:srgbClr val="FFFF00"/>
                </a:solidFill>
              </a:rPr>
              <a:t>Example of 8% Immediate Fuel Saving  by Crews </a:t>
            </a:r>
          </a:p>
          <a:p>
            <a:pPr eaLnBrk="0" hangingPunct="0">
              <a:spcBef>
                <a:spcPct val="25000"/>
              </a:spcBef>
            </a:pPr>
            <a:r>
              <a:rPr lang="en-GB" sz="1600" b="1" dirty="0">
                <a:solidFill>
                  <a:srgbClr val="FFFF00"/>
                </a:solidFill>
              </a:rPr>
              <a:t>Flight data recording showed that an aircraft fleet was not operating efficiently. </a:t>
            </a:r>
          </a:p>
          <a:p>
            <a:pPr eaLnBrk="0" hangingPunct="0">
              <a:spcBef>
                <a:spcPct val="25000"/>
              </a:spcBef>
            </a:pPr>
            <a:r>
              <a:rPr lang="en-GB" sz="1600" b="1" dirty="0">
                <a:solidFill>
                  <a:srgbClr val="FFFF00"/>
                </a:solidFill>
              </a:rPr>
              <a:t>A fuel economy  newsletter listed the flight segments and what how much extra fuel was being  burnt / could be saved by a better operation.</a:t>
            </a:r>
          </a:p>
          <a:p>
            <a:pPr eaLnBrk="0" hangingPunct="0">
              <a:spcBef>
                <a:spcPct val="25000"/>
              </a:spcBef>
            </a:pPr>
            <a:r>
              <a:rPr lang="en-GB" sz="1600" b="1" dirty="0">
                <a:solidFill>
                  <a:srgbClr val="FFFF00"/>
                </a:solidFill>
              </a:rPr>
              <a:t>The total extra burn was possibly 26% but this was unlikely to be saved as not all items would occur on one leg.</a:t>
            </a:r>
          </a:p>
          <a:p>
            <a:pPr eaLnBrk="0" hangingPunct="0">
              <a:spcBef>
                <a:spcPct val="25000"/>
              </a:spcBef>
            </a:pPr>
            <a:r>
              <a:rPr lang="en-GB" sz="1600" b="1" dirty="0">
                <a:solidFill>
                  <a:srgbClr val="FFFF00"/>
                </a:solidFill>
              </a:rPr>
              <a:t>After crews  were made aware of the penalties and some changes in procedures an 8% saving was achieved immediately.</a:t>
            </a:r>
          </a:p>
          <a:p>
            <a:pPr eaLnBrk="0" hangingPunct="0">
              <a:spcBef>
                <a:spcPct val="25000"/>
              </a:spcBef>
            </a:pPr>
            <a:r>
              <a:rPr lang="en-GB" sz="1600" b="1" i="1" dirty="0">
                <a:solidFill>
                  <a:srgbClr val="FFFF00"/>
                </a:solidFill>
              </a:rPr>
              <a:t>Departure/arrival procedures in italics are not optimised in current operations. </a:t>
            </a:r>
          </a:p>
        </p:txBody>
      </p:sp>
      <p:sp>
        <p:nvSpPr>
          <p:cNvPr id="1395718" name="Text Box 6"/>
          <p:cNvSpPr txBox="1">
            <a:spLocks noChangeArrowheads="1"/>
          </p:cNvSpPr>
          <p:nvPr/>
        </p:nvSpPr>
        <p:spPr bwMode="auto">
          <a:xfrm>
            <a:off x="7380288" y="1611313"/>
            <a:ext cx="1295400" cy="304800"/>
          </a:xfrm>
          <a:prstGeom prst="rect">
            <a:avLst/>
          </a:prstGeom>
          <a:noFill/>
          <a:ln w="9525">
            <a:noFill/>
            <a:miter lim="800000"/>
            <a:headEnd/>
            <a:tailEnd/>
          </a:ln>
        </p:spPr>
        <p:txBody>
          <a:bodyPr>
            <a:spAutoFit/>
          </a:bodyPr>
          <a:lstStyle/>
          <a:p>
            <a:pPr algn="r" eaLnBrk="0" hangingPunct="0">
              <a:spcBef>
                <a:spcPct val="50000"/>
              </a:spcBef>
            </a:pPr>
            <a:r>
              <a:rPr lang="en-GB" sz="1400" b="1">
                <a:solidFill>
                  <a:srgbClr val="3366CC"/>
                </a:solidFill>
              </a:rPr>
              <a:t>1979 prices</a:t>
            </a:r>
          </a:p>
        </p:txBody>
      </p:sp>
      <p:sp>
        <p:nvSpPr>
          <p:cNvPr id="1395719" name="Text Box 7"/>
          <p:cNvSpPr txBox="1">
            <a:spLocks noChangeArrowheads="1"/>
          </p:cNvSpPr>
          <p:nvPr/>
        </p:nvSpPr>
        <p:spPr bwMode="auto">
          <a:xfrm>
            <a:off x="6418263" y="5876925"/>
            <a:ext cx="2663825" cy="304800"/>
          </a:xfrm>
          <a:prstGeom prst="rect">
            <a:avLst/>
          </a:prstGeom>
          <a:noFill/>
          <a:ln w="9525">
            <a:noFill/>
            <a:miter lim="800000"/>
            <a:headEnd/>
            <a:tailEnd/>
          </a:ln>
        </p:spPr>
        <p:txBody>
          <a:bodyPr>
            <a:spAutoFit/>
          </a:bodyPr>
          <a:lstStyle/>
          <a:p>
            <a:pPr algn="r" eaLnBrk="0" hangingPunct="0">
              <a:spcBef>
                <a:spcPct val="50000"/>
              </a:spcBef>
            </a:pPr>
            <a:r>
              <a:rPr lang="en-GB" sz="1400" b="1">
                <a:solidFill>
                  <a:srgbClr val="FC0202"/>
                </a:solidFill>
              </a:rPr>
              <a:t>Potential Fuel Saving 26%</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95717">
                                            <p:txEl>
                                              <p:pRg st="0" end="0"/>
                                            </p:txEl>
                                          </p:spTgt>
                                        </p:tgtEl>
                                        <p:attrNameLst>
                                          <p:attrName>style.visibility</p:attrName>
                                        </p:attrNameLst>
                                      </p:cBhvr>
                                      <p:to>
                                        <p:strVal val="visible"/>
                                      </p:to>
                                    </p:set>
                                    <p:animEffect transition="in" filter="wipe(left)">
                                      <p:cBhvr>
                                        <p:cTn id="7" dur="500"/>
                                        <p:tgtEl>
                                          <p:spTgt spid="1395717">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95716"/>
                                        </p:tgtEl>
                                        <p:attrNameLst>
                                          <p:attrName>style.visibility</p:attrName>
                                        </p:attrNameLst>
                                      </p:cBhvr>
                                      <p:to>
                                        <p:strVal val="visible"/>
                                      </p:to>
                                    </p:set>
                                    <p:animEffect transition="in" filter="wipe(left)">
                                      <p:cBhvr>
                                        <p:cTn id="11" dur="500"/>
                                        <p:tgtEl>
                                          <p:spTgt spid="139571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95717">
                                            <p:txEl>
                                              <p:pRg st="1" end="1"/>
                                            </p:txEl>
                                          </p:spTgt>
                                        </p:tgtEl>
                                        <p:attrNameLst>
                                          <p:attrName>style.visibility</p:attrName>
                                        </p:attrNameLst>
                                      </p:cBhvr>
                                      <p:to>
                                        <p:strVal val="visible"/>
                                      </p:to>
                                    </p:set>
                                    <p:animEffect transition="in" filter="wipe(left)">
                                      <p:cBhvr>
                                        <p:cTn id="15" dur="500"/>
                                        <p:tgtEl>
                                          <p:spTgt spid="1395717">
                                            <p:txEl>
                                              <p:pRg st="1" end="1"/>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95717">
                                            <p:txEl>
                                              <p:pRg st="2" end="2"/>
                                            </p:txEl>
                                          </p:spTgt>
                                        </p:tgtEl>
                                        <p:attrNameLst>
                                          <p:attrName>style.visibility</p:attrName>
                                        </p:attrNameLst>
                                      </p:cBhvr>
                                      <p:to>
                                        <p:strVal val="visible"/>
                                      </p:to>
                                    </p:set>
                                    <p:animEffect transition="in" filter="wipe(left)">
                                      <p:cBhvr>
                                        <p:cTn id="19" dur="500"/>
                                        <p:tgtEl>
                                          <p:spTgt spid="1395717">
                                            <p:txEl>
                                              <p:pRg st="2" end="2"/>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395717">
                                            <p:txEl>
                                              <p:pRg st="3" end="3"/>
                                            </p:txEl>
                                          </p:spTgt>
                                        </p:tgtEl>
                                        <p:attrNameLst>
                                          <p:attrName>style.visibility</p:attrName>
                                        </p:attrNameLst>
                                      </p:cBhvr>
                                      <p:to>
                                        <p:strVal val="visible"/>
                                      </p:to>
                                    </p:set>
                                    <p:animEffect transition="in" filter="wipe(left)">
                                      <p:cBhvr>
                                        <p:cTn id="23" dur="500"/>
                                        <p:tgtEl>
                                          <p:spTgt spid="1395717">
                                            <p:txEl>
                                              <p:pRg st="3" end="3"/>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395718"/>
                                        </p:tgtEl>
                                        <p:attrNameLst>
                                          <p:attrName>style.visibility</p:attrName>
                                        </p:attrNameLst>
                                      </p:cBhvr>
                                      <p:to>
                                        <p:strVal val="visible"/>
                                      </p:to>
                                    </p:set>
                                    <p:animEffect transition="in" filter="wipe(left)">
                                      <p:cBhvr>
                                        <p:cTn id="27" dur="500"/>
                                        <p:tgtEl>
                                          <p:spTgt spid="1395718"/>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395719"/>
                                        </p:tgtEl>
                                        <p:attrNameLst>
                                          <p:attrName>style.visibility</p:attrName>
                                        </p:attrNameLst>
                                      </p:cBhvr>
                                      <p:to>
                                        <p:strVal val="visible"/>
                                      </p:to>
                                    </p:set>
                                    <p:animEffect transition="in" filter="wipe(left)">
                                      <p:cBhvr>
                                        <p:cTn id="31" dur="500"/>
                                        <p:tgtEl>
                                          <p:spTgt spid="13957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95717">
                                            <p:txEl>
                                              <p:pRg st="4" end="4"/>
                                            </p:txEl>
                                          </p:spTgt>
                                        </p:tgtEl>
                                        <p:attrNameLst>
                                          <p:attrName>style.visibility</p:attrName>
                                        </p:attrNameLst>
                                      </p:cBhvr>
                                      <p:to>
                                        <p:strVal val="visible"/>
                                      </p:to>
                                    </p:set>
                                    <p:animEffect transition="in" filter="wipe(left)">
                                      <p:cBhvr>
                                        <p:cTn id="36" dur="500"/>
                                        <p:tgtEl>
                                          <p:spTgt spid="1395717">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395717">
                                            <p:txEl>
                                              <p:pRg st="5" end="5"/>
                                            </p:txEl>
                                          </p:spTgt>
                                        </p:tgtEl>
                                        <p:attrNameLst>
                                          <p:attrName>style.visibility</p:attrName>
                                        </p:attrNameLst>
                                      </p:cBhvr>
                                      <p:to>
                                        <p:strVal val="visible"/>
                                      </p:to>
                                    </p:set>
                                    <p:animEffect transition="in" filter="wipe(left)">
                                      <p:cBhvr>
                                        <p:cTn id="41" dur="500"/>
                                        <p:tgtEl>
                                          <p:spTgt spid="13957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17" grpId="0" build="p"/>
      <p:bldP spid="1395718" grpId="0"/>
      <p:bldP spid="139571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ChangeArrowheads="1"/>
          </p:cNvSpPr>
          <p:nvPr/>
        </p:nvSpPr>
        <p:spPr bwMode="auto">
          <a:xfrm>
            <a:off x="1025525" y="92075"/>
            <a:ext cx="6954838" cy="457200"/>
          </a:xfrm>
          <a:prstGeom prst="rect">
            <a:avLst/>
          </a:prstGeom>
          <a:noFill/>
          <a:ln w="9525">
            <a:noFill/>
            <a:miter lim="800000"/>
            <a:headEnd/>
            <a:tailEnd/>
          </a:ln>
        </p:spPr>
        <p:txBody>
          <a:bodyPr wrap="none">
            <a:spAutoFit/>
          </a:bodyPr>
          <a:lstStyle/>
          <a:p>
            <a:pPr algn="r" eaLnBrk="0" hangingPunct="0"/>
            <a:r>
              <a:rPr lang="en-GB" b="1" dirty="0">
                <a:solidFill>
                  <a:srgbClr val="FFFF00"/>
                </a:solidFill>
              </a:rPr>
              <a:t>10. Past Examples of Operational Fuel Savings</a:t>
            </a:r>
          </a:p>
        </p:txBody>
      </p:sp>
      <p:pic>
        <p:nvPicPr>
          <p:cNvPr id="1395716" name="Picture 4" descr="!TriStar extra fuel burn - 25oct09"/>
          <p:cNvPicPr>
            <a:picLocks noChangeAspect="1" noChangeArrowheads="1"/>
          </p:cNvPicPr>
          <p:nvPr/>
        </p:nvPicPr>
        <p:blipFill>
          <a:blip r:embed="rId3" cstate="print"/>
          <a:srcRect/>
          <a:stretch>
            <a:fillRect/>
          </a:stretch>
        </p:blipFill>
        <p:spPr bwMode="auto">
          <a:xfrm>
            <a:off x="3067050" y="606425"/>
            <a:ext cx="5930900" cy="5684838"/>
          </a:xfrm>
          <a:prstGeom prst="rect">
            <a:avLst/>
          </a:prstGeom>
          <a:noFill/>
          <a:ln w="12700">
            <a:solidFill>
              <a:schemeClr val="tx1"/>
            </a:solidFill>
            <a:miter lim="800000"/>
            <a:headEnd/>
            <a:tailEnd/>
          </a:ln>
        </p:spPr>
      </p:pic>
      <p:sp>
        <p:nvSpPr>
          <p:cNvPr id="1395717" name="Rectangle 5"/>
          <p:cNvSpPr>
            <a:spLocks noChangeArrowheads="1"/>
          </p:cNvSpPr>
          <p:nvPr/>
        </p:nvSpPr>
        <p:spPr bwMode="auto">
          <a:xfrm>
            <a:off x="88900" y="587375"/>
            <a:ext cx="2916238" cy="5688013"/>
          </a:xfrm>
          <a:prstGeom prst="rect">
            <a:avLst/>
          </a:prstGeom>
          <a:noFill/>
          <a:ln w="9525">
            <a:noFill/>
            <a:miter lim="800000"/>
            <a:headEnd/>
            <a:tailEnd/>
          </a:ln>
        </p:spPr>
        <p:txBody>
          <a:bodyPr lIns="0" tIns="0" rIns="0" bIns="0">
            <a:spAutoFit/>
          </a:bodyPr>
          <a:lstStyle/>
          <a:p>
            <a:pPr algn="ctr" eaLnBrk="0" hangingPunct="0">
              <a:spcBef>
                <a:spcPct val="25000"/>
              </a:spcBef>
            </a:pPr>
            <a:r>
              <a:rPr lang="en-GB" sz="1600" b="1" dirty="0">
                <a:solidFill>
                  <a:srgbClr val="FFFF00"/>
                </a:solidFill>
              </a:rPr>
              <a:t>Example of 8% Immediate Fuel Saving  by Crews </a:t>
            </a:r>
          </a:p>
          <a:p>
            <a:pPr eaLnBrk="0" hangingPunct="0">
              <a:spcBef>
                <a:spcPct val="25000"/>
              </a:spcBef>
            </a:pPr>
            <a:r>
              <a:rPr lang="en-GB" sz="1600" b="1" dirty="0">
                <a:solidFill>
                  <a:srgbClr val="FFFF00"/>
                </a:solidFill>
              </a:rPr>
              <a:t>Flight data recording showed that an aircraft fleet was not operating efficiently. </a:t>
            </a:r>
          </a:p>
          <a:p>
            <a:pPr eaLnBrk="0" hangingPunct="0">
              <a:spcBef>
                <a:spcPct val="25000"/>
              </a:spcBef>
            </a:pPr>
            <a:r>
              <a:rPr lang="en-GB" sz="1600" b="1" dirty="0">
                <a:solidFill>
                  <a:srgbClr val="FFFF00"/>
                </a:solidFill>
              </a:rPr>
              <a:t>A fuel economy  newsletter listed the flight segments and what how much extra fuel was being  burnt / could be saved by a better operation.</a:t>
            </a:r>
          </a:p>
          <a:p>
            <a:pPr eaLnBrk="0" hangingPunct="0">
              <a:spcBef>
                <a:spcPct val="25000"/>
              </a:spcBef>
            </a:pPr>
            <a:r>
              <a:rPr lang="en-GB" sz="1600" b="1" dirty="0">
                <a:solidFill>
                  <a:srgbClr val="FFFF00"/>
                </a:solidFill>
              </a:rPr>
              <a:t>The total extra burn was possibly 26% but this was unlikely to be saved as not all items would occur on one leg.</a:t>
            </a:r>
          </a:p>
          <a:p>
            <a:pPr eaLnBrk="0" hangingPunct="0">
              <a:spcBef>
                <a:spcPct val="25000"/>
              </a:spcBef>
            </a:pPr>
            <a:r>
              <a:rPr lang="en-GB" sz="1600" b="1" dirty="0">
                <a:solidFill>
                  <a:srgbClr val="FFFF00"/>
                </a:solidFill>
              </a:rPr>
              <a:t>After crews  were made aware of the penalties and some changes in procedures an 8% saving was achieved immediately.</a:t>
            </a:r>
          </a:p>
          <a:p>
            <a:pPr eaLnBrk="0" hangingPunct="0">
              <a:spcBef>
                <a:spcPct val="25000"/>
              </a:spcBef>
            </a:pPr>
            <a:r>
              <a:rPr lang="en-GB" sz="1600" b="1" i="1" dirty="0">
                <a:solidFill>
                  <a:srgbClr val="FFFF00"/>
                </a:solidFill>
              </a:rPr>
              <a:t>Departure/arrival procedures in italics are not optimised in current operations. </a:t>
            </a:r>
          </a:p>
        </p:txBody>
      </p:sp>
      <p:sp>
        <p:nvSpPr>
          <p:cNvPr id="1395718" name="Text Box 6"/>
          <p:cNvSpPr txBox="1">
            <a:spLocks noChangeArrowheads="1"/>
          </p:cNvSpPr>
          <p:nvPr/>
        </p:nvSpPr>
        <p:spPr bwMode="auto">
          <a:xfrm>
            <a:off x="7380288" y="1611313"/>
            <a:ext cx="1295400" cy="304800"/>
          </a:xfrm>
          <a:prstGeom prst="rect">
            <a:avLst/>
          </a:prstGeom>
          <a:noFill/>
          <a:ln w="9525">
            <a:noFill/>
            <a:miter lim="800000"/>
            <a:headEnd/>
            <a:tailEnd/>
          </a:ln>
        </p:spPr>
        <p:txBody>
          <a:bodyPr>
            <a:spAutoFit/>
          </a:bodyPr>
          <a:lstStyle/>
          <a:p>
            <a:pPr algn="r" eaLnBrk="0" hangingPunct="0">
              <a:spcBef>
                <a:spcPct val="50000"/>
              </a:spcBef>
            </a:pPr>
            <a:r>
              <a:rPr lang="en-GB" sz="1400" b="1" dirty="0">
                <a:solidFill>
                  <a:srgbClr val="3366CC"/>
                </a:solidFill>
              </a:rPr>
              <a:t>1979 prices</a:t>
            </a:r>
          </a:p>
        </p:txBody>
      </p:sp>
      <p:sp>
        <p:nvSpPr>
          <p:cNvPr id="1395719" name="Text Box 7"/>
          <p:cNvSpPr txBox="1">
            <a:spLocks noChangeArrowheads="1"/>
          </p:cNvSpPr>
          <p:nvPr/>
        </p:nvSpPr>
        <p:spPr bwMode="auto">
          <a:xfrm>
            <a:off x="6418263" y="5876925"/>
            <a:ext cx="2663825" cy="304800"/>
          </a:xfrm>
          <a:prstGeom prst="rect">
            <a:avLst/>
          </a:prstGeom>
          <a:noFill/>
          <a:ln w="9525">
            <a:noFill/>
            <a:miter lim="800000"/>
            <a:headEnd/>
            <a:tailEnd/>
          </a:ln>
        </p:spPr>
        <p:txBody>
          <a:bodyPr>
            <a:spAutoFit/>
          </a:bodyPr>
          <a:lstStyle/>
          <a:p>
            <a:pPr algn="r" eaLnBrk="0" hangingPunct="0">
              <a:spcBef>
                <a:spcPct val="50000"/>
              </a:spcBef>
            </a:pPr>
            <a:r>
              <a:rPr lang="en-GB" sz="1400" b="1">
                <a:solidFill>
                  <a:srgbClr val="FC0202"/>
                </a:solidFill>
              </a:rPr>
              <a:t>Potential Fuel Saving 26%</a:t>
            </a:r>
          </a:p>
        </p:txBody>
      </p:sp>
      <p:pic>
        <p:nvPicPr>
          <p:cNvPr id="7" name="Picture 6" descr="Renault F1 car from front close - 31oct06 crop.jpg"/>
          <p:cNvPicPr>
            <a:picLocks noChangeAspect="1"/>
          </p:cNvPicPr>
          <p:nvPr/>
        </p:nvPicPr>
        <p:blipFill>
          <a:blip r:embed="rId4" cstate="print"/>
          <a:stretch>
            <a:fillRect/>
          </a:stretch>
        </p:blipFill>
        <p:spPr>
          <a:xfrm>
            <a:off x="525264" y="2924944"/>
            <a:ext cx="4533900" cy="2886075"/>
          </a:xfrm>
          <a:prstGeom prst="rect">
            <a:avLst/>
          </a:prstGeom>
        </p:spPr>
      </p:pic>
      <p:sp>
        <p:nvSpPr>
          <p:cNvPr id="8" name="Rectangle 7"/>
          <p:cNvSpPr/>
          <p:nvPr/>
        </p:nvSpPr>
        <p:spPr>
          <a:xfrm>
            <a:off x="510976" y="2524834"/>
            <a:ext cx="4532400" cy="400110"/>
          </a:xfrm>
          <a:prstGeom prst="rect">
            <a:avLst/>
          </a:prstGeom>
          <a:solidFill>
            <a:schemeClr val="bg2">
              <a:lumMod val="75000"/>
            </a:schemeClr>
          </a:solidFill>
          <a:ln>
            <a:solidFill>
              <a:srgbClr val="000099"/>
            </a:solidFill>
          </a:ln>
        </p:spPr>
        <p:txBody>
          <a:bodyPr wrap="square">
            <a:spAutoFit/>
          </a:bodyPr>
          <a:lstStyle/>
          <a:p>
            <a:pPr algn="ctr" eaLnBrk="0" hangingPunct="0">
              <a:spcBef>
                <a:spcPct val="50000"/>
              </a:spcBef>
            </a:pPr>
            <a:r>
              <a:rPr lang="en-GB" sz="2000" b="1" dirty="0">
                <a:solidFill>
                  <a:srgbClr val="000099"/>
                </a:solidFill>
              </a:rPr>
              <a:t>Every little improvement  helps</a:t>
            </a:r>
          </a:p>
        </p:txBody>
      </p:sp>
      <p:sp>
        <p:nvSpPr>
          <p:cNvPr id="9" name="Rectangle 8"/>
          <p:cNvSpPr/>
          <p:nvPr/>
        </p:nvSpPr>
        <p:spPr>
          <a:xfrm>
            <a:off x="5292080" y="3237944"/>
            <a:ext cx="3455816" cy="1631216"/>
          </a:xfrm>
          <a:prstGeom prst="rect">
            <a:avLst/>
          </a:prstGeom>
          <a:solidFill>
            <a:schemeClr val="bg2">
              <a:lumMod val="75000"/>
            </a:schemeClr>
          </a:solidFill>
          <a:ln>
            <a:solidFill>
              <a:srgbClr val="000099"/>
            </a:solidFill>
          </a:ln>
        </p:spPr>
        <p:txBody>
          <a:bodyPr wrap="square">
            <a:spAutoFit/>
          </a:bodyPr>
          <a:lstStyle/>
          <a:p>
            <a:pPr algn="ctr" eaLnBrk="0" hangingPunct="0">
              <a:spcBef>
                <a:spcPct val="50000"/>
              </a:spcBef>
            </a:pPr>
            <a:r>
              <a:rPr lang="en-GB" sz="2000" b="1" dirty="0">
                <a:solidFill>
                  <a:srgbClr val="000099"/>
                </a:solidFill>
              </a:rPr>
              <a:t>Rolls-Royce spends £800M per year on Research &amp; Development to achieve 1% </a:t>
            </a:r>
            <a:r>
              <a:rPr lang="en-GB" sz="2000" b="1" dirty="0" err="1">
                <a:solidFill>
                  <a:srgbClr val="000099"/>
                </a:solidFill>
              </a:rPr>
              <a:t>improvment</a:t>
            </a:r>
            <a:r>
              <a:rPr lang="en-GB" sz="2000" b="1" dirty="0">
                <a:solidFill>
                  <a:srgbClr val="000099"/>
                </a:solidFill>
              </a:rPr>
              <a:t> in fuel efficiency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025525" y="92075"/>
            <a:ext cx="6954838" cy="457200"/>
          </a:xfrm>
          <a:prstGeom prst="rect">
            <a:avLst/>
          </a:prstGeom>
          <a:noFill/>
          <a:ln w="9525">
            <a:noFill/>
            <a:miter lim="800000"/>
            <a:headEnd/>
            <a:tailEnd/>
          </a:ln>
        </p:spPr>
        <p:txBody>
          <a:bodyPr wrap="none">
            <a:spAutoFit/>
          </a:bodyPr>
          <a:lstStyle/>
          <a:p>
            <a:pPr algn="r" eaLnBrk="0" hangingPunct="0"/>
            <a:r>
              <a:rPr lang="en-GB" b="1" dirty="0">
                <a:solidFill>
                  <a:srgbClr val="FFFF00"/>
                </a:solidFill>
              </a:rPr>
              <a:t>10. Past Examples of Operational Fuel Savings</a:t>
            </a:r>
          </a:p>
        </p:txBody>
      </p:sp>
      <p:grpSp>
        <p:nvGrpSpPr>
          <p:cNvPr id="2" name="Group 7"/>
          <p:cNvGrpSpPr>
            <a:grpSpLocks/>
          </p:cNvGrpSpPr>
          <p:nvPr/>
        </p:nvGrpSpPr>
        <p:grpSpPr bwMode="auto">
          <a:xfrm>
            <a:off x="5651500" y="531813"/>
            <a:ext cx="3248025" cy="5986463"/>
            <a:chOff x="3560" y="335"/>
            <a:chExt cx="2046" cy="3771"/>
          </a:xfrm>
        </p:grpSpPr>
        <p:pic>
          <p:nvPicPr>
            <p:cNvPr id="38917" name="Picture 3" descr="!AHK Crew Monitoring Crw Nbrs over 1 year Chart - 17oct09"/>
            <p:cNvPicPr>
              <a:picLocks noChangeAspect="1" noChangeArrowheads="1"/>
            </p:cNvPicPr>
            <p:nvPr/>
          </p:nvPicPr>
          <p:blipFill>
            <a:blip r:embed="rId3" cstate="print"/>
            <a:srcRect/>
            <a:stretch>
              <a:fillRect/>
            </a:stretch>
          </p:blipFill>
          <p:spPr bwMode="auto">
            <a:xfrm>
              <a:off x="3566" y="335"/>
              <a:ext cx="2040" cy="3131"/>
            </a:xfrm>
            <a:prstGeom prst="rect">
              <a:avLst/>
            </a:prstGeom>
            <a:noFill/>
            <a:ln w="12700">
              <a:solidFill>
                <a:schemeClr val="tx1"/>
              </a:solidFill>
              <a:miter lim="800000"/>
              <a:headEnd/>
              <a:tailEnd/>
            </a:ln>
          </p:spPr>
        </p:pic>
        <p:sp>
          <p:nvSpPr>
            <p:cNvPr id="38918" name="Text Box 4"/>
            <p:cNvSpPr txBox="1">
              <a:spLocks noChangeArrowheads="1"/>
            </p:cNvSpPr>
            <p:nvPr/>
          </p:nvSpPr>
          <p:spPr bwMode="auto">
            <a:xfrm>
              <a:off x="3560" y="3427"/>
              <a:ext cx="2040" cy="679"/>
            </a:xfrm>
            <a:prstGeom prst="rect">
              <a:avLst/>
            </a:prstGeom>
            <a:solidFill>
              <a:schemeClr val="bg1"/>
            </a:solidFill>
            <a:ln w="12700">
              <a:solidFill>
                <a:schemeClr val="tx1"/>
              </a:solidFill>
              <a:miter lim="800000"/>
              <a:headEnd/>
              <a:tailEnd/>
            </a:ln>
          </p:spPr>
          <p:txBody>
            <a:bodyPr/>
            <a:lstStyle/>
            <a:p>
              <a:pPr algn="ctr" eaLnBrk="0" hangingPunct="0">
                <a:spcBef>
                  <a:spcPts val="200"/>
                </a:spcBef>
              </a:pPr>
              <a:r>
                <a:rPr lang="en-GB" sz="1400" b="1" dirty="0"/>
                <a:t>Crew Fuel Monitoring Graphs:</a:t>
              </a:r>
            </a:p>
            <a:p>
              <a:pPr algn="ctr" eaLnBrk="0" hangingPunct="0">
                <a:spcBef>
                  <a:spcPts val="200"/>
                </a:spcBef>
              </a:pPr>
              <a:r>
                <a:rPr lang="en-GB" sz="1400" b="1" dirty="0"/>
                <a:t>Top – Cost of Extra Fuel Uplifted</a:t>
              </a:r>
            </a:p>
            <a:p>
              <a:pPr algn="ctr" eaLnBrk="0" hangingPunct="0">
                <a:spcBef>
                  <a:spcPts val="200"/>
                </a:spcBef>
              </a:pPr>
              <a:r>
                <a:rPr lang="en-GB" sz="1400" b="1" dirty="0"/>
                <a:t>Centre – Cost of Extra Fuel Burnt</a:t>
              </a:r>
            </a:p>
            <a:p>
              <a:pPr algn="ctr" eaLnBrk="0" hangingPunct="0">
                <a:spcBef>
                  <a:spcPts val="200"/>
                </a:spcBef>
              </a:pPr>
              <a:r>
                <a:rPr lang="en-GB" sz="1400" b="1" dirty="0"/>
                <a:t>Bottom – Crew’s Total Extra Cost</a:t>
              </a:r>
            </a:p>
          </p:txBody>
        </p:sp>
      </p:grpSp>
      <p:sp>
        <p:nvSpPr>
          <p:cNvPr id="1394694" name="Rectangle 6"/>
          <p:cNvSpPr>
            <a:spLocks noChangeArrowheads="1"/>
          </p:cNvSpPr>
          <p:nvPr/>
        </p:nvSpPr>
        <p:spPr bwMode="auto">
          <a:xfrm>
            <a:off x="250825" y="612775"/>
            <a:ext cx="5113338" cy="5715000"/>
          </a:xfrm>
          <a:prstGeom prst="rect">
            <a:avLst/>
          </a:prstGeom>
          <a:noFill/>
          <a:ln w="9525">
            <a:noFill/>
            <a:miter lim="800000"/>
            <a:headEnd/>
            <a:tailEnd/>
          </a:ln>
        </p:spPr>
        <p:txBody>
          <a:bodyPr>
            <a:spAutoFit/>
          </a:bodyPr>
          <a:lstStyle/>
          <a:p>
            <a:pPr eaLnBrk="0" hangingPunct="0">
              <a:spcBef>
                <a:spcPct val="50000"/>
              </a:spcBef>
            </a:pPr>
            <a:r>
              <a:rPr lang="en-GB" sz="1600" b="1" dirty="0">
                <a:solidFill>
                  <a:srgbClr val="FFFF00"/>
                </a:solidFill>
              </a:rPr>
              <a:t>A contract was secured because the crews’ more efficient operation saved 13% fuel compared to the previous operator which covered the crews’ cost.</a:t>
            </a:r>
          </a:p>
          <a:p>
            <a:pPr eaLnBrk="0" hangingPunct="0">
              <a:spcBef>
                <a:spcPct val="50000"/>
              </a:spcBef>
            </a:pPr>
            <a:r>
              <a:rPr lang="en-GB" sz="1600" b="1" dirty="0">
                <a:solidFill>
                  <a:srgbClr val="FFFF00"/>
                </a:solidFill>
              </a:rPr>
              <a:t>A cargo operator became profitable by, amongst other savings, increasing payloads by reduced fuel reserves and improved fuel consumption.</a:t>
            </a:r>
          </a:p>
          <a:p>
            <a:pPr eaLnBrk="0" hangingPunct="0">
              <a:spcBef>
                <a:spcPct val="50000"/>
              </a:spcBef>
            </a:pPr>
            <a:r>
              <a:rPr lang="en-GB" sz="1600" b="1" dirty="0">
                <a:solidFill>
                  <a:srgbClr val="FFFF00"/>
                </a:solidFill>
              </a:rPr>
              <a:t>The Fuel Monitoring Graphs show how individual crew performance can vary and affect the profitability of an airline.</a:t>
            </a:r>
          </a:p>
          <a:p>
            <a:pPr eaLnBrk="0" hangingPunct="0">
              <a:spcBef>
                <a:spcPct val="50000"/>
              </a:spcBef>
            </a:pPr>
            <a:r>
              <a:rPr lang="en-GB" sz="1600" b="1" dirty="0">
                <a:solidFill>
                  <a:srgbClr val="FFFF00"/>
                </a:solidFill>
              </a:rPr>
              <a:t>The top graph shows the cost of carrying extra fuel based on the Sector Fuel Price Differential.</a:t>
            </a:r>
          </a:p>
          <a:p>
            <a:pPr eaLnBrk="0" hangingPunct="0">
              <a:spcBef>
                <a:spcPct val="50000"/>
              </a:spcBef>
            </a:pPr>
            <a:r>
              <a:rPr lang="en-GB" sz="1600" b="1" dirty="0">
                <a:solidFill>
                  <a:srgbClr val="FFFF00"/>
                </a:solidFill>
              </a:rPr>
              <a:t>The centre graph shows the cost of extra fuel burnt in flight, perhaps by non optimum operation of the aircraft – descending early, configuring for approach too soon, etc.</a:t>
            </a:r>
          </a:p>
          <a:p>
            <a:pPr eaLnBrk="0" hangingPunct="0">
              <a:spcBef>
                <a:spcPct val="50000"/>
              </a:spcBef>
            </a:pPr>
            <a:r>
              <a:rPr lang="en-GB" sz="1600" b="1" dirty="0">
                <a:solidFill>
                  <a:srgbClr val="FFFF00"/>
                </a:solidFill>
              </a:rPr>
              <a:t>The bottom graph shows the total of the two.  The difference between the extremes is over </a:t>
            </a:r>
            <a:r>
              <a:rPr lang="en-GB" sz="1600" b="1" dirty="0">
                <a:solidFill>
                  <a:srgbClr val="FF4141"/>
                </a:solidFill>
              </a:rPr>
              <a:t>U$400</a:t>
            </a:r>
            <a:r>
              <a:rPr lang="en-GB" sz="1600" b="1" dirty="0">
                <a:solidFill>
                  <a:srgbClr val="FFFF00"/>
                </a:solidFill>
              </a:rPr>
              <a:t> per sector which for </a:t>
            </a:r>
            <a:r>
              <a:rPr lang="en-GB" sz="1600" b="1" dirty="0">
                <a:solidFill>
                  <a:srgbClr val="FF4141"/>
                </a:solidFill>
              </a:rPr>
              <a:t>a year could total U$100Ks</a:t>
            </a:r>
            <a:r>
              <a:rPr lang="en-GB" sz="1600" b="1" dirty="0">
                <a:solidFill>
                  <a:srgbClr val="FFFF00"/>
                </a:solidFill>
              </a:rPr>
              <a:t>.</a:t>
            </a:r>
          </a:p>
          <a:p>
            <a:pPr eaLnBrk="0" hangingPunct="0">
              <a:spcBef>
                <a:spcPct val="50000"/>
              </a:spcBef>
            </a:pPr>
            <a:r>
              <a:rPr lang="en-GB" sz="1600" b="1" dirty="0">
                <a:solidFill>
                  <a:srgbClr val="FFFF00"/>
                </a:solidFill>
              </a:rPr>
              <a:t>Such information must obviously be used sensitively and only be used for encouragement. </a:t>
            </a:r>
          </a:p>
        </p:txBody>
      </p:sp>
      <p:cxnSp>
        <p:nvCxnSpPr>
          <p:cNvPr id="7" name="Straight Arrow Connector 6"/>
          <p:cNvCxnSpPr/>
          <p:nvPr/>
        </p:nvCxnSpPr>
        <p:spPr bwMode="auto">
          <a:xfrm flipV="1">
            <a:off x="4932040" y="1628800"/>
            <a:ext cx="1008112" cy="1656184"/>
          </a:xfrm>
          <a:prstGeom prst="straightConnector1">
            <a:avLst/>
          </a:prstGeom>
          <a:solidFill>
            <a:schemeClr val="accent1"/>
          </a:solidFill>
          <a:ln w="31750" cap="flat" cmpd="sng" algn="ctr">
            <a:solidFill>
              <a:srgbClr val="000099"/>
            </a:solidFill>
            <a:prstDash val="solid"/>
            <a:round/>
            <a:headEnd type="none" w="med" len="med"/>
            <a:tailEnd type="arrow"/>
          </a:ln>
          <a:effectLst/>
        </p:spPr>
      </p:cxnSp>
      <p:cxnSp>
        <p:nvCxnSpPr>
          <p:cNvPr id="8" name="Straight Arrow Connector 7"/>
          <p:cNvCxnSpPr/>
          <p:nvPr/>
        </p:nvCxnSpPr>
        <p:spPr bwMode="auto">
          <a:xfrm flipV="1">
            <a:off x="5220072" y="3356992"/>
            <a:ext cx="648072" cy="864096"/>
          </a:xfrm>
          <a:prstGeom prst="straightConnector1">
            <a:avLst/>
          </a:prstGeom>
          <a:solidFill>
            <a:schemeClr val="accent1"/>
          </a:solidFill>
          <a:ln w="31750" cap="flat" cmpd="sng" algn="ctr">
            <a:solidFill>
              <a:srgbClr val="000099"/>
            </a:solidFill>
            <a:prstDash val="solid"/>
            <a:round/>
            <a:headEnd type="none" w="med" len="med"/>
            <a:tailEnd type="arrow"/>
          </a:ln>
          <a:effectLst/>
        </p:spPr>
      </p:cxnSp>
      <p:cxnSp>
        <p:nvCxnSpPr>
          <p:cNvPr id="9" name="Straight Arrow Connector 8"/>
          <p:cNvCxnSpPr/>
          <p:nvPr/>
        </p:nvCxnSpPr>
        <p:spPr bwMode="auto">
          <a:xfrm flipV="1">
            <a:off x="5262936" y="4869160"/>
            <a:ext cx="605208" cy="172592"/>
          </a:xfrm>
          <a:prstGeom prst="straightConnector1">
            <a:avLst/>
          </a:prstGeom>
          <a:solidFill>
            <a:schemeClr val="accent1"/>
          </a:solidFill>
          <a:ln w="31750" cap="flat" cmpd="sng" algn="ctr">
            <a:solidFill>
              <a:srgbClr val="000099"/>
            </a:solidFill>
            <a:prstDash val="solid"/>
            <a:round/>
            <a:headEnd type="none" w="med" len="med"/>
            <a:tailEnd type="arrow"/>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94694">
                                            <p:txEl>
                                              <p:pRg st="0" end="0"/>
                                            </p:txEl>
                                          </p:spTgt>
                                        </p:tgtEl>
                                        <p:attrNameLst>
                                          <p:attrName>style.visibility</p:attrName>
                                        </p:attrNameLst>
                                      </p:cBhvr>
                                      <p:to>
                                        <p:strVal val="visible"/>
                                      </p:to>
                                    </p:set>
                                    <p:animEffect transition="in" filter="wipe(left)">
                                      <p:cBhvr>
                                        <p:cTn id="7" dur="500"/>
                                        <p:tgtEl>
                                          <p:spTgt spid="139469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94694">
                                            <p:txEl>
                                              <p:pRg st="1" end="1"/>
                                            </p:txEl>
                                          </p:spTgt>
                                        </p:tgtEl>
                                        <p:attrNameLst>
                                          <p:attrName>style.visibility</p:attrName>
                                        </p:attrNameLst>
                                      </p:cBhvr>
                                      <p:to>
                                        <p:strVal val="visible"/>
                                      </p:to>
                                    </p:set>
                                    <p:animEffect transition="in" filter="wipe(left)">
                                      <p:cBhvr>
                                        <p:cTn id="11" dur="500"/>
                                        <p:tgtEl>
                                          <p:spTgt spid="1394694">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94694">
                                            <p:txEl>
                                              <p:pRg st="2" end="2"/>
                                            </p:txEl>
                                          </p:spTgt>
                                        </p:tgtEl>
                                        <p:attrNameLst>
                                          <p:attrName>style.visibility</p:attrName>
                                        </p:attrNameLst>
                                      </p:cBhvr>
                                      <p:to>
                                        <p:strVal val="visible"/>
                                      </p:to>
                                    </p:set>
                                    <p:animEffect transition="in" filter="wipe(left)">
                                      <p:cBhvr>
                                        <p:cTn id="15" dur="500"/>
                                        <p:tgtEl>
                                          <p:spTgt spid="1394694">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394694">
                                            <p:txEl>
                                              <p:pRg st="3" end="3"/>
                                            </p:txEl>
                                          </p:spTgt>
                                        </p:tgtEl>
                                        <p:attrNameLst>
                                          <p:attrName>style.visibility</p:attrName>
                                        </p:attrNameLst>
                                      </p:cBhvr>
                                      <p:to>
                                        <p:strVal val="visible"/>
                                      </p:to>
                                    </p:set>
                                    <p:animEffect transition="in" filter="wipe(left)">
                                      <p:cBhvr>
                                        <p:cTn id="23" dur="500"/>
                                        <p:tgtEl>
                                          <p:spTgt spid="1394694">
                                            <p:txEl>
                                              <p:pRg st="3" end="3"/>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394694">
                                            <p:txEl>
                                              <p:pRg st="4" end="4"/>
                                            </p:txEl>
                                          </p:spTgt>
                                        </p:tgtEl>
                                        <p:attrNameLst>
                                          <p:attrName>style.visibility</p:attrName>
                                        </p:attrNameLst>
                                      </p:cBhvr>
                                      <p:to>
                                        <p:strVal val="visible"/>
                                      </p:to>
                                    </p:set>
                                    <p:animEffect transition="in" filter="wipe(left)">
                                      <p:cBhvr>
                                        <p:cTn id="27" dur="500"/>
                                        <p:tgtEl>
                                          <p:spTgt spid="1394694">
                                            <p:txEl>
                                              <p:pRg st="4" end="4"/>
                                            </p:tx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394694">
                                            <p:txEl>
                                              <p:pRg st="5" end="5"/>
                                            </p:txEl>
                                          </p:spTgt>
                                        </p:tgtEl>
                                        <p:attrNameLst>
                                          <p:attrName>style.visibility</p:attrName>
                                        </p:attrNameLst>
                                      </p:cBhvr>
                                      <p:to>
                                        <p:strVal val="visible"/>
                                      </p:to>
                                    </p:set>
                                    <p:animEffect transition="in" filter="wipe(left)">
                                      <p:cBhvr>
                                        <p:cTn id="31" dur="500"/>
                                        <p:tgtEl>
                                          <p:spTgt spid="1394694">
                                            <p:txEl>
                                              <p:pRg st="5" end="5"/>
                                            </p:tx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394694">
                                            <p:txEl>
                                              <p:pRg st="6" end="6"/>
                                            </p:txEl>
                                          </p:spTgt>
                                        </p:tgtEl>
                                        <p:attrNameLst>
                                          <p:attrName>style.visibility</p:attrName>
                                        </p:attrNameLst>
                                      </p:cBhvr>
                                      <p:to>
                                        <p:strVal val="visible"/>
                                      </p:to>
                                    </p:set>
                                    <p:animEffect transition="in" filter="wipe(left)">
                                      <p:cBhvr>
                                        <p:cTn id="35" dur="500"/>
                                        <p:tgtEl>
                                          <p:spTgt spid="1394694">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childTnLst>
                          </p:cTn>
                        </p:par>
                        <p:par>
                          <p:cTn id="41" fill="hold">
                            <p:stCondLst>
                              <p:cond delay="500"/>
                            </p:stCondLst>
                            <p:childTnLst>
                              <p:par>
                                <p:cTn id="42" presetID="22" presetClass="entr" presetSubtype="4"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00"/>
                                        <p:tgtEl>
                                          <p:spTgt spid="8"/>
                                        </p:tgtEl>
                                      </p:cBhvr>
                                    </p:animEffect>
                                  </p:childTnLst>
                                </p:cTn>
                              </p:par>
                            </p:childTnLst>
                          </p:cTn>
                        </p:par>
                        <p:par>
                          <p:cTn id="45" fill="hold">
                            <p:stCondLst>
                              <p:cond delay="1000"/>
                            </p:stCondLst>
                            <p:childTnLst>
                              <p:par>
                                <p:cTn id="46" presetID="22" presetClass="entr" presetSubtype="8"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4694"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My Dropbox\!Curdata\DDCL -\DDC &amp; Articles\Boeing Airliner Article 1987\Boeing Airliner No 25 jan-mar1987 HD Elastic Descent Slide-rule w1000pxl.jpg"/>
          <p:cNvPicPr>
            <a:picLocks noChangeAspect="1" noChangeArrowheads="1"/>
          </p:cNvPicPr>
          <p:nvPr/>
        </p:nvPicPr>
        <p:blipFill>
          <a:blip r:embed="rId2" cstate="print"/>
          <a:srcRect/>
          <a:stretch>
            <a:fillRect/>
          </a:stretch>
        </p:blipFill>
        <p:spPr bwMode="auto">
          <a:xfrm>
            <a:off x="155875" y="1369724"/>
            <a:ext cx="8905009" cy="5022425"/>
          </a:xfrm>
          <a:prstGeom prst="rect">
            <a:avLst/>
          </a:prstGeom>
          <a:noFill/>
        </p:spPr>
      </p:pic>
      <p:sp>
        <p:nvSpPr>
          <p:cNvPr id="3" name="Rectangle 3"/>
          <p:cNvSpPr>
            <a:spLocks noChangeArrowheads="1"/>
          </p:cNvSpPr>
          <p:nvPr/>
        </p:nvSpPr>
        <p:spPr bwMode="auto">
          <a:xfrm>
            <a:off x="-136286" y="39903"/>
            <a:ext cx="9489329" cy="1200329"/>
          </a:xfrm>
          <a:prstGeom prst="rect">
            <a:avLst/>
          </a:prstGeom>
          <a:noFill/>
          <a:ln w="9525">
            <a:noFill/>
            <a:miter lim="800000"/>
            <a:headEnd/>
            <a:tailEnd/>
          </a:ln>
        </p:spPr>
        <p:txBody>
          <a:bodyPr wrap="none">
            <a:spAutoFit/>
          </a:bodyPr>
          <a:lstStyle/>
          <a:p>
            <a:pPr eaLnBrk="0" hangingPunct="0"/>
            <a:r>
              <a:rPr lang="en-GB" b="1" dirty="0">
                <a:solidFill>
                  <a:srgbClr val="FFFF00"/>
                </a:solidFill>
              </a:rPr>
              <a:t>The circular Descent Computer was on a fixed gradient,</a:t>
            </a:r>
          </a:p>
          <a:p>
            <a:pPr eaLnBrk="0" hangingPunct="0">
              <a:spcBef>
                <a:spcPts val="0"/>
              </a:spcBef>
            </a:pPr>
            <a:r>
              <a:rPr lang="en-GB" dirty="0">
                <a:solidFill>
                  <a:srgbClr val="FFFF00"/>
                </a:solidFill>
              </a:rPr>
              <a:t>w</a:t>
            </a:r>
            <a:r>
              <a:rPr lang="en-GB" b="1" dirty="0">
                <a:solidFill>
                  <a:srgbClr val="FFFF00"/>
                </a:solidFill>
              </a:rPr>
              <a:t>hich varies with aircraft weight, indicated airspeed &amp; wind.</a:t>
            </a:r>
          </a:p>
          <a:p>
            <a:pPr>
              <a:spcBef>
                <a:spcPts val="0"/>
              </a:spcBef>
            </a:pPr>
            <a:r>
              <a:rPr lang="en-GB" dirty="0">
                <a:solidFill>
                  <a:srgbClr val="FFFF00"/>
                </a:solidFill>
              </a:rPr>
              <a:t>Descent Gradient set by </a:t>
            </a:r>
            <a:r>
              <a:rPr lang="en-GB" dirty="0">
                <a:solidFill>
                  <a:srgbClr val="FFFF00"/>
                </a:solidFill>
              </a:rPr>
              <a:t>Speed/Weight/Wind </a:t>
            </a:r>
            <a:r>
              <a:rPr lang="en-GB" b="1" dirty="0">
                <a:solidFill>
                  <a:srgbClr val="FFFF00"/>
                </a:solidFill>
              </a:rPr>
              <a:t>shown on Elastic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3"/>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77787"/>
            <a:ext cx="9144000" cy="707886"/>
          </a:xfrm>
          <a:prstGeom prst="rect">
            <a:avLst/>
          </a:prstGeom>
          <a:noFill/>
          <a:ln w="9525">
            <a:noFill/>
            <a:miter lim="800000"/>
            <a:headEnd/>
            <a:tailEnd/>
          </a:ln>
        </p:spPr>
        <p:txBody>
          <a:bodyPr wrap="square" lIns="0" rIns="0">
            <a:spAutoFit/>
          </a:bodyPr>
          <a:lstStyle/>
          <a:p>
            <a:pPr algn="ctr" eaLnBrk="0" hangingPunct="0">
              <a:spcBef>
                <a:spcPts val="0"/>
              </a:spcBef>
            </a:pPr>
            <a:r>
              <a:rPr lang="en-GB" sz="2000" b="1" dirty="0">
                <a:solidFill>
                  <a:srgbClr val="FFFF00"/>
                </a:solidFill>
              </a:rPr>
              <a:t>The circular aid should have saved TWA Flight 514 accident in 1974  - </a:t>
            </a:r>
          </a:p>
          <a:p>
            <a:pPr>
              <a:spcBef>
                <a:spcPts val="0"/>
              </a:spcBef>
            </a:pPr>
            <a:r>
              <a:rPr lang="en-GB" sz="2000" b="1" dirty="0">
                <a:solidFill>
                  <a:srgbClr val="FFFF00"/>
                </a:solidFill>
              </a:rPr>
              <a:t>The B727 descended early into a </a:t>
            </a:r>
            <a:r>
              <a:rPr lang="en-GB" sz="2000" dirty="0">
                <a:solidFill>
                  <a:srgbClr val="FFFF00"/>
                </a:solidFill>
              </a:rPr>
              <a:t>hill </a:t>
            </a:r>
            <a:r>
              <a:rPr lang="en-GB" sz="2000" dirty="0">
                <a:solidFill>
                  <a:srgbClr val="FFFF00"/>
                </a:solidFill>
              </a:rPr>
              <a:t>25 nm </a:t>
            </a:r>
            <a:r>
              <a:rPr lang="en-GB" sz="2000" dirty="0">
                <a:solidFill>
                  <a:srgbClr val="FFFF00"/>
                </a:solidFill>
              </a:rPr>
              <a:t>from</a:t>
            </a:r>
            <a:r>
              <a:rPr lang="en-GB" sz="2000" b="1" dirty="0">
                <a:solidFill>
                  <a:srgbClr val="FFFF00"/>
                </a:solidFill>
              </a:rPr>
              <a:t> Washington Dulles.</a:t>
            </a:r>
          </a:p>
        </p:txBody>
      </p:sp>
      <p:pic>
        <p:nvPicPr>
          <p:cNvPr id="13" name="Picture 12" descr="TWA CFIT 1974 - with Jul 1974 Jepp VOR DME &amp; text - 21apr13.jpg"/>
          <p:cNvPicPr>
            <a:picLocks noChangeAspect="1"/>
          </p:cNvPicPr>
          <p:nvPr/>
        </p:nvPicPr>
        <p:blipFill>
          <a:blip r:embed="rId3" cstate="print"/>
          <a:stretch>
            <a:fillRect/>
          </a:stretch>
        </p:blipFill>
        <p:spPr>
          <a:xfrm>
            <a:off x="611560" y="756728"/>
            <a:ext cx="7704857" cy="5178445"/>
          </a:xfrm>
          <a:prstGeom prst="rect">
            <a:avLst/>
          </a:prstGeom>
        </p:spPr>
      </p:pic>
      <p:sp>
        <p:nvSpPr>
          <p:cNvPr id="4" name="Rectangle 2"/>
          <p:cNvSpPr>
            <a:spLocks noChangeArrowheads="1"/>
          </p:cNvSpPr>
          <p:nvPr/>
        </p:nvSpPr>
        <p:spPr bwMode="auto">
          <a:xfrm>
            <a:off x="123216" y="5872249"/>
            <a:ext cx="9144000" cy="707886"/>
          </a:xfrm>
          <a:prstGeom prst="rect">
            <a:avLst/>
          </a:prstGeom>
          <a:noFill/>
          <a:ln w="9525">
            <a:noFill/>
            <a:miter lim="800000"/>
            <a:headEnd/>
            <a:tailEnd/>
          </a:ln>
        </p:spPr>
        <p:txBody>
          <a:bodyPr wrap="square" lIns="0" rIns="0">
            <a:spAutoFit/>
          </a:bodyPr>
          <a:lstStyle/>
          <a:p>
            <a:pPr algn="ctr" eaLnBrk="0" hangingPunct="0">
              <a:spcBef>
                <a:spcPts val="0"/>
              </a:spcBef>
            </a:pPr>
            <a:r>
              <a:rPr lang="en-GB" sz="2000" dirty="0"/>
              <a:t>Controlled Flight Into Terrain remained the highest cause of accidents,</a:t>
            </a:r>
          </a:p>
          <a:p>
            <a:pPr algn="ctr" eaLnBrk="0" hangingPunct="0">
              <a:spcBef>
                <a:spcPts val="0"/>
              </a:spcBef>
            </a:pPr>
            <a:r>
              <a:rPr lang="en-GB" sz="2000" dirty="0"/>
              <a:t>many avoidable by a clear cross check of Distance v Approach Altitude.</a:t>
            </a:r>
            <a:endParaRPr lang="en-GB" sz="2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uiExpand="1" build="p" bldLvl="2"/>
      <p:bldP spid="4" grpId="0" uiExpand="1" build="p" bldLvl="2"/>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4352"/>
            <a:ext cx="9144000" cy="1169551"/>
          </a:xfrm>
          <a:prstGeom prst="rect">
            <a:avLst/>
          </a:prstGeom>
        </p:spPr>
        <p:txBody>
          <a:bodyPr wrap="square">
            <a:spAutoFit/>
          </a:bodyPr>
          <a:lstStyle/>
          <a:p>
            <a:pPr algn="ctr" eaLnBrk="0" fontAlgn="base" hangingPunct="0">
              <a:spcBef>
                <a:spcPct val="0"/>
              </a:spcBef>
              <a:spcAft>
                <a:spcPct val="0"/>
              </a:spcAft>
            </a:pPr>
            <a:r>
              <a:rPr lang="en-GB" sz="2800" b="1" dirty="0">
                <a:solidFill>
                  <a:srgbClr val="FFFF00"/>
                </a:solidFill>
                <a:ea typeface="ＭＳ Ｐゴシック" pitchFamily="34" charset="-128"/>
              </a:rPr>
              <a:t>An expanded scale can show a </a:t>
            </a:r>
          </a:p>
          <a:p>
            <a:pPr algn="ctr" eaLnBrk="0" hangingPunct="0"/>
            <a:r>
              <a:rPr lang="en-GB" sz="2800" b="1" dirty="0">
                <a:solidFill>
                  <a:srgbClr val="FFFF00"/>
                </a:solidFill>
                <a:ea typeface="ＭＳ Ｐゴシック" pitchFamily="34" charset="-128"/>
              </a:rPr>
              <a:t>3º Constant Angle Approach glide path</a:t>
            </a:r>
          </a:p>
        </p:txBody>
      </p:sp>
      <p:pic>
        <p:nvPicPr>
          <p:cNvPr id="6" name="Picture 5" descr="HD RAeS LHR 121011 - DACs set for IAD, NBO. TLS, Guam - 9oct12.jpg"/>
          <p:cNvPicPr>
            <a:picLocks noChangeAspect="1"/>
          </p:cNvPicPr>
          <p:nvPr/>
        </p:nvPicPr>
        <p:blipFill>
          <a:blip r:embed="rId3" cstate="print"/>
          <a:stretch>
            <a:fillRect/>
          </a:stretch>
        </p:blipFill>
        <p:spPr>
          <a:xfrm>
            <a:off x="385944" y="1434453"/>
            <a:ext cx="8388424" cy="4028819"/>
          </a:xfrm>
          <a:prstGeom prst="rect">
            <a:avLst/>
          </a:prstGeom>
        </p:spPr>
      </p:pic>
      <p:sp>
        <p:nvSpPr>
          <p:cNvPr id="7" name="Rectangle 6"/>
          <p:cNvSpPr/>
          <p:nvPr/>
        </p:nvSpPr>
        <p:spPr>
          <a:xfrm>
            <a:off x="-36512" y="5661248"/>
            <a:ext cx="9144000" cy="523220"/>
          </a:xfrm>
          <a:prstGeom prst="rect">
            <a:avLst/>
          </a:prstGeom>
        </p:spPr>
        <p:txBody>
          <a:bodyPr wrap="square">
            <a:spAutoFit/>
          </a:bodyPr>
          <a:lstStyle/>
          <a:p>
            <a:pPr algn="ctr" eaLnBrk="0" fontAlgn="base" hangingPunct="0">
              <a:spcBef>
                <a:spcPct val="0"/>
              </a:spcBef>
              <a:spcAft>
                <a:spcPct val="0"/>
              </a:spcAft>
            </a:pPr>
            <a:r>
              <a:rPr lang="en-GB" sz="2800" b="1" dirty="0">
                <a:solidFill>
                  <a:srgbClr val="FFFF00"/>
                </a:solidFill>
                <a:ea typeface="ＭＳ Ｐゴシック" pitchFamily="34" charset="-128"/>
              </a:rPr>
              <a:t>Table on approach chart can give similar guidance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FC Publicity Stuff using KUL 13 VOR DME Approch - 13apr13 crop.jpg"/>
          <p:cNvPicPr>
            <a:picLocks noChangeAspect="1"/>
          </p:cNvPicPr>
          <p:nvPr/>
        </p:nvPicPr>
        <p:blipFill>
          <a:blip r:embed="rId3" cstate="print"/>
          <a:stretch>
            <a:fillRect/>
          </a:stretch>
        </p:blipFill>
        <p:spPr>
          <a:xfrm>
            <a:off x="172693" y="929937"/>
            <a:ext cx="8855765" cy="5426765"/>
          </a:xfrm>
          <a:prstGeom prst="rect">
            <a:avLst/>
          </a:prstGeom>
        </p:spPr>
      </p:pic>
      <p:sp>
        <p:nvSpPr>
          <p:cNvPr id="7" name="TextBox 6"/>
          <p:cNvSpPr txBox="1"/>
          <p:nvPr/>
        </p:nvSpPr>
        <p:spPr>
          <a:xfrm>
            <a:off x="265672" y="4687968"/>
            <a:ext cx="4752528" cy="707886"/>
          </a:xfrm>
          <a:prstGeom prst="rect">
            <a:avLst/>
          </a:prstGeom>
          <a:solidFill>
            <a:srgbClr val="66CCFF">
              <a:alpha val="64000"/>
            </a:srgbClr>
          </a:solidFill>
          <a:ln w="25400">
            <a:solidFill>
              <a:srgbClr val="000099"/>
            </a:solidFill>
          </a:ln>
        </p:spPr>
        <p:txBody>
          <a:bodyPr wrap="square" rtlCol="0">
            <a:spAutoFit/>
          </a:bodyPr>
          <a:lstStyle/>
          <a:p>
            <a:pPr algn="ctr"/>
            <a:r>
              <a:rPr lang="en-GB" sz="2000" b="1" dirty="0">
                <a:solidFill>
                  <a:srgbClr val="000099"/>
                </a:solidFill>
              </a:rPr>
              <a:t>Published Approach started at 2000ft  at 12.5nm,  2000ft  below 3º glide path</a:t>
            </a:r>
          </a:p>
        </p:txBody>
      </p:sp>
      <p:cxnSp>
        <p:nvCxnSpPr>
          <p:cNvPr id="9" name="Straight Arrow Connector 8"/>
          <p:cNvCxnSpPr>
            <a:stCxn id="7" idx="3"/>
          </p:cNvCxnSpPr>
          <p:nvPr/>
        </p:nvCxnSpPr>
        <p:spPr bwMode="auto">
          <a:xfrm flipV="1">
            <a:off x="5018200" y="5040472"/>
            <a:ext cx="845256" cy="1439"/>
          </a:xfrm>
          <a:prstGeom prst="straightConnector1">
            <a:avLst/>
          </a:prstGeom>
          <a:solidFill>
            <a:schemeClr val="accent1"/>
          </a:solidFill>
          <a:ln w="25400" cap="flat" cmpd="sng" algn="ctr">
            <a:solidFill>
              <a:srgbClr val="000099"/>
            </a:solidFill>
            <a:prstDash val="solid"/>
            <a:round/>
            <a:headEnd type="none" w="med" len="med"/>
            <a:tailEnd type="arrow"/>
          </a:ln>
          <a:effectLst/>
        </p:spPr>
      </p:cxnSp>
      <p:sp>
        <p:nvSpPr>
          <p:cNvPr id="6" name="Rectangle 5"/>
          <p:cNvSpPr/>
          <p:nvPr/>
        </p:nvSpPr>
        <p:spPr>
          <a:xfrm>
            <a:off x="0" y="188640"/>
            <a:ext cx="9144000" cy="461665"/>
          </a:xfrm>
          <a:prstGeom prst="rect">
            <a:avLst/>
          </a:prstGeom>
        </p:spPr>
        <p:txBody>
          <a:bodyPr wrap="square">
            <a:spAutoFit/>
          </a:bodyPr>
          <a:lstStyle/>
          <a:p>
            <a:pPr algn="ctr" eaLnBrk="0" fontAlgn="base" hangingPunct="0">
              <a:spcBef>
                <a:spcPct val="0"/>
              </a:spcBef>
              <a:spcAft>
                <a:spcPct val="0"/>
              </a:spcAft>
            </a:pPr>
            <a:r>
              <a:rPr lang="en-GB" b="1" dirty="0">
                <a:solidFill>
                  <a:srgbClr val="FFFF00"/>
                </a:solidFill>
                <a:ea typeface="ＭＳ Ｐゴシック" pitchFamily="34" charset="-128"/>
              </a:rPr>
              <a:t>In 1976 Close Call to BAOD 747 flying NPA with 1.5º glidepath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HD 131106 - 750 Motor Club -\Photos Motor Racing\HD Lola FJ Mk 2 Copse Silverstone 16may61.jpg"/>
          <p:cNvPicPr>
            <a:picLocks noChangeAspect="1" noChangeArrowheads="1"/>
          </p:cNvPicPr>
          <p:nvPr/>
        </p:nvPicPr>
        <p:blipFill>
          <a:blip r:embed="rId2" cstate="print"/>
          <a:srcRect/>
          <a:stretch>
            <a:fillRect/>
          </a:stretch>
        </p:blipFill>
        <p:spPr bwMode="auto">
          <a:xfrm>
            <a:off x="785816" y="1756179"/>
            <a:ext cx="3024184" cy="2042103"/>
          </a:xfrm>
          <a:prstGeom prst="rect">
            <a:avLst/>
          </a:prstGeom>
          <a:noFill/>
        </p:spPr>
      </p:pic>
      <p:pic>
        <p:nvPicPr>
          <p:cNvPr id="2051" name="Picture 3" descr="E:\HD 131106 - 750 Motor Club -\Photos Motor Racing\HD Lola FJ Mk 2 Esses Snetterton 14may1961.jpg"/>
          <p:cNvPicPr>
            <a:picLocks noChangeAspect="1" noChangeArrowheads="1"/>
          </p:cNvPicPr>
          <p:nvPr/>
        </p:nvPicPr>
        <p:blipFill>
          <a:blip r:embed="rId3" cstate="print"/>
          <a:srcRect/>
          <a:stretch>
            <a:fillRect/>
          </a:stretch>
        </p:blipFill>
        <p:spPr bwMode="auto">
          <a:xfrm>
            <a:off x="5420592" y="1814945"/>
            <a:ext cx="2706956" cy="2070822"/>
          </a:xfrm>
          <a:prstGeom prst="rect">
            <a:avLst/>
          </a:prstGeom>
          <a:noFill/>
        </p:spPr>
      </p:pic>
      <p:sp>
        <p:nvSpPr>
          <p:cNvPr id="4" name="Text Box 3"/>
          <p:cNvSpPr txBox="1">
            <a:spLocks noChangeArrowheads="1"/>
          </p:cNvSpPr>
          <p:nvPr/>
        </p:nvSpPr>
        <p:spPr bwMode="auto">
          <a:xfrm>
            <a:off x="987915" y="148920"/>
            <a:ext cx="7620997" cy="1354217"/>
          </a:xfrm>
          <a:prstGeom prst="rect">
            <a:avLst/>
          </a:prstGeom>
          <a:noFill/>
          <a:ln w="28575">
            <a:noFill/>
            <a:miter lim="800000"/>
            <a:headEnd/>
            <a:tailEnd/>
          </a:ln>
          <a:effectLst/>
        </p:spPr>
        <p:txBody>
          <a:bodyPr wrap="none">
            <a:spAutoFit/>
          </a:bodyPr>
          <a:lstStyle/>
          <a:p>
            <a:pPr>
              <a:spcBef>
                <a:spcPts val="600"/>
              </a:spcBef>
            </a:pPr>
            <a:r>
              <a:rPr lang="en-GB" i="0" dirty="0">
                <a:solidFill>
                  <a:schemeClr val="accent1"/>
                </a:solidFill>
              </a:rPr>
              <a:t>1960 continued with AC Aceca and eventually</a:t>
            </a:r>
          </a:p>
          <a:p>
            <a:pPr>
              <a:spcBef>
                <a:spcPts val="600"/>
              </a:spcBef>
            </a:pPr>
            <a:r>
              <a:rPr lang="en-GB" i="0" dirty="0">
                <a:solidFill>
                  <a:schemeClr val="accent1"/>
                </a:solidFill>
              </a:rPr>
              <a:t>First Race with Lola FJ Mk 2</a:t>
            </a:r>
            <a:r>
              <a:rPr lang="en-US" i="0" dirty="0">
                <a:solidFill>
                  <a:schemeClr val="accent1"/>
                </a:solidFill>
              </a:rPr>
              <a:t> – </a:t>
            </a:r>
          </a:p>
          <a:p>
            <a:pPr>
              <a:spcBef>
                <a:spcPts val="600"/>
              </a:spcBef>
            </a:pPr>
            <a:r>
              <a:rPr lang="en-US" i="0" dirty="0">
                <a:solidFill>
                  <a:schemeClr val="accent1"/>
                </a:solidFill>
              </a:rPr>
              <a:t>at First Race Meeting at Brands Hatch Long Circuit</a:t>
            </a:r>
          </a:p>
        </p:txBody>
      </p:sp>
      <p:pic>
        <p:nvPicPr>
          <p:cNvPr id="5" name="Picture 4" descr="Rolls-Royce Hooper Sedanca de Ville - 5nov13.jpg"/>
          <p:cNvPicPr>
            <a:picLocks noChangeAspect="1"/>
          </p:cNvPicPr>
          <p:nvPr/>
        </p:nvPicPr>
        <p:blipFill>
          <a:blip r:embed="rId4" cstate="print"/>
          <a:stretch>
            <a:fillRect/>
          </a:stretch>
        </p:blipFill>
        <p:spPr>
          <a:xfrm>
            <a:off x="5419743" y="4459908"/>
            <a:ext cx="2865281" cy="1612699"/>
          </a:xfrm>
          <a:prstGeom prst="rect">
            <a:avLst/>
          </a:prstGeom>
        </p:spPr>
      </p:pic>
      <p:sp>
        <p:nvSpPr>
          <p:cNvPr id="6" name="Text Box 9"/>
          <p:cNvSpPr txBox="1">
            <a:spLocks noChangeArrowheads="1"/>
          </p:cNvSpPr>
          <p:nvPr/>
        </p:nvSpPr>
        <p:spPr bwMode="auto">
          <a:xfrm>
            <a:off x="5915358" y="3874858"/>
            <a:ext cx="1922322" cy="276999"/>
          </a:xfrm>
          <a:prstGeom prst="rect">
            <a:avLst/>
          </a:prstGeom>
          <a:noFill/>
          <a:ln w="28575">
            <a:noFill/>
            <a:miter lim="800000"/>
            <a:headEnd/>
            <a:tailEnd/>
          </a:ln>
          <a:effectLst/>
        </p:spPr>
        <p:txBody>
          <a:bodyPr wrap="none">
            <a:spAutoFit/>
          </a:bodyPr>
          <a:lstStyle/>
          <a:p>
            <a:pPr>
              <a:spcBef>
                <a:spcPct val="65000"/>
              </a:spcBef>
            </a:pPr>
            <a:r>
              <a:rPr lang="en-GB" sz="1200" i="0" dirty="0">
                <a:solidFill>
                  <a:schemeClr val="accent1"/>
                </a:solidFill>
              </a:rPr>
              <a:t>Lola Mk 2 FJ Snetterton</a:t>
            </a:r>
            <a:endParaRPr lang="en-US" sz="1200" i="0" dirty="0">
              <a:solidFill>
                <a:schemeClr val="accent1"/>
              </a:solidFill>
            </a:endParaRPr>
          </a:p>
        </p:txBody>
      </p:sp>
      <p:sp>
        <p:nvSpPr>
          <p:cNvPr id="7" name="Text Box 9"/>
          <p:cNvSpPr txBox="1">
            <a:spLocks noChangeArrowheads="1"/>
          </p:cNvSpPr>
          <p:nvPr/>
        </p:nvSpPr>
        <p:spPr bwMode="auto">
          <a:xfrm>
            <a:off x="1160128" y="3819433"/>
            <a:ext cx="2537874" cy="276999"/>
          </a:xfrm>
          <a:prstGeom prst="rect">
            <a:avLst/>
          </a:prstGeom>
          <a:noFill/>
          <a:ln w="28575">
            <a:noFill/>
            <a:miter lim="800000"/>
            <a:headEnd/>
            <a:tailEnd/>
          </a:ln>
          <a:effectLst/>
        </p:spPr>
        <p:txBody>
          <a:bodyPr wrap="none">
            <a:spAutoFit/>
          </a:bodyPr>
          <a:lstStyle/>
          <a:p>
            <a:pPr>
              <a:spcBef>
                <a:spcPct val="65000"/>
              </a:spcBef>
            </a:pPr>
            <a:r>
              <a:rPr lang="en-GB" sz="1200" i="0" dirty="0">
                <a:solidFill>
                  <a:schemeClr val="accent1"/>
                </a:solidFill>
              </a:rPr>
              <a:t>Lola Mk 2 FJ Silverstone Copse </a:t>
            </a:r>
            <a:endParaRPr lang="en-US" sz="1200" i="0" dirty="0">
              <a:solidFill>
                <a:schemeClr val="accent1"/>
              </a:solidFill>
            </a:endParaRPr>
          </a:p>
        </p:txBody>
      </p:sp>
      <p:sp>
        <p:nvSpPr>
          <p:cNvPr id="8" name="Text Box 9"/>
          <p:cNvSpPr txBox="1">
            <a:spLocks noChangeArrowheads="1"/>
          </p:cNvSpPr>
          <p:nvPr/>
        </p:nvSpPr>
        <p:spPr bwMode="auto">
          <a:xfrm>
            <a:off x="5084090" y="6091653"/>
            <a:ext cx="3474028" cy="461665"/>
          </a:xfrm>
          <a:prstGeom prst="rect">
            <a:avLst/>
          </a:prstGeom>
          <a:noFill/>
          <a:ln w="28575">
            <a:noFill/>
            <a:miter lim="800000"/>
            <a:headEnd/>
            <a:tailEnd/>
          </a:ln>
          <a:effectLst/>
        </p:spPr>
        <p:txBody>
          <a:bodyPr wrap="none">
            <a:spAutoFit/>
          </a:bodyPr>
          <a:lstStyle/>
          <a:p>
            <a:pPr>
              <a:spcBef>
                <a:spcPts val="0"/>
              </a:spcBef>
            </a:pPr>
            <a:r>
              <a:rPr lang="en-GB" sz="1200" i="0" dirty="0">
                <a:solidFill>
                  <a:schemeClr val="accent1"/>
                </a:solidFill>
              </a:rPr>
              <a:t>Then towed by late father’s 1934 R-R 20/25</a:t>
            </a:r>
          </a:p>
          <a:p>
            <a:pPr>
              <a:spcBef>
                <a:spcPts val="0"/>
              </a:spcBef>
            </a:pPr>
            <a:r>
              <a:rPr lang="en-GB" sz="1200" i="0" dirty="0">
                <a:solidFill>
                  <a:schemeClr val="accent1"/>
                </a:solidFill>
              </a:rPr>
              <a:t>Done  for speeding – limit 30 mph with trailer</a:t>
            </a:r>
            <a:endParaRPr lang="en-US" sz="1200" i="0" dirty="0">
              <a:solidFill>
                <a:schemeClr val="accent1"/>
              </a:solidFill>
            </a:endParaRPr>
          </a:p>
        </p:txBody>
      </p:sp>
      <p:pic>
        <p:nvPicPr>
          <p:cNvPr id="2053" name="Picture 5" descr="E:\HD 131106 - 750 Motor Club -\Used Photos etc\AC Aceca Bristol - H Dibley Snetteron 1960 - crop 5nov13.jpg"/>
          <p:cNvPicPr>
            <a:picLocks noChangeAspect="1" noChangeArrowheads="1"/>
          </p:cNvPicPr>
          <p:nvPr/>
        </p:nvPicPr>
        <p:blipFill>
          <a:blip r:embed="rId5" cstate="print"/>
          <a:srcRect/>
          <a:stretch>
            <a:fillRect/>
          </a:stretch>
        </p:blipFill>
        <p:spPr bwMode="auto">
          <a:xfrm>
            <a:off x="667921" y="4488874"/>
            <a:ext cx="3177159" cy="1604103"/>
          </a:xfrm>
          <a:prstGeom prst="rect">
            <a:avLst/>
          </a:prstGeom>
          <a:noFill/>
        </p:spPr>
      </p:pic>
      <p:sp>
        <p:nvSpPr>
          <p:cNvPr id="10" name="Text Box 9"/>
          <p:cNvSpPr txBox="1">
            <a:spLocks noChangeArrowheads="1"/>
          </p:cNvSpPr>
          <p:nvPr/>
        </p:nvSpPr>
        <p:spPr bwMode="auto">
          <a:xfrm>
            <a:off x="583507" y="6077793"/>
            <a:ext cx="3552576" cy="461665"/>
          </a:xfrm>
          <a:prstGeom prst="rect">
            <a:avLst/>
          </a:prstGeom>
          <a:noFill/>
          <a:ln w="28575">
            <a:noFill/>
            <a:miter lim="800000"/>
            <a:headEnd/>
            <a:tailEnd/>
          </a:ln>
          <a:effectLst/>
        </p:spPr>
        <p:txBody>
          <a:bodyPr wrap="none">
            <a:spAutoFit/>
          </a:bodyPr>
          <a:lstStyle/>
          <a:p>
            <a:pPr>
              <a:spcBef>
                <a:spcPts val="0"/>
              </a:spcBef>
            </a:pPr>
            <a:r>
              <a:rPr lang="en-GB" sz="1200" i="0" dirty="0">
                <a:solidFill>
                  <a:schemeClr val="accent1"/>
                </a:solidFill>
              </a:rPr>
              <a:t>Towed Lola FJ by AC Aceca until </a:t>
            </a:r>
          </a:p>
          <a:p>
            <a:pPr>
              <a:spcBef>
                <a:spcPts val="0"/>
              </a:spcBef>
            </a:pPr>
            <a:r>
              <a:rPr lang="en-GB" sz="1200" i="0" dirty="0">
                <a:solidFill>
                  <a:schemeClr val="accent1"/>
                </a:solidFill>
              </a:rPr>
              <a:t>dropped valve when also racing at Goodwood</a:t>
            </a:r>
            <a:endParaRPr lang="en-US" sz="1200" i="0" dirty="0">
              <a:solidFill>
                <a:schemeClr val="accent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left)">
                                      <p:cBhvr>
                                        <p:cTn id="14" dur="500"/>
                                        <p:tgtEl>
                                          <p:spTgt spid="205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wipe(left)">
                                      <p:cBhvr>
                                        <p:cTn id="22" dur="500"/>
                                        <p:tgtEl>
                                          <p:spTgt spid="205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053"/>
                                        </p:tgtEl>
                                        <p:attrNameLst>
                                          <p:attrName>style.visibility</p:attrName>
                                        </p:attrNameLst>
                                      </p:cBhvr>
                                      <p:to>
                                        <p:strVal val="visible"/>
                                      </p:to>
                                    </p:set>
                                    <p:animEffect transition="in" filter="wipe(left)">
                                      <p:cBhvr>
                                        <p:cTn id="30" dur="500"/>
                                        <p:tgtEl>
                                          <p:spTgt spid="205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9144000" cy="461665"/>
          </a:xfrm>
          <a:prstGeom prst="rect">
            <a:avLst/>
          </a:prstGeom>
        </p:spPr>
        <p:txBody>
          <a:bodyPr wrap="square">
            <a:spAutoFit/>
          </a:bodyPr>
          <a:lstStyle/>
          <a:p>
            <a:pPr algn="ctr" eaLnBrk="0" fontAlgn="base" hangingPunct="0">
              <a:spcBef>
                <a:spcPct val="0"/>
              </a:spcBef>
              <a:spcAft>
                <a:spcPct val="0"/>
              </a:spcAft>
            </a:pPr>
            <a:r>
              <a:rPr lang="en-GB" b="1" dirty="0">
                <a:solidFill>
                  <a:srgbClr val="FFFF00"/>
                </a:solidFill>
                <a:ea typeface="ＭＳ Ｐゴシック" pitchFamily="34" charset="-128"/>
              </a:rPr>
              <a:t>In 1976 Close Call to BAOD 747 flying NPA with 1.5º glidepath</a:t>
            </a:r>
          </a:p>
        </p:txBody>
      </p:sp>
      <p:pic>
        <p:nvPicPr>
          <p:cNvPr id="5" name="Picture 4" descr="DFC Publicity Stuff using KUL 13 VOR DME Approch - 13apr13 crop.jpg"/>
          <p:cNvPicPr>
            <a:picLocks noChangeAspect="1"/>
          </p:cNvPicPr>
          <p:nvPr/>
        </p:nvPicPr>
        <p:blipFill>
          <a:blip r:embed="rId3" cstate="print"/>
          <a:stretch>
            <a:fillRect/>
          </a:stretch>
        </p:blipFill>
        <p:spPr>
          <a:xfrm>
            <a:off x="172693" y="929937"/>
            <a:ext cx="8855765" cy="5426765"/>
          </a:xfrm>
          <a:prstGeom prst="rect">
            <a:avLst/>
          </a:prstGeom>
        </p:spPr>
      </p:pic>
      <p:cxnSp>
        <p:nvCxnSpPr>
          <p:cNvPr id="9" name="Straight Arrow Connector 8"/>
          <p:cNvCxnSpPr/>
          <p:nvPr/>
        </p:nvCxnSpPr>
        <p:spPr bwMode="auto">
          <a:xfrm flipV="1">
            <a:off x="5018200" y="5040472"/>
            <a:ext cx="845256" cy="1439"/>
          </a:xfrm>
          <a:prstGeom prst="straightConnector1">
            <a:avLst/>
          </a:prstGeom>
          <a:solidFill>
            <a:schemeClr val="accent1"/>
          </a:solidFill>
          <a:ln w="25400" cap="flat" cmpd="sng" algn="ctr">
            <a:solidFill>
              <a:srgbClr val="000099"/>
            </a:solidFill>
            <a:prstDash val="solid"/>
            <a:round/>
            <a:headEnd type="none" w="med" len="med"/>
            <a:tailEnd type="arrow"/>
          </a:ln>
          <a:effectLst/>
        </p:spPr>
      </p:cxnSp>
      <p:sp>
        <p:nvSpPr>
          <p:cNvPr id="6" name="Rectangle 5"/>
          <p:cNvSpPr/>
          <p:nvPr/>
        </p:nvSpPr>
        <p:spPr>
          <a:xfrm>
            <a:off x="221332" y="2052176"/>
            <a:ext cx="8776755" cy="3947234"/>
          </a:xfrm>
          <a:prstGeom prst="rect">
            <a:avLst/>
          </a:prstGeom>
          <a:solidFill>
            <a:schemeClr val="tx2">
              <a:lumMod val="20000"/>
              <a:lumOff val="80000"/>
              <a:alpha val="85000"/>
            </a:schemeClr>
          </a:solidFill>
        </p:spPr>
        <p:txBody>
          <a:bodyPr wrap="square">
            <a:spAutoFit/>
          </a:bodyPr>
          <a:lstStyle/>
          <a:p>
            <a:pPr algn="ctr" eaLnBrk="0" hangingPunct="0"/>
            <a:r>
              <a:rPr lang="en-GB" sz="2800" b="1" dirty="0">
                <a:solidFill>
                  <a:srgbClr val="000099"/>
                </a:solidFill>
                <a:ea typeface="ＭＳ Ｐゴシック" pitchFamily="34" charset="-128"/>
              </a:rPr>
              <a:t>The “Black Hole” approach, over a forest with no visual cues, started from the VOR DME at 2000ft, </a:t>
            </a:r>
          </a:p>
          <a:p>
            <a:pPr algn="ctr" eaLnBrk="0" hangingPunct="0">
              <a:spcBef>
                <a:spcPts val="300"/>
              </a:spcBef>
              <a:spcAft>
                <a:spcPts val="0"/>
              </a:spcAft>
            </a:pPr>
            <a:r>
              <a:rPr lang="en-GB" sz="2800" b="1" dirty="0">
                <a:solidFill>
                  <a:srgbClr val="000099"/>
                </a:solidFill>
                <a:ea typeface="ＭＳ Ｐゴシック" pitchFamily="34" charset="-128"/>
              </a:rPr>
              <a:t>12.5nm from runway 2000ft below a 3º glide path.</a:t>
            </a:r>
          </a:p>
          <a:p>
            <a:pPr algn="ctr" eaLnBrk="0" hangingPunct="0">
              <a:spcAft>
                <a:spcPts val="600"/>
              </a:spcAft>
            </a:pPr>
            <a:r>
              <a:rPr lang="en-GB" sz="2800" b="1" dirty="0">
                <a:solidFill>
                  <a:srgbClr val="000099"/>
                </a:solidFill>
                <a:ea typeface="ＭＳ Ｐゴシック" pitchFamily="34" charset="-128"/>
              </a:rPr>
              <a:t>Aircraft brushed trees Going Around from MDA.</a:t>
            </a:r>
          </a:p>
          <a:p>
            <a:pPr algn="ctr" eaLnBrk="0" fontAlgn="base" hangingPunct="0">
              <a:spcBef>
                <a:spcPct val="0"/>
              </a:spcBef>
              <a:spcAft>
                <a:spcPct val="0"/>
              </a:spcAft>
            </a:pPr>
            <a:r>
              <a:rPr lang="en-GB" sz="2800" b="1" dirty="0">
                <a:solidFill>
                  <a:srgbClr val="000099"/>
                </a:solidFill>
                <a:ea typeface="ＭＳ Ｐゴシック" pitchFamily="34" charset="-128"/>
              </a:rPr>
              <a:t>The approach procedure was revised to</a:t>
            </a:r>
          </a:p>
          <a:p>
            <a:pPr algn="ctr" eaLnBrk="0" fontAlgn="base" hangingPunct="0">
              <a:spcBef>
                <a:spcPct val="0"/>
              </a:spcBef>
              <a:spcAft>
                <a:spcPct val="0"/>
              </a:spcAft>
            </a:pPr>
            <a:r>
              <a:rPr lang="en-GB" sz="2800" b="1" dirty="0">
                <a:solidFill>
                  <a:srgbClr val="000099"/>
                </a:solidFill>
                <a:ea typeface="ＭＳ Ｐゴシック" pitchFamily="34" charset="-128"/>
              </a:rPr>
              <a:t>follow 3º path with DME-Altitude checks tables, </a:t>
            </a:r>
          </a:p>
          <a:p>
            <a:pPr algn="ctr" eaLnBrk="0" fontAlgn="base" hangingPunct="0">
              <a:spcBef>
                <a:spcPct val="0"/>
              </a:spcBef>
              <a:spcAft>
                <a:spcPts val="600"/>
              </a:spcAft>
            </a:pPr>
            <a:r>
              <a:rPr lang="en-GB" sz="2800" b="1" dirty="0">
                <a:solidFill>
                  <a:srgbClr val="000099"/>
                </a:solidFill>
                <a:ea typeface="ＭＳ Ｐゴシック" pitchFamily="34" charset="-128"/>
              </a:rPr>
              <a:t>being incorporated on all BA Aerad charts.</a:t>
            </a:r>
          </a:p>
          <a:p>
            <a:pPr algn="ctr" eaLnBrk="0" fontAlgn="base" hangingPunct="0">
              <a:spcBef>
                <a:spcPct val="0"/>
              </a:spcBef>
              <a:spcAft>
                <a:spcPct val="0"/>
              </a:spcAft>
            </a:pPr>
            <a:r>
              <a:rPr lang="en-GB" sz="2800" b="1" dirty="0">
                <a:solidFill>
                  <a:srgbClr val="C00000"/>
                </a:solidFill>
                <a:ea typeface="ＭＳ Ｐゴシック" pitchFamily="34" charset="-128"/>
              </a:rPr>
              <a:t>BA had no similar NPA incidents thereafter.</a:t>
            </a:r>
          </a:p>
        </p:txBody>
      </p:sp>
    </p:spTree>
    <p:extLst>
      <p:ext uri="{BB962C8B-B14F-4D97-AF65-F5344CB8AC3E}">
        <p14:creationId xmlns:p14="http://schemas.microsoft.com/office/powerpoint/2010/main" val="2521704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1"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par>
                          <p:cTn id="26" fill="hold">
                            <p:stCondLst>
                              <p:cond delay="500"/>
                            </p:stCondLst>
                            <p:childTnLst>
                              <p:par>
                                <p:cTn id="27" presetID="10" presetClass="entr" presetSubtype="0" fill="hold" grpId="1" nodeType="after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500"/>
                                        <p:tgtEl>
                                          <p:spTgt spid="6">
                                            <p:txEl>
                                              <p:pRg st="4" end="4"/>
                                            </p:txEl>
                                          </p:spTgt>
                                        </p:tgtEl>
                                      </p:cBhvr>
                                    </p:animEffect>
                                  </p:childTnLst>
                                </p:cTn>
                              </p:par>
                            </p:childTnLst>
                          </p:cTn>
                        </p:par>
                        <p:par>
                          <p:cTn id="30" fill="hold">
                            <p:stCondLst>
                              <p:cond delay="1000"/>
                            </p:stCondLst>
                            <p:childTnLst>
                              <p:par>
                                <p:cTn id="31" presetID="10" presetClass="entr" presetSubtype="0" fill="hold" grpId="1" nodeType="after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fade">
                                      <p:cBhvr>
                                        <p:cTn id="33" dur="500"/>
                                        <p:tgtEl>
                                          <p:spTgt spid="6">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fade">
                                      <p:cBhvr>
                                        <p:cTn id="38"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uiExpand="1" build="p" bldLvl="3"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9144000" cy="954107"/>
          </a:xfrm>
          <a:prstGeom prst="rect">
            <a:avLst/>
          </a:prstGeom>
        </p:spPr>
        <p:txBody>
          <a:bodyPr wrap="square">
            <a:spAutoFit/>
          </a:bodyPr>
          <a:lstStyle/>
          <a:p>
            <a:pPr algn="ctr" eaLnBrk="0" fontAlgn="base" hangingPunct="0">
              <a:spcBef>
                <a:spcPct val="0"/>
              </a:spcBef>
              <a:spcAft>
                <a:spcPct val="0"/>
              </a:spcAft>
            </a:pPr>
            <a:r>
              <a:rPr lang="en-GB" sz="2800" b="1" dirty="0">
                <a:solidFill>
                  <a:srgbClr val="FFFF00"/>
                </a:solidFill>
                <a:ea typeface="ＭＳ Ｐゴシック" pitchFamily="34" charset="-128"/>
              </a:rPr>
              <a:t>BA/</a:t>
            </a:r>
            <a:r>
              <a:rPr lang="en-GB" sz="2800" b="1" dirty="0" err="1">
                <a:solidFill>
                  <a:srgbClr val="FFFF00"/>
                </a:solidFill>
                <a:ea typeface="ＭＳ Ｐゴシック" pitchFamily="34" charset="-128"/>
              </a:rPr>
              <a:t>Aerad</a:t>
            </a:r>
            <a:r>
              <a:rPr lang="en-GB" sz="2800" b="1" dirty="0">
                <a:solidFill>
                  <a:srgbClr val="FFFF00"/>
                </a:solidFill>
                <a:ea typeface="ＭＳ Ｐゴシック" pitchFamily="34" charset="-128"/>
              </a:rPr>
              <a:t> Provided DME-Altitude Tables </a:t>
            </a:r>
          </a:p>
          <a:p>
            <a:pPr algn="ctr" eaLnBrk="0" fontAlgn="base" hangingPunct="0">
              <a:spcBef>
                <a:spcPct val="0"/>
              </a:spcBef>
              <a:spcAft>
                <a:spcPct val="0"/>
              </a:spcAft>
            </a:pPr>
            <a:r>
              <a:rPr lang="en-GB" sz="2800" b="1" dirty="0">
                <a:solidFill>
                  <a:srgbClr val="FFFF00"/>
                </a:solidFill>
                <a:ea typeface="ＭＳ Ｐゴシック" pitchFamily="34" charset="-128"/>
              </a:rPr>
              <a:t>Permitting Constant Angle NPAs starting in 1975 </a:t>
            </a:r>
          </a:p>
        </p:txBody>
      </p:sp>
      <p:pic>
        <p:nvPicPr>
          <p:cNvPr id="3" name="Picture 2" descr="z KUL VOR 15 fm 1980.jpg"/>
          <p:cNvPicPr>
            <a:picLocks noChangeAspect="1"/>
          </p:cNvPicPr>
          <p:nvPr/>
        </p:nvPicPr>
        <p:blipFill>
          <a:blip r:embed="rId3" cstate="print"/>
          <a:stretch>
            <a:fillRect/>
          </a:stretch>
        </p:blipFill>
        <p:spPr>
          <a:xfrm>
            <a:off x="611560" y="1196752"/>
            <a:ext cx="3703489" cy="5151595"/>
          </a:xfrm>
          <a:prstGeom prst="rect">
            <a:avLst/>
          </a:prstGeom>
          <a:ln>
            <a:solidFill>
              <a:srgbClr val="33CC33"/>
            </a:solidFill>
          </a:ln>
        </p:spPr>
      </p:pic>
      <p:pic>
        <p:nvPicPr>
          <p:cNvPr id="4" name="Picture 3" descr="z NBO 24 VOR DME Aerad color - inc DME-Alt Table 1996 - Copy.jpg"/>
          <p:cNvPicPr>
            <a:picLocks noChangeAspect="1"/>
          </p:cNvPicPr>
          <p:nvPr/>
        </p:nvPicPr>
        <p:blipFill>
          <a:blip r:embed="rId4" cstate="print"/>
          <a:stretch>
            <a:fillRect/>
          </a:stretch>
        </p:blipFill>
        <p:spPr>
          <a:xfrm>
            <a:off x="4991864" y="1196752"/>
            <a:ext cx="3290930" cy="5148000"/>
          </a:xfrm>
          <a:prstGeom prst="rect">
            <a:avLst/>
          </a:prstGeom>
          <a:ln>
            <a:solidFill>
              <a:srgbClr val="33CC33"/>
            </a:solidFill>
          </a:ln>
        </p:spPr>
      </p:pic>
      <p:sp>
        <p:nvSpPr>
          <p:cNvPr id="5" name="TextBox 4"/>
          <p:cNvSpPr txBox="1"/>
          <p:nvPr/>
        </p:nvSpPr>
        <p:spPr>
          <a:xfrm>
            <a:off x="1907704" y="3257642"/>
            <a:ext cx="1944216" cy="738664"/>
          </a:xfrm>
          <a:prstGeom prst="rect">
            <a:avLst/>
          </a:prstGeom>
          <a:solidFill>
            <a:schemeClr val="tx2">
              <a:lumMod val="20000"/>
              <a:lumOff val="80000"/>
              <a:alpha val="54000"/>
            </a:schemeClr>
          </a:solidFill>
          <a:ln>
            <a:solidFill>
              <a:srgbClr val="000099"/>
            </a:solidFill>
          </a:ln>
        </p:spPr>
        <p:txBody>
          <a:bodyPr wrap="square" rtlCol="0">
            <a:spAutoFit/>
          </a:bodyPr>
          <a:lstStyle/>
          <a:p>
            <a:pPr algn="ctr"/>
            <a:r>
              <a:rPr lang="en-GB" sz="1400" b="1" dirty="0">
                <a:solidFill>
                  <a:srgbClr val="000099"/>
                </a:solidFill>
              </a:rPr>
              <a:t>Constant Angle Approach with DME-Altitudes &amp; table</a:t>
            </a:r>
          </a:p>
        </p:txBody>
      </p:sp>
      <p:cxnSp>
        <p:nvCxnSpPr>
          <p:cNvPr id="7" name="Straight Arrow Connector 6"/>
          <p:cNvCxnSpPr>
            <a:stCxn id="5" idx="2"/>
          </p:cNvCxnSpPr>
          <p:nvPr/>
        </p:nvCxnSpPr>
        <p:spPr bwMode="auto">
          <a:xfrm flipH="1">
            <a:off x="2123730" y="3996306"/>
            <a:ext cx="756082" cy="296790"/>
          </a:xfrm>
          <a:prstGeom prst="straightConnector1">
            <a:avLst/>
          </a:prstGeom>
          <a:solidFill>
            <a:schemeClr val="accent1"/>
          </a:solidFill>
          <a:ln w="25400" cap="flat" cmpd="sng" algn="ctr">
            <a:solidFill>
              <a:srgbClr val="000099"/>
            </a:solidFill>
            <a:prstDash val="solid"/>
            <a:round/>
            <a:headEnd type="none" w="med" len="med"/>
            <a:tailEnd type="arrow"/>
          </a:ln>
          <a:effectLst/>
        </p:spPr>
      </p:cxnSp>
      <p:cxnSp>
        <p:nvCxnSpPr>
          <p:cNvPr id="11" name="Straight Arrow Connector 10"/>
          <p:cNvCxnSpPr>
            <a:stCxn id="5" idx="2"/>
          </p:cNvCxnSpPr>
          <p:nvPr/>
        </p:nvCxnSpPr>
        <p:spPr bwMode="auto">
          <a:xfrm>
            <a:off x="2879812" y="3996306"/>
            <a:ext cx="756084" cy="944862"/>
          </a:xfrm>
          <a:prstGeom prst="straightConnector1">
            <a:avLst/>
          </a:prstGeom>
          <a:solidFill>
            <a:schemeClr val="accent1"/>
          </a:solidFill>
          <a:ln w="25400" cap="flat" cmpd="sng" algn="ctr">
            <a:solidFill>
              <a:srgbClr val="000099"/>
            </a:solidFill>
            <a:prstDash val="solid"/>
            <a:round/>
            <a:headEnd type="none" w="med" len="med"/>
            <a:tailEnd type="arrow"/>
          </a:ln>
          <a:effectLst/>
        </p:spPr>
      </p:cxnSp>
      <p:sp>
        <p:nvSpPr>
          <p:cNvPr id="14" name="TextBox 13"/>
          <p:cNvSpPr txBox="1"/>
          <p:nvPr/>
        </p:nvSpPr>
        <p:spPr>
          <a:xfrm>
            <a:off x="6300192" y="3113626"/>
            <a:ext cx="1839246" cy="738664"/>
          </a:xfrm>
          <a:prstGeom prst="rect">
            <a:avLst/>
          </a:prstGeom>
          <a:solidFill>
            <a:schemeClr val="tx2">
              <a:lumMod val="20000"/>
              <a:lumOff val="80000"/>
              <a:alpha val="54000"/>
            </a:schemeClr>
          </a:solidFill>
          <a:ln>
            <a:solidFill>
              <a:srgbClr val="000099"/>
            </a:solidFill>
          </a:ln>
        </p:spPr>
        <p:txBody>
          <a:bodyPr wrap="square" rtlCol="0">
            <a:spAutoFit/>
          </a:bodyPr>
          <a:lstStyle/>
          <a:p>
            <a:pPr algn="ctr"/>
            <a:r>
              <a:rPr lang="en-GB" sz="1400" b="1" dirty="0">
                <a:solidFill>
                  <a:srgbClr val="000099"/>
                </a:solidFill>
              </a:rPr>
              <a:t>Constant Angle Approach with DME-Altitude table</a:t>
            </a:r>
          </a:p>
        </p:txBody>
      </p:sp>
      <p:cxnSp>
        <p:nvCxnSpPr>
          <p:cNvPr id="15" name="Straight Arrow Connector 14"/>
          <p:cNvCxnSpPr>
            <a:stCxn id="14" idx="2"/>
          </p:cNvCxnSpPr>
          <p:nvPr/>
        </p:nvCxnSpPr>
        <p:spPr bwMode="auto">
          <a:xfrm flipH="1">
            <a:off x="6876256" y="3852290"/>
            <a:ext cx="343559" cy="800846"/>
          </a:xfrm>
          <a:prstGeom prst="straightConnector1">
            <a:avLst/>
          </a:prstGeom>
          <a:solidFill>
            <a:schemeClr val="accent1"/>
          </a:solidFill>
          <a:ln w="25400" cap="flat" cmpd="sng" algn="ctr">
            <a:solidFill>
              <a:srgbClr val="000099"/>
            </a:solidFill>
            <a:prstDash val="solid"/>
            <a:round/>
            <a:headEnd type="none" w="med" len="med"/>
            <a:tailEnd type="arrow"/>
          </a:ln>
          <a:effectLst/>
        </p:spPr>
      </p:cxnSp>
      <p:cxnSp>
        <p:nvCxnSpPr>
          <p:cNvPr id="16" name="Straight Arrow Connector 15"/>
          <p:cNvCxnSpPr>
            <a:stCxn id="14" idx="2"/>
          </p:cNvCxnSpPr>
          <p:nvPr/>
        </p:nvCxnSpPr>
        <p:spPr bwMode="auto">
          <a:xfrm>
            <a:off x="7219815" y="3852290"/>
            <a:ext cx="736561" cy="1376910"/>
          </a:xfrm>
          <a:prstGeom prst="straightConnector1">
            <a:avLst/>
          </a:prstGeom>
          <a:solidFill>
            <a:schemeClr val="accent1"/>
          </a:solidFill>
          <a:ln w="25400" cap="flat" cmpd="sng" algn="ctr">
            <a:solidFill>
              <a:srgbClr val="000099"/>
            </a:solidFill>
            <a:prstDash val="solid"/>
            <a:round/>
            <a:headEnd type="none" w="med" len="med"/>
            <a:tailEnd type="arrow"/>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2798" y="130274"/>
            <a:ext cx="8200417" cy="1938992"/>
          </a:xfrm>
          <a:prstGeom prst="rect">
            <a:avLst/>
          </a:prstGeom>
          <a:solidFill>
            <a:schemeClr val="tx2">
              <a:lumMod val="20000"/>
              <a:lumOff val="80000"/>
              <a:alpha val="70000"/>
            </a:schemeClr>
          </a:solidFill>
        </p:spPr>
        <p:txBody>
          <a:bodyPr wrap="square">
            <a:spAutoFit/>
          </a:bodyPr>
          <a:lstStyle/>
          <a:p>
            <a:pPr algn="ctr" eaLnBrk="0" fontAlgn="base" hangingPunct="0">
              <a:spcBef>
                <a:spcPct val="0"/>
              </a:spcBef>
              <a:spcAft>
                <a:spcPts val="0"/>
              </a:spcAft>
            </a:pPr>
            <a:r>
              <a:rPr lang="en-GB" b="1" dirty="0">
                <a:solidFill>
                  <a:srgbClr val="000099"/>
                </a:solidFill>
                <a:ea typeface="ＭＳ Ｐゴシック" pitchFamily="34" charset="-128"/>
              </a:rPr>
              <a:t>At the World Airline Training Symposium in Orlando in April 2013, I ended a lecture by saying -</a:t>
            </a:r>
          </a:p>
          <a:p>
            <a:pPr algn="ctr" eaLnBrk="0" fontAlgn="base" hangingPunct="0">
              <a:spcBef>
                <a:spcPct val="0"/>
              </a:spcBef>
              <a:spcAft>
                <a:spcPts val="0"/>
              </a:spcAft>
            </a:pPr>
            <a:r>
              <a:rPr lang="en-GB" b="1" dirty="0">
                <a:solidFill>
                  <a:srgbClr val="000099"/>
                </a:solidFill>
                <a:ea typeface="ＭＳ Ｐゴシック" pitchFamily="34" charset="-128"/>
              </a:rPr>
              <a:t>Let us never have to say that this Controlled Flight Into Terrain accident need not have happened.</a:t>
            </a:r>
          </a:p>
          <a:p>
            <a:pPr algn="ctr" eaLnBrk="0" fontAlgn="base" hangingPunct="0">
              <a:spcBef>
                <a:spcPct val="0"/>
              </a:spcBef>
              <a:spcAft>
                <a:spcPts val="0"/>
              </a:spcAft>
            </a:pPr>
            <a:r>
              <a:rPr lang="en-GB" b="1" i="1" dirty="0">
                <a:solidFill>
                  <a:srgbClr val="000099"/>
                </a:solidFill>
                <a:ea typeface="ＭＳ Ｐゴシック" pitchFamily="34" charset="-128"/>
              </a:rPr>
              <a:t>............but only 4 months later...</a:t>
            </a:r>
          </a:p>
        </p:txBody>
      </p:sp>
      <p:pic>
        <p:nvPicPr>
          <p:cNvPr id="5" name="Picture 4" descr="UPS A300 KBHM 130814 LOC DME acdnt Aviation Herald - Photo front fuselage - 14aug13.jpg"/>
          <p:cNvPicPr>
            <a:picLocks noChangeAspect="1"/>
          </p:cNvPicPr>
          <p:nvPr/>
        </p:nvPicPr>
        <p:blipFill>
          <a:blip r:embed="rId3" cstate="print"/>
          <a:stretch>
            <a:fillRect/>
          </a:stretch>
        </p:blipFill>
        <p:spPr>
          <a:xfrm>
            <a:off x="616783" y="2138679"/>
            <a:ext cx="7912445" cy="438771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3"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7624" y="256880"/>
            <a:ext cx="8964488" cy="1384995"/>
          </a:xfrm>
          <a:prstGeom prst="rect">
            <a:avLst/>
          </a:prstGeom>
          <a:solidFill>
            <a:schemeClr val="tx2">
              <a:lumMod val="20000"/>
              <a:lumOff val="80000"/>
              <a:alpha val="70000"/>
            </a:schemeClr>
          </a:solidFill>
        </p:spPr>
        <p:txBody>
          <a:bodyPr wrap="square">
            <a:spAutoFit/>
          </a:bodyPr>
          <a:lstStyle/>
          <a:p>
            <a:pPr algn="ctr" eaLnBrk="0" fontAlgn="base" hangingPunct="0">
              <a:spcBef>
                <a:spcPct val="0"/>
              </a:spcBef>
              <a:spcAft>
                <a:spcPts val="1200"/>
              </a:spcAft>
            </a:pPr>
            <a:r>
              <a:rPr lang="en-GB" sz="2800" b="1" i="1" dirty="0">
                <a:solidFill>
                  <a:srgbClr val="000099"/>
                </a:solidFill>
                <a:ea typeface="ＭＳ Ｐゴシック" pitchFamily="34" charset="-128"/>
              </a:rPr>
              <a:t>On 14</a:t>
            </a:r>
            <a:r>
              <a:rPr lang="en-GB" sz="2800" b="1" i="1" baseline="30000" dirty="0">
                <a:solidFill>
                  <a:srgbClr val="000099"/>
                </a:solidFill>
                <a:ea typeface="ＭＳ Ｐゴシック" pitchFamily="34" charset="-128"/>
              </a:rPr>
              <a:t> </a:t>
            </a:r>
            <a:r>
              <a:rPr lang="en-GB" sz="2800" b="1" i="1" dirty="0">
                <a:solidFill>
                  <a:srgbClr val="000099"/>
                </a:solidFill>
                <a:ea typeface="ＭＳ Ｐゴシック" pitchFamily="34" charset="-128"/>
              </a:rPr>
              <a:t>Aug 2013 UPS 5X-1354 Airbus A300-600F N155UP freighter crashed short of the runway on a LOC-DME approach to R/W 18 Birmingham AL.</a:t>
            </a:r>
          </a:p>
        </p:txBody>
      </p:sp>
      <p:pic>
        <p:nvPicPr>
          <p:cNvPr id="6" name="Picture 5" descr="KBHM LOC-DME 18 - FAA Approach chart - 17aug13.jpg"/>
          <p:cNvPicPr>
            <a:picLocks noChangeAspect="1"/>
          </p:cNvPicPr>
          <p:nvPr/>
        </p:nvPicPr>
        <p:blipFill>
          <a:blip r:embed="rId3" cstate="print"/>
          <a:stretch>
            <a:fillRect/>
          </a:stretch>
        </p:blipFill>
        <p:spPr>
          <a:xfrm>
            <a:off x="80296" y="2073576"/>
            <a:ext cx="2724150" cy="4067175"/>
          </a:xfrm>
          <a:prstGeom prst="rect">
            <a:avLst/>
          </a:prstGeom>
          <a:ln>
            <a:solidFill>
              <a:schemeClr val="tx1"/>
            </a:solidFill>
          </a:ln>
        </p:spPr>
      </p:pic>
      <p:sp>
        <p:nvSpPr>
          <p:cNvPr id="8" name="Rectangle 7"/>
          <p:cNvSpPr/>
          <p:nvPr/>
        </p:nvSpPr>
        <p:spPr>
          <a:xfrm>
            <a:off x="5749080" y="2126744"/>
            <a:ext cx="3313032" cy="3970318"/>
          </a:xfrm>
          <a:prstGeom prst="rect">
            <a:avLst/>
          </a:prstGeom>
          <a:solidFill>
            <a:schemeClr val="tx2">
              <a:lumMod val="20000"/>
              <a:lumOff val="80000"/>
              <a:alpha val="70000"/>
            </a:schemeClr>
          </a:solidFill>
        </p:spPr>
        <p:txBody>
          <a:bodyPr wrap="square">
            <a:spAutoFit/>
          </a:bodyPr>
          <a:lstStyle/>
          <a:p>
            <a:pPr algn="ctr" eaLnBrk="0" fontAlgn="base" hangingPunct="0">
              <a:spcBef>
                <a:spcPct val="0"/>
              </a:spcBef>
              <a:spcAft>
                <a:spcPts val="1200"/>
              </a:spcAft>
            </a:pPr>
            <a:r>
              <a:rPr lang="en-GB" sz="2800" b="1" dirty="0">
                <a:solidFill>
                  <a:srgbClr val="000099"/>
                </a:solidFill>
                <a:ea typeface="ＭＳ Ｐゴシック" pitchFamily="34" charset="-128"/>
              </a:rPr>
              <a:t>The FAA LOC-DME chart does not include a DME-Altitude table, such as on the right showing that the straight line profile is not realistic.</a:t>
            </a:r>
          </a:p>
        </p:txBody>
      </p:sp>
      <p:pic>
        <p:nvPicPr>
          <p:cNvPr id="9" name="Picture 8" descr="KBHM LOC-DME 18 - DME-Altitude Table - 23oct13.jpg"/>
          <p:cNvPicPr>
            <a:picLocks noChangeAspect="1"/>
          </p:cNvPicPr>
          <p:nvPr/>
        </p:nvPicPr>
        <p:blipFill>
          <a:blip r:embed="rId4" cstate="print"/>
          <a:stretch>
            <a:fillRect/>
          </a:stretch>
        </p:blipFill>
        <p:spPr>
          <a:xfrm>
            <a:off x="2855112" y="2071114"/>
            <a:ext cx="2811600" cy="41002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8">
                                            <p:bg/>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4" animBg="1"/>
      <p:bldP spid="8" grpId="0" build="p" bldLvl="4"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8512"/>
            <a:ext cx="9144000" cy="523220"/>
          </a:xfrm>
          <a:prstGeom prst="rect">
            <a:avLst/>
          </a:prstGeom>
          <a:solidFill>
            <a:schemeClr val="tx2">
              <a:lumMod val="20000"/>
              <a:lumOff val="80000"/>
              <a:alpha val="70000"/>
            </a:schemeClr>
          </a:solidFill>
        </p:spPr>
        <p:txBody>
          <a:bodyPr wrap="square">
            <a:spAutoFit/>
          </a:bodyPr>
          <a:lstStyle/>
          <a:p>
            <a:pPr algn="ctr" eaLnBrk="0" fontAlgn="base" hangingPunct="0">
              <a:spcBef>
                <a:spcPct val="0"/>
              </a:spcBef>
              <a:spcAft>
                <a:spcPts val="600"/>
              </a:spcAft>
            </a:pPr>
            <a:r>
              <a:rPr lang="en-GB" sz="2800" b="1" dirty="0">
                <a:solidFill>
                  <a:srgbClr val="000099"/>
                </a:solidFill>
                <a:ea typeface="ＭＳ Ｐゴシック" pitchFamily="34" charset="-128"/>
              </a:rPr>
              <a:t>BHM LOC-DME Chart - </a:t>
            </a:r>
            <a:r>
              <a:rPr lang="en-GB" sz="2800" b="1" i="1" dirty="0">
                <a:solidFill>
                  <a:srgbClr val="3366CC"/>
                </a:solidFill>
                <a:ea typeface="ＭＳ Ｐゴシック" pitchFamily="34" charset="-128"/>
              </a:rPr>
              <a:t>Correct Distances for Profile</a:t>
            </a:r>
          </a:p>
        </p:txBody>
      </p:sp>
      <p:pic>
        <p:nvPicPr>
          <p:cNvPr id="5" name="Picture 4" descr="KBHM LOC-DME 18 - FAA Approach chart - Profile - 8sep13.jpg"/>
          <p:cNvPicPr>
            <a:picLocks noChangeAspect="1"/>
          </p:cNvPicPr>
          <p:nvPr/>
        </p:nvPicPr>
        <p:blipFill>
          <a:blip r:embed="rId3" cstate="print"/>
          <a:stretch>
            <a:fillRect/>
          </a:stretch>
        </p:blipFill>
        <p:spPr>
          <a:xfrm>
            <a:off x="800925" y="589624"/>
            <a:ext cx="7866511" cy="5832648"/>
          </a:xfrm>
          <a:prstGeom prst="rect">
            <a:avLst/>
          </a:prstGeom>
          <a:solidFill>
            <a:schemeClr val="bg1"/>
          </a:solidFill>
          <a:ln>
            <a:solidFill>
              <a:schemeClr val="tx1"/>
            </a:solidFill>
          </a:ln>
        </p:spPr>
      </p:pic>
      <p:sp>
        <p:nvSpPr>
          <p:cNvPr id="11" name="TextBox 10"/>
          <p:cNvSpPr txBox="1">
            <a:spLocks/>
          </p:cNvSpPr>
          <p:nvPr/>
        </p:nvSpPr>
        <p:spPr>
          <a:xfrm>
            <a:off x="7593262" y="1031246"/>
            <a:ext cx="540000" cy="288000"/>
          </a:xfrm>
          <a:prstGeom prst="rect">
            <a:avLst/>
          </a:prstGeom>
          <a:solidFill>
            <a:srgbClr val="9999FF"/>
          </a:solidFill>
        </p:spPr>
        <p:txBody>
          <a:bodyPr wrap="none" rtlCol="0" anchor="ctr" anchorCtr="0">
            <a:spAutoFit/>
          </a:bodyPr>
          <a:lstStyle/>
          <a:p>
            <a:pPr algn="ctr"/>
            <a:r>
              <a:rPr lang="en-GB" sz="1800" b="1" dirty="0">
                <a:solidFill>
                  <a:srgbClr val="000099"/>
                </a:solidFill>
              </a:rPr>
              <a:t>9.5</a:t>
            </a:r>
          </a:p>
        </p:txBody>
      </p:sp>
      <p:sp>
        <p:nvSpPr>
          <p:cNvPr id="13" name="TextBox 12"/>
          <p:cNvSpPr txBox="1">
            <a:spLocks/>
          </p:cNvSpPr>
          <p:nvPr/>
        </p:nvSpPr>
        <p:spPr>
          <a:xfrm>
            <a:off x="5997164" y="3592470"/>
            <a:ext cx="928459" cy="252000"/>
          </a:xfrm>
          <a:prstGeom prst="rect">
            <a:avLst/>
          </a:prstGeom>
          <a:solidFill>
            <a:srgbClr val="9999FF">
              <a:alpha val="92000"/>
            </a:srgbClr>
          </a:solidFill>
        </p:spPr>
        <p:txBody>
          <a:bodyPr wrap="none" rtlCol="0" anchor="ctr" anchorCtr="0">
            <a:spAutoFit/>
          </a:bodyPr>
          <a:lstStyle/>
          <a:p>
            <a:pPr algn="ctr"/>
            <a:r>
              <a:rPr lang="en-GB" sz="1800" b="1" dirty="0">
                <a:solidFill>
                  <a:srgbClr val="000099"/>
                </a:solidFill>
              </a:rPr>
              <a:t>3.5 NM</a:t>
            </a:r>
          </a:p>
        </p:txBody>
      </p:sp>
      <p:sp>
        <p:nvSpPr>
          <p:cNvPr id="15" name="TextBox 14"/>
          <p:cNvSpPr txBox="1">
            <a:spLocks/>
          </p:cNvSpPr>
          <p:nvPr/>
        </p:nvSpPr>
        <p:spPr>
          <a:xfrm>
            <a:off x="7164288" y="801912"/>
            <a:ext cx="653855" cy="216000"/>
          </a:xfrm>
          <a:prstGeom prst="rect">
            <a:avLst/>
          </a:prstGeom>
          <a:solidFill>
            <a:srgbClr val="9999FF"/>
          </a:solidFill>
        </p:spPr>
        <p:txBody>
          <a:bodyPr wrap="square" rtlCol="0" anchor="ctr" anchorCtr="0">
            <a:spAutoFit/>
          </a:bodyPr>
          <a:lstStyle/>
          <a:p>
            <a:pPr algn="ctr"/>
            <a:endParaRPr lang="en-GB" sz="1800" b="1" dirty="0">
              <a:solidFill>
                <a:srgbClr val="000099"/>
              </a:solidFill>
            </a:endParaRPr>
          </a:p>
        </p:txBody>
      </p:sp>
      <p:cxnSp>
        <p:nvCxnSpPr>
          <p:cNvPr id="19" name="Straight Arrow Connector 18"/>
          <p:cNvCxnSpPr/>
          <p:nvPr/>
        </p:nvCxnSpPr>
        <p:spPr bwMode="auto">
          <a:xfrm>
            <a:off x="6372200" y="548680"/>
            <a:ext cx="1296144" cy="504056"/>
          </a:xfrm>
          <a:prstGeom prst="straightConnector1">
            <a:avLst/>
          </a:prstGeom>
          <a:solidFill>
            <a:schemeClr val="accent1"/>
          </a:solidFill>
          <a:ln w="38100" cap="flat" cmpd="sng" algn="ctr">
            <a:solidFill>
              <a:srgbClr val="3366CC"/>
            </a:solidFill>
            <a:prstDash val="solid"/>
            <a:round/>
            <a:headEnd type="none" w="med" len="med"/>
            <a:tailEnd type="arrow"/>
          </a:ln>
          <a:effectLst/>
        </p:spPr>
      </p:cxnSp>
      <p:cxnSp>
        <p:nvCxnSpPr>
          <p:cNvPr id="21" name="Straight Arrow Connector 20"/>
          <p:cNvCxnSpPr/>
          <p:nvPr/>
        </p:nvCxnSpPr>
        <p:spPr bwMode="auto">
          <a:xfrm>
            <a:off x="6372200" y="593392"/>
            <a:ext cx="0" cy="2979624"/>
          </a:xfrm>
          <a:prstGeom prst="straightConnector1">
            <a:avLst/>
          </a:prstGeom>
          <a:solidFill>
            <a:schemeClr val="accent1"/>
          </a:solidFill>
          <a:ln w="38100" cap="flat" cmpd="sng" algn="ctr">
            <a:solidFill>
              <a:srgbClr val="3366CC"/>
            </a:solidFill>
            <a:prstDash val="solid"/>
            <a:round/>
            <a:headEnd type="none" w="med" len="med"/>
            <a:tailEnd type="arrow"/>
          </a:ln>
          <a:effectLst/>
        </p:spPr>
      </p:cxnSp>
      <p:cxnSp>
        <p:nvCxnSpPr>
          <p:cNvPr id="27" name="Straight Arrow Connector 26"/>
          <p:cNvCxnSpPr/>
          <p:nvPr/>
        </p:nvCxnSpPr>
        <p:spPr bwMode="auto">
          <a:xfrm flipH="1">
            <a:off x="2051720" y="548680"/>
            <a:ext cx="4320480" cy="1584176"/>
          </a:xfrm>
          <a:prstGeom prst="straightConnector1">
            <a:avLst/>
          </a:prstGeom>
          <a:solidFill>
            <a:schemeClr val="accent1"/>
          </a:solidFill>
          <a:ln w="38100" cap="flat" cmpd="sng" algn="ctr">
            <a:solidFill>
              <a:srgbClr val="3366CC"/>
            </a:solidFill>
            <a:prstDash val="solid"/>
            <a:round/>
            <a:headEnd type="none" w="med" len="med"/>
            <a:tailEnd type="arrow"/>
          </a:ln>
          <a:effectLst/>
        </p:spPr>
      </p:cxnSp>
      <p:pic>
        <p:nvPicPr>
          <p:cNvPr id="12" name="Picture 11" descr="UPS A300 KBHM 130814 LOC DME - Alt-DME fm 3500ft Alts only - 23oct13.jpg"/>
          <p:cNvPicPr>
            <a:picLocks noChangeAspect="1"/>
          </p:cNvPicPr>
          <p:nvPr/>
        </p:nvPicPr>
        <p:blipFill>
          <a:blip r:embed="rId4" cstate="print"/>
          <a:stretch>
            <a:fillRect/>
          </a:stretch>
        </p:blipFill>
        <p:spPr>
          <a:xfrm>
            <a:off x="838887" y="1884878"/>
            <a:ext cx="1108696" cy="1800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4"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8512"/>
            <a:ext cx="9144000" cy="523220"/>
          </a:xfrm>
          <a:prstGeom prst="rect">
            <a:avLst/>
          </a:prstGeom>
          <a:solidFill>
            <a:schemeClr val="tx2">
              <a:lumMod val="20000"/>
              <a:lumOff val="80000"/>
              <a:alpha val="70000"/>
            </a:schemeClr>
          </a:solidFill>
        </p:spPr>
        <p:txBody>
          <a:bodyPr wrap="square">
            <a:spAutoFit/>
          </a:bodyPr>
          <a:lstStyle/>
          <a:p>
            <a:pPr algn="ctr" eaLnBrk="0" hangingPunct="0">
              <a:spcAft>
                <a:spcPts val="600"/>
              </a:spcAft>
            </a:pPr>
            <a:r>
              <a:rPr lang="en-GB" sz="2800" b="1" dirty="0">
                <a:solidFill>
                  <a:srgbClr val="000099"/>
                </a:solidFill>
                <a:ea typeface="ＭＳ Ｐゴシック" pitchFamily="34" charset="-128"/>
              </a:rPr>
              <a:t>BHM LOC-DME Chart </a:t>
            </a:r>
            <a:r>
              <a:rPr lang="en-GB" sz="2800" b="1" i="1" dirty="0">
                <a:solidFill>
                  <a:srgbClr val="3366CC"/>
                </a:solidFill>
                <a:ea typeface="ＭＳ Ｐゴシック" pitchFamily="34" charset="-128"/>
              </a:rPr>
              <a:t>Correct Profile for Distances 1</a:t>
            </a:r>
          </a:p>
        </p:txBody>
      </p:sp>
      <p:pic>
        <p:nvPicPr>
          <p:cNvPr id="5" name="Picture 4" descr="KBHM LOC-DME 18 - FAA Approach chart - Profile - 8sep13.jpg"/>
          <p:cNvPicPr>
            <a:picLocks noChangeAspect="1"/>
          </p:cNvPicPr>
          <p:nvPr/>
        </p:nvPicPr>
        <p:blipFill>
          <a:blip r:embed="rId3" cstate="print"/>
          <a:stretch>
            <a:fillRect/>
          </a:stretch>
        </p:blipFill>
        <p:spPr>
          <a:xfrm>
            <a:off x="800925" y="589624"/>
            <a:ext cx="7866511" cy="5832648"/>
          </a:xfrm>
          <a:prstGeom prst="rect">
            <a:avLst/>
          </a:prstGeom>
          <a:solidFill>
            <a:schemeClr val="bg1"/>
          </a:solidFill>
          <a:ln>
            <a:solidFill>
              <a:schemeClr val="tx1"/>
            </a:solidFill>
          </a:ln>
        </p:spPr>
      </p:pic>
      <p:sp>
        <p:nvSpPr>
          <p:cNvPr id="13" name="TextBox 12"/>
          <p:cNvSpPr txBox="1">
            <a:spLocks/>
          </p:cNvSpPr>
          <p:nvPr/>
        </p:nvSpPr>
        <p:spPr>
          <a:xfrm>
            <a:off x="5220072" y="3592470"/>
            <a:ext cx="928459" cy="252000"/>
          </a:xfrm>
          <a:prstGeom prst="rect">
            <a:avLst/>
          </a:prstGeom>
          <a:solidFill>
            <a:srgbClr val="9999FF">
              <a:alpha val="92000"/>
            </a:srgbClr>
          </a:solidFill>
        </p:spPr>
        <p:txBody>
          <a:bodyPr wrap="none" rtlCol="0" anchor="ctr" anchorCtr="0">
            <a:spAutoFit/>
          </a:bodyPr>
          <a:lstStyle/>
          <a:p>
            <a:pPr algn="ctr"/>
            <a:r>
              <a:rPr lang="en-GB" sz="1800" b="1" dirty="0">
                <a:solidFill>
                  <a:srgbClr val="000099"/>
                </a:solidFill>
              </a:rPr>
              <a:t>3.5 NM</a:t>
            </a:r>
          </a:p>
        </p:txBody>
      </p:sp>
      <p:cxnSp>
        <p:nvCxnSpPr>
          <p:cNvPr id="27" name="Straight Arrow Connector 26"/>
          <p:cNvCxnSpPr/>
          <p:nvPr/>
        </p:nvCxnSpPr>
        <p:spPr bwMode="auto">
          <a:xfrm flipH="1">
            <a:off x="2051720" y="548680"/>
            <a:ext cx="4320480" cy="1584176"/>
          </a:xfrm>
          <a:prstGeom prst="straightConnector1">
            <a:avLst/>
          </a:prstGeom>
          <a:solidFill>
            <a:schemeClr val="accent1"/>
          </a:solidFill>
          <a:ln w="38100" cap="flat" cmpd="sng" algn="ctr">
            <a:solidFill>
              <a:srgbClr val="3366CC"/>
            </a:solidFill>
            <a:prstDash val="solid"/>
            <a:round/>
            <a:headEnd type="none" w="med" len="med"/>
            <a:tailEnd type="arrow"/>
          </a:ln>
          <a:effectLst/>
        </p:spPr>
      </p:cxnSp>
      <p:sp>
        <p:nvSpPr>
          <p:cNvPr id="14" name="TextBox 13"/>
          <p:cNvSpPr txBox="1">
            <a:spLocks/>
          </p:cNvSpPr>
          <p:nvPr/>
        </p:nvSpPr>
        <p:spPr>
          <a:xfrm>
            <a:off x="6177469" y="3604974"/>
            <a:ext cx="928459" cy="252000"/>
          </a:xfrm>
          <a:prstGeom prst="rect">
            <a:avLst/>
          </a:prstGeom>
          <a:solidFill>
            <a:srgbClr val="9999FF">
              <a:alpha val="92000"/>
            </a:srgbClr>
          </a:solidFill>
        </p:spPr>
        <p:txBody>
          <a:bodyPr wrap="none" rtlCol="0" anchor="ctr" anchorCtr="0">
            <a:spAutoFit/>
          </a:bodyPr>
          <a:lstStyle/>
          <a:p>
            <a:pPr algn="ctr"/>
            <a:r>
              <a:rPr lang="en-GB" sz="1800" b="1" dirty="0">
                <a:solidFill>
                  <a:srgbClr val="000099"/>
                </a:solidFill>
              </a:rPr>
              <a:t>4.6 NM</a:t>
            </a:r>
          </a:p>
        </p:txBody>
      </p:sp>
      <p:cxnSp>
        <p:nvCxnSpPr>
          <p:cNvPr id="16" name="Straight Connector 15"/>
          <p:cNvCxnSpPr/>
          <p:nvPr/>
        </p:nvCxnSpPr>
        <p:spPr bwMode="auto">
          <a:xfrm>
            <a:off x="6132648" y="2074496"/>
            <a:ext cx="1368000" cy="0"/>
          </a:xfrm>
          <a:prstGeom prst="line">
            <a:avLst/>
          </a:prstGeom>
          <a:solidFill>
            <a:schemeClr val="accent1"/>
          </a:solidFill>
          <a:ln w="38100" cap="flat" cmpd="sng" algn="ctr">
            <a:solidFill>
              <a:srgbClr val="3366CC"/>
            </a:solidFill>
            <a:prstDash val="solid"/>
            <a:round/>
            <a:headEnd type="none" w="med" len="med"/>
            <a:tailEnd type="none" w="med" len="med"/>
          </a:ln>
          <a:effectLst/>
        </p:spPr>
      </p:cxnSp>
      <p:cxnSp>
        <p:nvCxnSpPr>
          <p:cNvPr id="17" name="Straight Connector 16"/>
          <p:cNvCxnSpPr/>
          <p:nvPr/>
        </p:nvCxnSpPr>
        <p:spPr bwMode="auto">
          <a:xfrm flipV="1">
            <a:off x="2647544" y="2074496"/>
            <a:ext cx="3483680" cy="1282496"/>
          </a:xfrm>
          <a:prstGeom prst="line">
            <a:avLst/>
          </a:prstGeom>
          <a:solidFill>
            <a:schemeClr val="accent1"/>
          </a:solidFill>
          <a:ln w="38100" cap="flat" cmpd="sng" algn="ctr">
            <a:solidFill>
              <a:srgbClr val="3366CC"/>
            </a:solidFill>
            <a:prstDash val="solid"/>
            <a:round/>
            <a:headEnd type="none" w="med" len="med"/>
            <a:tailEnd type="none" w="med" len="med"/>
          </a:ln>
          <a:effectLst/>
        </p:spPr>
      </p:cxnSp>
      <p:sp>
        <p:nvSpPr>
          <p:cNvPr id="22" name="TextBox 21"/>
          <p:cNvSpPr txBox="1">
            <a:spLocks/>
          </p:cNvSpPr>
          <p:nvPr/>
        </p:nvSpPr>
        <p:spPr>
          <a:xfrm>
            <a:off x="5933556" y="1656096"/>
            <a:ext cx="505267" cy="369332"/>
          </a:xfrm>
          <a:prstGeom prst="rect">
            <a:avLst/>
          </a:prstGeom>
          <a:solidFill>
            <a:srgbClr val="9999FF">
              <a:alpha val="92000"/>
            </a:srgbClr>
          </a:solidFill>
        </p:spPr>
        <p:txBody>
          <a:bodyPr wrap="none" rtlCol="0">
            <a:spAutoFit/>
          </a:bodyPr>
          <a:lstStyle/>
          <a:p>
            <a:r>
              <a:rPr lang="en-GB" sz="1800" b="1" dirty="0">
                <a:solidFill>
                  <a:srgbClr val="000099"/>
                </a:solidFill>
              </a:rPr>
              <a:t>9.5</a:t>
            </a:r>
          </a:p>
        </p:txBody>
      </p:sp>
      <p:cxnSp>
        <p:nvCxnSpPr>
          <p:cNvPr id="23" name="Straight Arrow Connector 22"/>
          <p:cNvCxnSpPr/>
          <p:nvPr/>
        </p:nvCxnSpPr>
        <p:spPr bwMode="auto">
          <a:xfrm>
            <a:off x="6372200" y="548680"/>
            <a:ext cx="288032" cy="1512168"/>
          </a:xfrm>
          <a:prstGeom prst="straightConnector1">
            <a:avLst/>
          </a:prstGeom>
          <a:solidFill>
            <a:schemeClr val="accent1"/>
          </a:solidFill>
          <a:ln w="38100" cap="flat" cmpd="sng" algn="ctr">
            <a:solidFill>
              <a:srgbClr val="3366CC"/>
            </a:solidFill>
            <a:prstDash val="solid"/>
            <a:round/>
            <a:headEnd type="none" w="med" len="med"/>
            <a:tailEnd type="arrow"/>
          </a:ln>
          <a:effectLst/>
        </p:spPr>
      </p:cxnSp>
      <p:sp>
        <p:nvSpPr>
          <p:cNvPr id="25" name="TextBox 24"/>
          <p:cNvSpPr txBox="1">
            <a:spLocks/>
          </p:cNvSpPr>
          <p:nvPr/>
        </p:nvSpPr>
        <p:spPr>
          <a:xfrm>
            <a:off x="5031344" y="2181336"/>
            <a:ext cx="389850" cy="461665"/>
          </a:xfrm>
          <a:prstGeom prst="rect">
            <a:avLst/>
          </a:prstGeom>
          <a:noFill/>
        </p:spPr>
        <p:txBody>
          <a:bodyPr wrap="none" rtlCol="0">
            <a:spAutoFit/>
          </a:bodyPr>
          <a:lstStyle/>
          <a:p>
            <a:r>
              <a:rPr lang="en-GB" b="1" dirty="0">
                <a:solidFill>
                  <a:srgbClr val="3366CC"/>
                </a:solidFill>
              </a:rPr>
              <a:t>X</a:t>
            </a:r>
            <a:endParaRPr lang="en-GB" sz="1800" b="1" dirty="0">
              <a:solidFill>
                <a:srgbClr val="3366CC"/>
              </a:solidFill>
            </a:endParaRPr>
          </a:p>
        </p:txBody>
      </p:sp>
      <p:pic>
        <p:nvPicPr>
          <p:cNvPr id="15" name="Picture 14" descr="UPS A300 KBHM 130814 LOC DME - Alt-DME fm 3500ft Alts only - 23oct13.jpg"/>
          <p:cNvPicPr>
            <a:picLocks noChangeAspect="1"/>
          </p:cNvPicPr>
          <p:nvPr/>
        </p:nvPicPr>
        <p:blipFill>
          <a:blip r:embed="rId4" cstate="print"/>
          <a:stretch>
            <a:fillRect/>
          </a:stretch>
        </p:blipFill>
        <p:spPr>
          <a:xfrm>
            <a:off x="838887" y="1884878"/>
            <a:ext cx="1108696" cy="1800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4"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8512"/>
            <a:ext cx="9144000" cy="523220"/>
          </a:xfrm>
          <a:prstGeom prst="rect">
            <a:avLst/>
          </a:prstGeom>
          <a:solidFill>
            <a:schemeClr val="tx2">
              <a:lumMod val="20000"/>
              <a:lumOff val="80000"/>
              <a:alpha val="70000"/>
            </a:schemeClr>
          </a:solidFill>
        </p:spPr>
        <p:txBody>
          <a:bodyPr wrap="square">
            <a:spAutoFit/>
          </a:bodyPr>
          <a:lstStyle/>
          <a:p>
            <a:pPr algn="ctr" eaLnBrk="0" hangingPunct="0">
              <a:spcAft>
                <a:spcPts val="600"/>
              </a:spcAft>
            </a:pPr>
            <a:r>
              <a:rPr lang="en-GB" sz="2800" b="1" dirty="0">
                <a:solidFill>
                  <a:srgbClr val="000099"/>
                </a:solidFill>
                <a:ea typeface="ＭＳ Ｐゴシック" pitchFamily="34" charset="-128"/>
              </a:rPr>
              <a:t>BHM LOC-DME Chart </a:t>
            </a:r>
            <a:r>
              <a:rPr lang="en-GB" sz="2800" b="1" i="1" dirty="0">
                <a:solidFill>
                  <a:srgbClr val="3366CC"/>
                </a:solidFill>
                <a:ea typeface="ＭＳ Ｐゴシック" pitchFamily="34" charset="-128"/>
              </a:rPr>
              <a:t>Correct Profile for Distances 2</a:t>
            </a:r>
          </a:p>
        </p:txBody>
      </p:sp>
      <p:pic>
        <p:nvPicPr>
          <p:cNvPr id="5" name="Picture 4" descr="KBHM LOC-DME 18 - FAA Approach chart - Profile - 8sep13.jpg"/>
          <p:cNvPicPr>
            <a:picLocks noChangeAspect="1"/>
          </p:cNvPicPr>
          <p:nvPr/>
        </p:nvPicPr>
        <p:blipFill>
          <a:blip r:embed="rId3" cstate="print"/>
          <a:stretch>
            <a:fillRect/>
          </a:stretch>
        </p:blipFill>
        <p:spPr>
          <a:xfrm>
            <a:off x="800925" y="589624"/>
            <a:ext cx="7866511" cy="5832648"/>
          </a:xfrm>
          <a:prstGeom prst="rect">
            <a:avLst/>
          </a:prstGeom>
          <a:solidFill>
            <a:schemeClr val="bg1"/>
          </a:solidFill>
          <a:ln>
            <a:solidFill>
              <a:schemeClr val="tx1"/>
            </a:solidFill>
          </a:ln>
        </p:spPr>
      </p:pic>
      <p:cxnSp>
        <p:nvCxnSpPr>
          <p:cNvPr id="27" name="Straight Arrow Connector 26"/>
          <p:cNvCxnSpPr/>
          <p:nvPr/>
        </p:nvCxnSpPr>
        <p:spPr bwMode="auto">
          <a:xfrm>
            <a:off x="6372200" y="548680"/>
            <a:ext cx="576064" cy="1872208"/>
          </a:xfrm>
          <a:prstGeom prst="straightConnector1">
            <a:avLst/>
          </a:prstGeom>
          <a:solidFill>
            <a:schemeClr val="accent1"/>
          </a:solidFill>
          <a:ln w="38100" cap="flat" cmpd="sng" algn="ctr">
            <a:solidFill>
              <a:srgbClr val="3366CC"/>
            </a:solidFill>
            <a:prstDash val="solid"/>
            <a:round/>
            <a:headEnd type="none" w="med" len="med"/>
            <a:tailEnd type="arrow"/>
          </a:ln>
          <a:effectLst/>
        </p:spPr>
      </p:cxnSp>
      <p:cxnSp>
        <p:nvCxnSpPr>
          <p:cNvPr id="14" name="Straight Connector 13"/>
          <p:cNvCxnSpPr/>
          <p:nvPr/>
        </p:nvCxnSpPr>
        <p:spPr bwMode="auto">
          <a:xfrm>
            <a:off x="5220072" y="2708920"/>
            <a:ext cx="1296144" cy="0"/>
          </a:xfrm>
          <a:prstGeom prst="line">
            <a:avLst/>
          </a:prstGeom>
          <a:solidFill>
            <a:schemeClr val="accent1"/>
          </a:solidFill>
          <a:ln w="38100" cap="flat" cmpd="sng" algn="ctr">
            <a:solidFill>
              <a:srgbClr val="3366CC"/>
            </a:solidFill>
            <a:prstDash val="solid"/>
            <a:round/>
            <a:headEnd type="none" w="med" len="med"/>
            <a:tailEnd type="none" w="med" len="med"/>
          </a:ln>
          <a:effectLst/>
        </p:spPr>
      </p:cxnSp>
      <p:cxnSp>
        <p:nvCxnSpPr>
          <p:cNvPr id="16" name="Straight Connector 15"/>
          <p:cNvCxnSpPr/>
          <p:nvPr/>
        </p:nvCxnSpPr>
        <p:spPr bwMode="auto">
          <a:xfrm flipV="1">
            <a:off x="6516216" y="2132856"/>
            <a:ext cx="1008112" cy="576064"/>
          </a:xfrm>
          <a:prstGeom prst="line">
            <a:avLst/>
          </a:prstGeom>
          <a:solidFill>
            <a:schemeClr val="accent1"/>
          </a:solidFill>
          <a:ln w="38100" cap="flat" cmpd="sng" algn="ctr">
            <a:solidFill>
              <a:srgbClr val="3366CC"/>
            </a:solidFill>
            <a:prstDash val="solid"/>
            <a:round/>
            <a:headEnd type="none" w="med" len="med"/>
            <a:tailEnd type="none" w="med" len="med"/>
          </a:ln>
          <a:effectLst/>
        </p:spPr>
      </p:cxnSp>
      <p:cxnSp>
        <p:nvCxnSpPr>
          <p:cNvPr id="22" name="Straight Arrow Connector 21"/>
          <p:cNvCxnSpPr/>
          <p:nvPr/>
        </p:nvCxnSpPr>
        <p:spPr bwMode="auto">
          <a:xfrm flipH="1">
            <a:off x="2051720" y="548680"/>
            <a:ext cx="4320480" cy="1584176"/>
          </a:xfrm>
          <a:prstGeom prst="straightConnector1">
            <a:avLst/>
          </a:prstGeom>
          <a:solidFill>
            <a:schemeClr val="accent1"/>
          </a:solidFill>
          <a:ln w="38100" cap="flat" cmpd="sng" algn="ctr">
            <a:solidFill>
              <a:srgbClr val="3366CC"/>
            </a:solidFill>
            <a:prstDash val="solid"/>
            <a:round/>
            <a:headEnd type="none" w="med" len="med"/>
            <a:tailEnd type="arrow"/>
          </a:ln>
          <a:effectLst/>
        </p:spPr>
      </p:cxnSp>
      <p:pic>
        <p:nvPicPr>
          <p:cNvPr id="9" name="Picture 8" descr="UPS A300 KBHM 130814 LOC DME - Alt-DME fm 2300ft Alts only - 23oct13.jpg"/>
          <p:cNvPicPr>
            <a:picLocks noChangeAspect="1"/>
          </p:cNvPicPr>
          <p:nvPr/>
        </p:nvPicPr>
        <p:blipFill>
          <a:blip r:embed="rId4" cstate="print"/>
          <a:stretch>
            <a:fillRect/>
          </a:stretch>
        </p:blipFill>
        <p:spPr>
          <a:xfrm>
            <a:off x="838888" y="1881080"/>
            <a:ext cx="1138605" cy="1224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4"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0328" y="161344"/>
            <a:ext cx="8964488" cy="523220"/>
          </a:xfrm>
          <a:prstGeom prst="rect">
            <a:avLst/>
          </a:prstGeom>
          <a:solidFill>
            <a:schemeClr val="tx2">
              <a:lumMod val="20000"/>
              <a:lumOff val="80000"/>
              <a:alpha val="70000"/>
            </a:schemeClr>
          </a:solidFill>
        </p:spPr>
        <p:txBody>
          <a:bodyPr wrap="square">
            <a:spAutoFit/>
          </a:bodyPr>
          <a:lstStyle/>
          <a:p>
            <a:pPr algn="ctr" eaLnBrk="0" fontAlgn="base" hangingPunct="0">
              <a:spcBef>
                <a:spcPct val="0"/>
              </a:spcBef>
              <a:spcAft>
                <a:spcPts val="600"/>
              </a:spcAft>
            </a:pPr>
            <a:r>
              <a:rPr lang="en-GB" sz="2800" b="1" dirty="0">
                <a:solidFill>
                  <a:srgbClr val="000099"/>
                </a:solidFill>
                <a:ea typeface="ＭＳ Ｐゴシック" pitchFamily="34" charset="-128"/>
              </a:rPr>
              <a:t>Essential Info for Monitoring LOC-DME Approach</a:t>
            </a:r>
          </a:p>
        </p:txBody>
      </p:sp>
      <p:sp>
        <p:nvSpPr>
          <p:cNvPr id="12" name="Rectangle 11"/>
          <p:cNvSpPr/>
          <p:nvPr/>
        </p:nvSpPr>
        <p:spPr>
          <a:xfrm>
            <a:off x="54592" y="1265912"/>
            <a:ext cx="9012968" cy="4924425"/>
          </a:xfrm>
          <a:prstGeom prst="rect">
            <a:avLst/>
          </a:prstGeom>
          <a:solidFill>
            <a:schemeClr val="tx2">
              <a:lumMod val="20000"/>
              <a:lumOff val="80000"/>
              <a:alpha val="70000"/>
            </a:schemeClr>
          </a:solidFill>
        </p:spPr>
        <p:txBody>
          <a:bodyPr wrap="square">
            <a:spAutoFit/>
          </a:bodyPr>
          <a:lstStyle/>
          <a:p>
            <a:pPr algn="ctr" eaLnBrk="0" fontAlgn="base" hangingPunct="0">
              <a:spcBef>
                <a:spcPct val="0"/>
              </a:spcBef>
              <a:spcAft>
                <a:spcPts val="1200"/>
              </a:spcAft>
            </a:pPr>
            <a:r>
              <a:rPr lang="en-GB" sz="2800" b="1" dirty="0">
                <a:solidFill>
                  <a:srgbClr val="000099"/>
                </a:solidFill>
                <a:ea typeface="ＭＳ Ｐゴシック" pitchFamily="34" charset="-128"/>
              </a:rPr>
              <a:t>It is impossible to know the cause(s) of the accident without further information from the NTSB...</a:t>
            </a:r>
            <a:r>
              <a:rPr lang="en-GB" sz="2800" b="1" i="1" dirty="0">
                <a:solidFill>
                  <a:srgbClr val="000099"/>
                </a:solidFill>
                <a:ea typeface="ＭＳ Ｐゴシック" pitchFamily="34" charset="-128"/>
              </a:rPr>
              <a:t>but</a:t>
            </a:r>
          </a:p>
          <a:p>
            <a:pPr algn="ctr" eaLnBrk="0" fontAlgn="base" hangingPunct="0">
              <a:spcBef>
                <a:spcPct val="0"/>
              </a:spcBef>
              <a:spcAft>
                <a:spcPts val="0"/>
              </a:spcAft>
            </a:pPr>
            <a:r>
              <a:rPr lang="en-GB" sz="2800" b="1" dirty="0">
                <a:solidFill>
                  <a:srgbClr val="000099"/>
                </a:solidFill>
                <a:ea typeface="ＭＳ Ｐゴシック" pitchFamily="34" charset="-128"/>
              </a:rPr>
              <a:t>If the Monitoring Pilot had: </a:t>
            </a:r>
          </a:p>
          <a:p>
            <a:pPr algn="ctr" eaLnBrk="0" fontAlgn="base" hangingPunct="0">
              <a:spcBef>
                <a:spcPct val="0"/>
              </a:spcBef>
              <a:spcAft>
                <a:spcPts val="600"/>
              </a:spcAft>
            </a:pPr>
            <a:r>
              <a:rPr lang="en-GB" sz="2800" b="1" dirty="0">
                <a:solidFill>
                  <a:srgbClr val="000099"/>
                </a:solidFill>
                <a:ea typeface="ＭＳ Ｐゴシック" pitchFamily="34" charset="-128"/>
              </a:rPr>
              <a:t>A realistic vertical profile shown on the chart,</a:t>
            </a:r>
          </a:p>
          <a:p>
            <a:pPr algn="ctr" eaLnBrk="0" hangingPunct="0">
              <a:spcAft>
                <a:spcPts val="600"/>
              </a:spcAft>
            </a:pPr>
            <a:r>
              <a:rPr lang="en-GB" sz="2800" b="1" dirty="0">
                <a:solidFill>
                  <a:srgbClr val="000099"/>
                </a:solidFill>
                <a:ea typeface="ＭＳ Ｐゴシック" pitchFamily="34" charset="-128"/>
              </a:rPr>
              <a:t>A DME-Altitude table allowing accurate monitoring of the glideslope at times suitable to the crew - </a:t>
            </a:r>
          </a:p>
          <a:p>
            <a:pPr algn="ctr" eaLnBrk="0" fontAlgn="base" hangingPunct="0">
              <a:spcBef>
                <a:spcPct val="0"/>
              </a:spcBef>
              <a:spcAft>
                <a:spcPts val="0"/>
              </a:spcAft>
            </a:pPr>
            <a:r>
              <a:rPr lang="en-GB" sz="2800" b="1" dirty="0">
                <a:solidFill>
                  <a:srgbClr val="000099"/>
                </a:solidFill>
                <a:ea typeface="ＭＳ Ｐゴシック" pitchFamily="34" charset="-128"/>
              </a:rPr>
              <a:t>The crew would then have</a:t>
            </a:r>
          </a:p>
          <a:p>
            <a:pPr algn="ctr" eaLnBrk="0" fontAlgn="base" hangingPunct="0">
              <a:spcBef>
                <a:spcPct val="0"/>
              </a:spcBef>
              <a:spcAft>
                <a:spcPts val="0"/>
              </a:spcAft>
            </a:pPr>
            <a:r>
              <a:rPr lang="en-GB" sz="2800" b="1" dirty="0">
                <a:solidFill>
                  <a:srgbClr val="000099"/>
                </a:solidFill>
                <a:ea typeface="ＭＳ Ｐゴシック" pitchFamily="34" charset="-128"/>
              </a:rPr>
              <a:t> the best capability to monitor &amp; maintain</a:t>
            </a:r>
          </a:p>
          <a:p>
            <a:pPr algn="ctr" eaLnBrk="0" fontAlgn="base" hangingPunct="0">
              <a:spcBef>
                <a:spcPct val="0"/>
              </a:spcBef>
              <a:spcAft>
                <a:spcPts val="0"/>
              </a:spcAft>
            </a:pPr>
            <a:r>
              <a:rPr lang="en-GB" sz="2800" b="1" dirty="0">
                <a:solidFill>
                  <a:srgbClr val="000099"/>
                </a:solidFill>
                <a:ea typeface="ＭＳ Ｐゴシック" pitchFamily="34" charset="-128"/>
              </a:rPr>
              <a:t>the  correct glideslope to the runway.</a:t>
            </a:r>
          </a:p>
          <a:p>
            <a:pPr algn="ctr" eaLnBrk="0" fontAlgn="base" hangingPunct="0">
              <a:spcBef>
                <a:spcPct val="0"/>
              </a:spcBef>
              <a:spcAft>
                <a:spcPts val="600"/>
              </a:spcAft>
            </a:pPr>
            <a:endParaRPr lang="en-GB" sz="2800" i="1" dirty="0">
              <a:solidFill>
                <a:srgbClr val="000099"/>
              </a:solidFill>
              <a:ea typeface="ＭＳ Ｐゴシック"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D RAeS LHR 121011 - DACs set for IAD, NBO. TLS, Guam - 9oct12.jpg"/>
          <p:cNvPicPr>
            <a:picLocks noChangeAspect="1"/>
          </p:cNvPicPr>
          <p:nvPr/>
        </p:nvPicPr>
        <p:blipFill>
          <a:blip r:embed="rId3" cstate="print"/>
          <a:stretch>
            <a:fillRect/>
          </a:stretch>
        </p:blipFill>
        <p:spPr>
          <a:xfrm>
            <a:off x="399592" y="2153901"/>
            <a:ext cx="8388424" cy="4028819"/>
          </a:xfrm>
          <a:prstGeom prst="rect">
            <a:avLst/>
          </a:prstGeom>
        </p:spPr>
      </p:pic>
      <p:pic>
        <p:nvPicPr>
          <p:cNvPr id="5" name="Picture 4" descr="DFC App 131029 - iPhone 5 &amp; BMH Table - 29oct13.jpg"/>
          <p:cNvPicPr>
            <a:picLocks noChangeAspect="1"/>
          </p:cNvPicPr>
          <p:nvPr/>
        </p:nvPicPr>
        <p:blipFill>
          <a:blip r:embed="rId4" cstate="print"/>
          <a:stretch>
            <a:fillRect/>
          </a:stretch>
        </p:blipFill>
        <p:spPr>
          <a:xfrm>
            <a:off x="1262527" y="2060029"/>
            <a:ext cx="1952625" cy="4105275"/>
          </a:xfrm>
          <a:prstGeom prst="rect">
            <a:avLst/>
          </a:prstGeom>
        </p:spPr>
      </p:pic>
      <p:pic>
        <p:nvPicPr>
          <p:cNvPr id="6" name="Picture 5" descr="DFC App 131029 - Samsung Galaxy Note &amp; BHM Table - 29oct13x.jpg"/>
          <p:cNvPicPr>
            <a:picLocks noChangeAspect="1"/>
          </p:cNvPicPr>
          <p:nvPr/>
        </p:nvPicPr>
        <p:blipFill>
          <a:blip r:embed="rId5" cstate="print"/>
          <a:stretch>
            <a:fillRect/>
          </a:stretch>
        </p:blipFill>
        <p:spPr>
          <a:xfrm>
            <a:off x="5949528" y="2108586"/>
            <a:ext cx="2075422" cy="4101430"/>
          </a:xfrm>
          <a:prstGeom prst="rect">
            <a:avLst/>
          </a:prstGeom>
        </p:spPr>
      </p:pic>
      <p:sp>
        <p:nvSpPr>
          <p:cNvPr id="9" name="Rectangle 8"/>
          <p:cNvSpPr/>
          <p:nvPr/>
        </p:nvSpPr>
        <p:spPr>
          <a:xfrm>
            <a:off x="70328" y="161344"/>
            <a:ext cx="8964488" cy="523220"/>
          </a:xfrm>
          <a:prstGeom prst="rect">
            <a:avLst/>
          </a:prstGeom>
          <a:solidFill>
            <a:schemeClr val="tx2">
              <a:lumMod val="20000"/>
              <a:lumOff val="80000"/>
              <a:alpha val="70000"/>
            </a:schemeClr>
          </a:solidFill>
        </p:spPr>
        <p:txBody>
          <a:bodyPr wrap="square">
            <a:spAutoFit/>
          </a:bodyPr>
          <a:lstStyle/>
          <a:p>
            <a:pPr algn="ctr" eaLnBrk="0" fontAlgn="base" hangingPunct="0">
              <a:spcBef>
                <a:spcPct val="0"/>
              </a:spcBef>
              <a:spcAft>
                <a:spcPts val="600"/>
              </a:spcAft>
            </a:pPr>
            <a:r>
              <a:rPr lang="en-GB" sz="2800" b="1" dirty="0">
                <a:solidFill>
                  <a:srgbClr val="000099"/>
                </a:solidFill>
                <a:ea typeface="ＭＳ Ｐゴシック" pitchFamily="34" charset="-128"/>
              </a:rPr>
              <a:t>Essential Info for Monitoring LOC-DME Approach</a:t>
            </a:r>
          </a:p>
        </p:txBody>
      </p:sp>
      <p:sp>
        <p:nvSpPr>
          <p:cNvPr id="10" name="Rectangle 9"/>
          <p:cNvSpPr/>
          <p:nvPr/>
        </p:nvSpPr>
        <p:spPr>
          <a:xfrm>
            <a:off x="54592" y="1088488"/>
            <a:ext cx="9012968" cy="523220"/>
          </a:xfrm>
          <a:prstGeom prst="rect">
            <a:avLst/>
          </a:prstGeom>
          <a:solidFill>
            <a:schemeClr val="tx2">
              <a:lumMod val="20000"/>
              <a:lumOff val="80000"/>
              <a:alpha val="70000"/>
            </a:schemeClr>
          </a:solidFill>
        </p:spPr>
        <p:txBody>
          <a:bodyPr wrap="square">
            <a:spAutoFit/>
          </a:bodyPr>
          <a:lstStyle/>
          <a:p>
            <a:pPr algn="ctr" eaLnBrk="0" fontAlgn="base" hangingPunct="0">
              <a:spcBef>
                <a:spcPct val="0"/>
              </a:spcBef>
              <a:spcAft>
                <a:spcPts val="1200"/>
              </a:spcAft>
            </a:pPr>
            <a:r>
              <a:rPr lang="en-GB" sz="2800" b="1" i="1" dirty="0">
                <a:solidFill>
                  <a:srgbClr val="000099"/>
                </a:solidFill>
                <a:ea typeface="ＭＳ Ｐゴシック" pitchFamily="34" charset="-128"/>
              </a:rPr>
              <a:t>If no chart table available – Use another system</a:t>
            </a:r>
            <a:endParaRPr lang="en-GB" sz="2800" i="1" dirty="0">
              <a:solidFill>
                <a:srgbClr val="000099"/>
              </a:solidFill>
              <a:ea typeface="ＭＳ Ｐゴシック"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ChangeArrowheads="1"/>
          </p:cNvSpPr>
          <p:nvPr/>
        </p:nvSpPr>
        <p:spPr bwMode="auto">
          <a:xfrm>
            <a:off x="251520" y="260648"/>
            <a:ext cx="8568952" cy="6124754"/>
          </a:xfrm>
          <a:prstGeom prst="rect">
            <a:avLst/>
          </a:prstGeom>
          <a:noFill/>
          <a:ln w="9525">
            <a:noFill/>
            <a:miter lim="800000"/>
            <a:headEnd/>
            <a:tailEnd/>
          </a:ln>
        </p:spPr>
        <p:txBody>
          <a:bodyPr wrap="square">
            <a:spAutoFit/>
          </a:bodyPr>
          <a:lstStyle/>
          <a:p>
            <a:pPr algn="ctr" eaLnBrk="0" hangingPunct="0">
              <a:spcBef>
                <a:spcPts val="0"/>
              </a:spcBef>
            </a:pPr>
            <a:r>
              <a:rPr lang="en-GB" sz="2800" b="1" i="0" dirty="0">
                <a:solidFill>
                  <a:srgbClr val="FFFF00"/>
                </a:solidFill>
                <a:latin typeface="Californian FB" pitchFamily="18" charset="0"/>
              </a:rPr>
              <a:t>Since the 1970s some operators have NOT provided clear Distance-Altitude checks and failed to train crews to fly Constant Angle Final Approaches with regular/accurate checks to confirm on the glideslope – </a:t>
            </a:r>
          </a:p>
          <a:p>
            <a:pPr algn="ctr" eaLnBrk="0" hangingPunct="0">
              <a:spcBef>
                <a:spcPts val="0"/>
              </a:spcBef>
            </a:pPr>
            <a:r>
              <a:rPr lang="en-GB" sz="2800" b="1" i="0" dirty="0">
                <a:solidFill>
                  <a:srgbClr val="FFFF00"/>
                </a:solidFill>
                <a:latin typeface="Californian FB" pitchFamily="18" charset="0"/>
              </a:rPr>
              <a:t>as Avionics/GPS/EPGWS will provide the solution.</a:t>
            </a:r>
          </a:p>
          <a:p>
            <a:pPr algn="ctr" eaLnBrk="0" hangingPunct="0">
              <a:spcBef>
                <a:spcPts val="0"/>
              </a:spcBef>
            </a:pPr>
            <a:r>
              <a:rPr lang="en-GB" sz="2800" b="1" i="0" dirty="0">
                <a:solidFill>
                  <a:srgbClr val="FFFF00"/>
                </a:solidFill>
                <a:latin typeface="Californian FB" pitchFamily="18" charset="0"/>
              </a:rPr>
              <a:t>Continuing NPA Accidents show this to be incorrect.</a:t>
            </a:r>
          </a:p>
          <a:p>
            <a:pPr algn="ctr" eaLnBrk="0" hangingPunct="0">
              <a:spcBef>
                <a:spcPts val="0"/>
              </a:spcBef>
            </a:pPr>
            <a:endParaRPr lang="en-GB" sz="2800" b="1" i="0" dirty="0">
              <a:solidFill>
                <a:srgbClr val="FFFF00"/>
              </a:solidFill>
              <a:latin typeface="Californian FB" pitchFamily="18" charset="0"/>
            </a:endParaRPr>
          </a:p>
          <a:p>
            <a:pPr algn="ctr" eaLnBrk="0" hangingPunct="0">
              <a:spcBef>
                <a:spcPts val="0"/>
              </a:spcBef>
            </a:pPr>
            <a:r>
              <a:rPr lang="en-GB" sz="2800" b="1" i="0" dirty="0">
                <a:solidFill>
                  <a:srgbClr val="FFFF00"/>
                </a:solidFill>
                <a:latin typeface="Californian FB" pitchFamily="18" charset="0"/>
              </a:rPr>
              <a:t>By whatever means, </a:t>
            </a:r>
          </a:p>
          <a:p>
            <a:pPr algn="ctr" eaLnBrk="0" hangingPunct="0">
              <a:spcBef>
                <a:spcPts val="0"/>
              </a:spcBef>
            </a:pPr>
            <a:r>
              <a:rPr lang="en-GB" sz="2800" b="1" i="0" dirty="0">
                <a:solidFill>
                  <a:srgbClr val="FFFF00"/>
                </a:solidFill>
                <a:latin typeface="Californian FB" pitchFamily="18" charset="0"/>
              </a:rPr>
              <a:t>we must make sure that </a:t>
            </a:r>
          </a:p>
          <a:p>
            <a:pPr algn="ctr" eaLnBrk="0" hangingPunct="0">
              <a:spcBef>
                <a:spcPts val="0"/>
              </a:spcBef>
            </a:pPr>
            <a:r>
              <a:rPr lang="en-GB" sz="2800" b="1" i="0" dirty="0">
                <a:solidFill>
                  <a:srgbClr val="FFFF00"/>
                </a:solidFill>
                <a:latin typeface="Californian FB" pitchFamily="18" charset="0"/>
              </a:rPr>
              <a:t>Non Precision Approaches </a:t>
            </a:r>
          </a:p>
          <a:p>
            <a:pPr algn="ctr" eaLnBrk="0" hangingPunct="0">
              <a:spcBef>
                <a:spcPts val="0"/>
              </a:spcBef>
            </a:pPr>
            <a:r>
              <a:rPr lang="en-GB" sz="2800" b="1" i="0" dirty="0">
                <a:solidFill>
                  <a:srgbClr val="FFFF00"/>
                </a:solidFill>
                <a:latin typeface="Californian FB" pitchFamily="18" charset="0"/>
              </a:rPr>
              <a:t>with DME/GPS Distance available</a:t>
            </a:r>
          </a:p>
          <a:p>
            <a:pPr algn="ctr" eaLnBrk="0" hangingPunct="0">
              <a:spcBef>
                <a:spcPts val="0"/>
              </a:spcBef>
            </a:pPr>
            <a:r>
              <a:rPr lang="en-GB" sz="2800" b="1" i="0" dirty="0">
                <a:solidFill>
                  <a:srgbClr val="FFFF00"/>
                </a:solidFill>
                <a:latin typeface="Californian FB" pitchFamily="18" charset="0"/>
              </a:rPr>
              <a:t>do not continue to occur.</a:t>
            </a:r>
          </a:p>
          <a:p>
            <a:pPr algn="ctr" eaLnBrk="0" hangingPunct="0">
              <a:spcBef>
                <a:spcPts val="0"/>
              </a:spcBef>
            </a:pPr>
            <a:endParaRPr lang="en-GB" sz="2800" b="1" i="0" dirty="0">
              <a:solidFill>
                <a:srgbClr val="FFFF00"/>
              </a:solidFill>
              <a:latin typeface="Californian FB" pitchFamily="18" charset="0"/>
            </a:endParaRPr>
          </a:p>
          <a:p>
            <a:pPr algn="ctr" eaLnBrk="0" hangingPunct="0">
              <a:spcBef>
                <a:spcPts val="0"/>
              </a:spcBef>
            </a:pPr>
            <a:r>
              <a:rPr lang="en-GB" sz="2800" b="1" i="0" dirty="0">
                <a:solidFill>
                  <a:srgbClr val="FFFF00"/>
                </a:solidFill>
                <a:latin typeface="Californian FB" pitchFamily="18" charset="0"/>
              </a:rPr>
              <a:t>End</a:t>
            </a:r>
          </a:p>
        </p:txBody>
      </p:sp>
    </p:spTree>
  </p:cSld>
  <p:clrMapOvr>
    <a:masterClrMapping/>
  </p:clrMapOvr>
  <p:transition/>
</p:sld>
</file>

<file path=ppt/theme/theme1.xml><?xml version="1.0" encoding="utf-8"?>
<a:theme xmlns:a="http://schemas.openxmlformats.org/drawingml/2006/main" name="3_1998-06 Ellers_J BAW A330-A340 presentation3">
  <a:themeElements>
    <a:clrScheme name="1_1998-06 Ellers_J BAW A330-A340 presentation3 1">
      <a:dk1>
        <a:srgbClr val="000000"/>
      </a:dk1>
      <a:lt1>
        <a:srgbClr val="FFFFFF"/>
      </a:lt1>
      <a:dk2>
        <a:srgbClr val="000066"/>
      </a:dk2>
      <a:lt2>
        <a:srgbClr val="DDDDDD"/>
      </a:lt2>
      <a:accent1>
        <a:srgbClr val="FFFF00"/>
      </a:accent1>
      <a:accent2>
        <a:srgbClr val="7DE6FF"/>
      </a:accent2>
      <a:accent3>
        <a:srgbClr val="FFFFFF"/>
      </a:accent3>
      <a:accent4>
        <a:srgbClr val="000000"/>
      </a:accent4>
      <a:accent5>
        <a:srgbClr val="FFFFAA"/>
      </a:accent5>
      <a:accent6>
        <a:srgbClr val="71D0E7"/>
      </a:accent6>
      <a:hlink>
        <a:srgbClr val="FFA7E2"/>
      </a:hlink>
      <a:folHlink>
        <a:srgbClr val="BBFFBB"/>
      </a:folHlink>
    </a:clrScheme>
    <a:fontScheme name="1_1998-06 Ellers_J BAW A330-A340 presentation3">
      <a:majorFont>
        <a:latin typeface="Copperplate Gothic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1"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1" i="1" u="none" strike="noStrike" cap="none" normalizeH="0" baseline="0" smtClean="0">
            <a:ln>
              <a:noFill/>
            </a:ln>
            <a:solidFill>
              <a:srgbClr val="FF0000"/>
            </a:solidFill>
            <a:effectLst/>
            <a:latin typeface="Arial" charset="0"/>
          </a:defRPr>
        </a:defPPr>
      </a:lstStyle>
    </a:lnDef>
  </a:objectDefaults>
  <a:extraClrSchemeLst>
    <a:extraClrScheme>
      <a:clrScheme name="1_1998-06 Ellers_J BAW A330-A340 presentation3 1">
        <a:dk1>
          <a:srgbClr val="000000"/>
        </a:dk1>
        <a:lt1>
          <a:srgbClr val="FFFFFF"/>
        </a:lt1>
        <a:dk2>
          <a:srgbClr val="000066"/>
        </a:dk2>
        <a:lt2>
          <a:srgbClr val="DDDDDD"/>
        </a:lt2>
        <a:accent1>
          <a:srgbClr val="FFFF00"/>
        </a:accent1>
        <a:accent2>
          <a:srgbClr val="7DE6FF"/>
        </a:accent2>
        <a:accent3>
          <a:srgbClr val="FFFFFF"/>
        </a:accent3>
        <a:accent4>
          <a:srgbClr val="000000"/>
        </a:accent4>
        <a:accent5>
          <a:srgbClr val="FFFFAA"/>
        </a:accent5>
        <a:accent6>
          <a:srgbClr val="71D0E7"/>
        </a:accent6>
        <a:hlink>
          <a:srgbClr val="FFA7E2"/>
        </a:hlink>
        <a:folHlink>
          <a:srgbClr val="BBFFBB"/>
        </a:folHlink>
      </a:clrScheme>
      <a:clrMap bg1="lt1" tx1="dk1" bg2="lt2" tx2="dk2" accent1="accent1" accent2="accent2" accent3="accent3" accent4="accent4" accent5="accent5" accent6="accent6" hlink="hlink" folHlink="folHlink"/>
    </a:extraClrScheme>
    <a:extraClrScheme>
      <a:clrScheme name="1_1998-06 Ellers_J BAW A330-A340 presentation3 2">
        <a:dk1>
          <a:srgbClr val="000000"/>
        </a:dk1>
        <a:lt1>
          <a:srgbClr val="FFFFFF"/>
        </a:lt1>
        <a:dk2>
          <a:srgbClr val="063DE8"/>
        </a:dk2>
        <a:lt2>
          <a:srgbClr val="FFFF00"/>
        </a:lt2>
        <a:accent1>
          <a:srgbClr val="FFFF00"/>
        </a:accent1>
        <a:accent2>
          <a:srgbClr val="00DCFF"/>
        </a:accent2>
        <a:accent3>
          <a:srgbClr val="AAAFF2"/>
        </a:accent3>
        <a:accent4>
          <a:srgbClr val="DADADA"/>
        </a:accent4>
        <a:accent5>
          <a:srgbClr val="FFFFAA"/>
        </a:accent5>
        <a:accent6>
          <a:srgbClr val="00C7E7"/>
        </a:accent6>
        <a:hlink>
          <a:srgbClr val="FF66CC"/>
        </a:hlink>
        <a:folHlink>
          <a:srgbClr val="BBFFBB"/>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Kimono</Template>
  <TotalTime>9842</TotalTime>
  <Pages>1</Pages>
  <Words>4505</Words>
  <Application>Microsoft Office PowerPoint</Application>
  <PresentationFormat>On-screen Show (4:3)</PresentationFormat>
  <Paragraphs>464</Paragraphs>
  <Slides>99</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99</vt:i4>
      </vt:variant>
    </vt:vector>
  </HeadingPairs>
  <TitlesOfParts>
    <vt:vector size="107" baseType="lpstr">
      <vt:lpstr>Wingdings</vt:lpstr>
      <vt:lpstr>Times New Roman</vt:lpstr>
      <vt:lpstr>Calibri</vt:lpstr>
      <vt:lpstr>ＭＳ Ｐゴシック</vt:lpstr>
      <vt:lpstr>Arial</vt:lpstr>
      <vt:lpstr>Copperplate Gothic Bold</vt:lpstr>
      <vt:lpstr>Californian FB</vt:lpstr>
      <vt:lpstr>3_1998-06 Ellers_J BAW A330-A340 presentation3</vt:lpstr>
      <vt:lpstr>750 Motor Club, North Herts Centre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DDCL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Practical Experience of Racing Car Design</dc:title>
  <dc:creator>Hugh DIBLEY</dc:creator>
  <cp:lastModifiedBy>Hugh Dibley</cp:lastModifiedBy>
  <cp:revision>282</cp:revision>
  <cp:lastPrinted>2002-02-26T14:47:50Z</cp:lastPrinted>
  <dcterms:created xsi:type="dcterms:W3CDTF">1998-06-16T07:34:08Z</dcterms:created>
  <dcterms:modified xsi:type="dcterms:W3CDTF">2016-11-22T23:03:11Z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Airline" pid="2">
    <vt:lpwstr>XXX</vt:lpwstr>
  </property>
  <property fmtid="{D5CDD505-2E9C-101B-9397-08002B2CF9AE}" name="Mailstop" pid="3">
    <vt:lpwstr>AI/CM</vt:lpwstr>
  </property>
  <property fmtid="{D5CDD505-2E9C-101B-9397-08002B2CF9AE}" name="NXPowerLiteLastOptimized" pid="4">
    <vt:lpwstr>13391233</vt:lpwstr>
  </property>
  <property fmtid="{D5CDD505-2E9C-101B-9397-08002B2CF9AE}" name="NXPowerLiteSettings" pid="5">
    <vt:lpwstr>F7000400038000</vt:lpwstr>
  </property>
  <property fmtid="{D5CDD505-2E9C-101B-9397-08002B2CF9AE}" name="NXPowerLiteVersion" pid="6">
    <vt:lpwstr>D7.1.1</vt:lpwstr>
  </property>
  <property fmtid="{D5CDD505-2E9C-101B-9397-08002B2CF9AE}" name="Reference" pid="7">
    <vt:lpwstr>313.XXXX</vt:lpwstr>
  </property>
</Properties>
</file>