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49"/>
  </p:notesMasterIdLst>
  <p:sldIdLst>
    <p:sldId id="331" r:id="rId2"/>
    <p:sldId id="585" r:id="rId3"/>
    <p:sldId id="341" r:id="rId4"/>
    <p:sldId id="342" r:id="rId5"/>
    <p:sldId id="688" r:id="rId6"/>
    <p:sldId id="689" r:id="rId7"/>
    <p:sldId id="773" r:id="rId8"/>
    <p:sldId id="771" r:id="rId9"/>
    <p:sldId id="776" r:id="rId10"/>
    <p:sldId id="770" r:id="rId11"/>
    <p:sldId id="775" r:id="rId12"/>
    <p:sldId id="769" r:id="rId13"/>
    <p:sldId id="772" r:id="rId14"/>
    <p:sldId id="774" r:id="rId15"/>
    <p:sldId id="782" r:id="rId16"/>
    <p:sldId id="792" r:id="rId17"/>
    <p:sldId id="777" r:id="rId18"/>
    <p:sldId id="778" r:id="rId19"/>
    <p:sldId id="783" r:id="rId20"/>
    <p:sldId id="779" r:id="rId21"/>
    <p:sldId id="780" r:id="rId22"/>
    <p:sldId id="781" r:id="rId23"/>
    <p:sldId id="784" r:id="rId24"/>
    <p:sldId id="566" r:id="rId25"/>
    <p:sldId id="587" r:id="rId26"/>
    <p:sldId id="682" r:id="rId27"/>
    <p:sldId id="789" r:id="rId28"/>
    <p:sldId id="785" r:id="rId29"/>
    <p:sldId id="790" r:id="rId30"/>
    <p:sldId id="786" r:id="rId31"/>
    <p:sldId id="787" r:id="rId32"/>
    <p:sldId id="788" r:id="rId33"/>
    <p:sldId id="791" r:id="rId34"/>
    <p:sldId id="823" r:id="rId35"/>
    <p:sldId id="614" r:id="rId36"/>
    <p:sldId id="793" r:id="rId37"/>
    <p:sldId id="794" r:id="rId38"/>
    <p:sldId id="967" r:id="rId39"/>
    <p:sldId id="804" r:id="rId40"/>
    <p:sldId id="796" r:id="rId41"/>
    <p:sldId id="803" r:id="rId42"/>
    <p:sldId id="797" r:id="rId43"/>
    <p:sldId id="802" r:id="rId44"/>
    <p:sldId id="690" r:id="rId45"/>
    <p:sldId id="805" r:id="rId46"/>
    <p:sldId id="799" r:id="rId47"/>
    <p:sldId id="807" r:id="rId48"/>
    <p:sldId id="808" r:id="rId49"/>
    <p:sldId id="806" r:id="rId50"/>
    <p:sldId id="813" r:id="rId51"/>
    <p:sldId id="812" r:id="rId52"/>
    <p:sldId id="820" r:id="rId53"/>
    <p:sldId id="810" r:id="rId54"/>
    <p:sldId id="811" r:id="rId55"/>
    <p:sldId id="821" r:id="rId56"/>
    <p:sldId id="822" r:id="rId57"/>
    <p:sldId id="949" r:id="rId58"/>
    <p:sldId id="951" r:id="rId59"/>
    <p:sldId id="958" r:id="rId60"/>
    <p:sldId id="953" r:id="rId61"/>
    <p:sldId id="954" r:id="rId62"/>
    <p:sldId id="828" r:id="rId63"/>
    <p:sldId id="829" r:id="rId64"/>
    <p:sldId id="830" r:id="rId65"/>
    <p:sldId id="831" r:id="rId66"/>
    <p:sldId id="833" r:id="rId67"/>
    <p:sldId id="834" r:id="rId68"/>
    <p:sldId id="835" r:id="rId69"/>
    <p:sldId id="851" r:id="rId70"/>
    <p:sldId id="969" r:id="rId71"/>
    <p:sldId id="968" r:id="rId72"/>
    <p:sldId id="853" r:id="rId73"/>
    <p:sldId id="856" r:id="rId74"/>
    <p:sldId id="857" r:id="rId75"/>
    <p:sldId id="858" r:id="rId76"/>
    <p:sldId id="859" r:id="rId77"/>
    <p:sldId id="860" r:id="rId78"/>
    <p:sldId id="862" r:id="rId79"/>
    <p:sldId id="863" r:id="rId80"/>
    <p:sldId id="864" r:id="rId81"/>
    <p:sldId id="865" r:id="rId82"/>
    <p:sldId id="868" r:id="rId83"/>
    <p:sldId id="877" r:id="rId84"/>
    <p:sldId id="878" r:id="rId85"/>
    <p:sldId id="879" r:id="rId86"/>
    <p:sldId id="880" r:id="rId87"/>
    <p:sldId id="881" r:id="rId88"/>
    <p:sldId id="882" r:id="rId89"/>
    <p:sldId id="883" r:id="rId90"/>
    <p:sldId id="884" r:id="rId91"/>
    <p:sldId id="959" r:id="rId92"/>
    <p:sldId id="960" r:id="rId93"/>
    <p:sldId id="893" r:id="rId94"/>
    <p:sldId id="894" r:id="rId95"/>
    <p:sldId id="895" r:id="rId96"/>
    <p:sldId id="896" r:id="rId97"/>
    <p:sldId id="897" r:id="rId98"/>
    <p:sldId id="898" r:id="rId99"/>
    <p:sldId id="905" r:id="rId100"/>
    <p:sldId id="906" r:id="rId101"/>
    <p:sldId id="907" r:id="rId102"/>
    <p:sldId id="908" r:id="rId103"/>
    <p:sldId id="909" r:id="rId104"/>
    <p:sldId id="914" r:id="rId105"/>
    <p:sldId id="915" r:id="rId106"/>
    <p:sldId id="916" r:id="rId107"/>
    <p:sldId id="917" r:id="rId108"/>
    <p:sldId id="918" r:id="rId109"/>
    <p:sldId id="919" r:id="rId110"/>
    <p:sldId id="920" r:id="rId111"/>
    <p:sldId id="925" r:id="rId112"/>
    <p:sldId id="926" r:id="rId113"/>
    <p:sldId id="927" r:id="rId114"/>
    <p:sldId id="928" r:id="rId115"/>
    <p:sldId id="929" r:id="rId116"/>
    <p:sldId id="934" r:id="rId117"/>
    <p:sldId id="935" r:id="rId118"/>
    <p:sldId id="936" r:id="rId119"/>
    <p:sldId id="938" r:id="rId120"/>
    <p:sldId id="941" r:id="rId121"/>
    <p:sldId id="942" r:id="rId122"/>
    <p:sldId id="943" r:id="rId123"/>
    <p:sldId id="946" r:id="rId124"/>
    <p:sldId id="955" r:id="rId125"/>
    <p:sldId id="956" r:id="rId126"/>
    <p:sldId id="957" r:id="rId127"/>
    <p:sldId id="964" r:id="rId128"/>
    <p:sldId id="961" r:id="rId129"/>
    <p:sldId id="962" r:id="rId130"/>
    <p:sldId id="963" r:id="rId131"/>
    <p:sldId id="966" r:id="rId132"/>
    <p:sldId id="948" r:id="rId133"/>
    <p:sldId id="824" r:id="rId134"/>
    <p:sldId id="825" r:id="rId135"/>
    <p:sldId id="826" r:id="rId136"/>
    <p:sldId id="827" r:id="rId137"/>
    <p:sldId id="710" r:id="rId138"/>
    <p:sldId id="711" r:id="rId139"/>
    <p:sldId id="712" r:id="rId140"/>
    <p:sldId id="714" r:id="rId141"/>
    <p:sldId id="715" r:id="rId142"/>
    <p:sldId id="716" r:id="rId143"/>
    <p:sldId id="717" r:id="rId144"/>
    <p:sldId id="718" r:id="rId145"/>
    <p:sldId id="719" r:id="rId146"/>
    <p:sldId id="720" r:id="rId147"/>
    <p:sldId id="721" r:id="rId148"/>
  </p:sldIdLst>
  <p:sldSz cx="9144000" cy="6858000" type="screen4x3"/>
  <p:notesSz cx="9618663" cy="137842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8000"/>
    <a:srgbClr val="FF9933"/>
    <a:srgbClr val="CC6600"/>
    <a:srgbClr val="CC9900"/>
    <a:srgbClr val="3366CC"/>
    <a:srgbClr val="9999FF"/>
    <a:srgbClr val="CC3300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763" autoAdjust="0"/>
  </p:normalViewPr>
  <p:slideViewPr>
    <p:cSldViewPr>
      <p:cViewPr varScale="1">
        <p:scale>
          <a:sx n="77" d="100"/>
          <a:sy n="77" d="100"/>
        </p:scale>
        <p:origin x="162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7094" cy="68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921" tIns="64460" rIns="128921" bIns="6446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8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9279" y="2"/>
            <a:ext cx="4167094" cy="68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921" tIns="64460" rIns="128921" bIns="6446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3663" y="1031875"/>
            <a:ext cx="6891337" cy="516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1638" y="6548299"/>
            <a:ext cx="7695388" cy="620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921" tIns="64460" rIns="128921" bIns="644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092185"/>
            <a:ext cx="4167094" cy="68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921" tIns="64460" rIns="128921" bIns="6446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8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9279" y="13092185"/>
            <a:ext cx="4167094" cy="68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921" tIns="64460" rIns="128921" bIns="6446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52C06AB-8B37-4D74-8D85-56E4B5909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5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69015-4DCD-44F6-9D3E-9418B8AE3330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2863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37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8225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F7B764-29A5-453E-A73F-0FA980DECD47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38</a:t>
            </a:fld>
            <a:endParaRPr lang="en-US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328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98E912-6F5F-44F4-B056-385D405F83A1}" type="slidenum">
              <a:rPr lang="en-US" smtClean="0"/>
              <a:pPr>
                <a:defRPr/>
              </a:pPr>
              <a:t>44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256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FFA6C0-CF9A-49F2-92CD-7C1F486ED04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57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934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FE0886-C0FF-4B88-B8B3-C37FD903795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58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710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59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38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199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1098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053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66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37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2</a:t>
            </a:fld>
            <a:endParaRPr lang="en-US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211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9653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172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69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125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6080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545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137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39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656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11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60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69015-4DCD-44F6-9D3E-9418B8AE3330}" type="slidenum">
              <a:rPr lang="en-US" smtClean="0"/>
              <a:pPr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7579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456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4650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86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247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023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7111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89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0724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90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610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257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9C2CF-2218-49D4-A252-E790C69EE6E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877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65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69015-4DCD-44F6-9D3E-9418B8AE3330}" type="slidenum">
              <a:rPr lang="en-US" smtClean="0"/>
              <a:pPr>
                <a:defRPr/>
              </a:pPr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916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158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55577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96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4966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020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22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99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3317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100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3787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101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7733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102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17531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103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2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024E4-080F-4DC8-8AAC-0C031FBC2AD5}" type="slidenum">
              <a:rPr lang="en-US" smtClean="0"/>
              <a:pPr>
                <a:defRPr/>
              </a:pPr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44182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8456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106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28395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0773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9551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2867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95580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19909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20371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003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024E4-080F-4DC8-8AAC-0C031FBC2AD5}" type="slidenum">
              <a:rPr lang="en-US" smtClean="0"/>
              <a:pPr>
                <a:defRPr/>
              </a:pPr>
              <a:t>27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35264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68245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23352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4808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10718-62C5-4AA0-AF6E-B9B4A05F2BDC}" type="slidenum">
              <a:rPr lang="en-US" smtClean="0"/>
              <a:pPr>
                <a:defRPr/>
              </a:pPr>
              <a:t>132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51724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2C06AB-8B37-4D74-8D85-56E4B5909509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22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FDDA6C-CA41-4ED8-97FA-C7311F000ED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137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8766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138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9256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139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9999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140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6926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12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024E4-080F-4DC8-8AAC-0C031FBC2AD5}" type="slidenum">
              <a:rPr lang="en-US" smtClean="0"/>
              <a:pPr>
                <a:defRPr/>
              </a:pPr>
              <a:t>29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11891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7D5C42-3B70-41E0-9D03-08F06CF310A4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142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74628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08DE20-26EA-4E1B-A02B-FB27AD8107C2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143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64691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144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2807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1485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E85426-E4B0-41A1-A2CA-533A72C318F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146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6445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147</a:t>
            </a:fld>
            <a:endParaRPr lang="en-US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39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35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893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A45D9A-84FF-4890-90A7-ADDCDC6FFD1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36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75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John Green 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28650" y="971550"/>
            <a:ext cx="7886700" cy="5481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35000" y="1268413"/>
            <a:ext cx="3811588" cy="517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99000" y="1268413"/>
            <a:ext cx="3816350" cy="517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631825" y="3703638"/>
            <a:ext cx="788511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pic>
        <p:nvPicPr>
          <p:cNvPr id="10" name="Picture 2" descr="John Green Contrails - 23oct09 crop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" y="-1587"/>
            <a:ext cx="9158287" cy="68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3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84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726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798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Green Contrails - 23oct09 crop"/>
          <p:cNvPicPr preferRelativeResize="0"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5071" y="-1587"/>
            <a:ext cx="9158287" cy="68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628650" y="971550"/>
            <a:ext cx="7886700" cy="5481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1445892" name="Rectangle 4"/>
          <p:cNvSpPr>
            <a:spLocks noChangeArrowheads="1"/>
          </p:cNvSpPr>
          <p:nvPr/>
        </p:nvSpPr>
        <p:spPr bwMode="auto">
          <a:xfrm>
            <a:off x="635000" y="1268413"/>
            <a:ext cx="3811588" cy="517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1445893" name="Rectangle 5"/>
          <p:cNvSpPr>
            <a:spLocks noChangeArrowheads="1"/>
          </p:cNvSpPr>
          <p:nvPr/>
        </p:nvSpPr>
        <p:spPr bwMode="auto">
          <a:xfrm>
            <a:off x="4699000" y="1268413"/>
            <a:ext cx="3816350" cy="517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1445894" name="Line 6"/>
          <p:cNvSpPr>
            <a:spLocks noChangeShapeType="1"/>
          </p:cNvSpPr>
          <p:nvPr/>
        </p:nvSpPr>
        <p:spPr bwMode="auto">
          <a:xfrm flipH="1">
            <a:off x="631825" y="3703638"/>
            <a:ext cx="788511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1445896" name="Text Box 8"/>
          <p:cNvSpPr txBox="1">
            <a:spLocks noChangeArrowheads="1"/>
          </p:cNvSpPr>
          <p:nvPr/>
        </p:nvSpPr>
        <p:spPr bwMode="auto">
          <a:xfrm>
            <a:off x="361950" y="6524625"/>
            <a:ext cx="8782050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1200" baseline="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 Hug</a:t>
            </a:r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h </a:t>
            </a:r>
            <a:r>
              <a:rPr lang="en-GB" sz="1200" dirty="0">
                <a:solidFill>
                  <a:srgbClr val="000099"/>
                </a:solidFill>
                <a:latin typeface="Times New Roman" pitchFamily="18" charset="0"/>
                <a:cs typeface="+mn-cs"/>
              </a:rPr>
              <a:t>DIBLEY :  </a:t>
            </a:r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Air &amp; Space Academy</a:t>
            </a:r>
            <a:r>
              <a:rPr lang="en-GB" sz="1200" baseline="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 </a:t>
            </a:r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 - “40 Years Training Crews to Navigate</a:t>
            </a:r>
            <a:r>
              <a:rPr lang="en-GB" sz="1200" baseline="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 Vertically – </a:t>
            </a:r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” </a:t>
            </a:r>
            <a:r>
              <a:rPr lang="en-GB" sz="1200" baseline="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28 Nov </a:t>
            </a:r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2014  </a:t>
            </a:r>
            <a:fld id="{F91E2CBB-7499-4B07-A8DE-20B79A4B6FC5}" type="slidenum">
              <a:rPr lang="en-GB" sz="120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r>
              <a:rPr lang="en-GB" sz="1200" dirty="0" smtClean="0">
                <a:solidFill>
                  <a:srgbClr val="000099"/>
                </a:solidFill>
                <a:latin typeface="Times New Roman" pitchFamily="18" charset="0"/>
                <a:cs typeface="+mn-cs"/>
              </a:rPr>
              <a:t> /133</a:t>
            </a:r>
            <a:endParaRPr lang="en-US" sz="1200" dirty="0">
              <a:solidFill>
                <a:srgbClr val="000099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5897" name="Line 9"/>
          <p:cNvSpPr>
            <a:spLocks noChangeShapeType="1"/>
          </p:cNvSpPr>
          <p:nvPr/>
        </p:nvSpPr>
        <p:spPr bwMode="auto">
          <a:xfrm flipV="1">
            <a:off x="358775" y="6453336"/>
            <a:ext cx="8734425" cy="14139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endParaRPr lang="en-GB"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14375" y="642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" y="6493637"/>
            <a:ext cx="461333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49" r:id="rId2"/>
    <p:sldLayoutId id="2147483760" r:id="rId3"/>
    <p:sldLayoutId id="2147483761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70" r:id="rId14"/>
    <p:sldLayoutId id="2147483774" r:id="rId15"/>
    <p:sldLayoutId id="2147483775" r:id="rId16"/>
    <p:sldLayoutId id="2147483776" r:id="rId17"/>
  </p:sldLayoutIdLst>
  <p:transition/>
  <p:timing>
    <p:tnLst>
      <p:par>
        <p:cTn id="1" dur="indefinite" restart="never" nodeType="tmRoot"/>
      </p:par>
    </p:tnLst>
  </p:timing>
  <p:txStyles>
    <p:titleStyle>
      <a:lvl1pPr algn="l" defTabSz="79533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defTabSz="79533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2pPr>
      <a:lvl3pPr algn="l" defTabSz="79533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3pPr>
      <a:lvl4pPr algn="l" defTabSz="79533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4pPr>
      <a:lvl5pPr algn="l" defTabSz="79533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5pPr>
      <a:lvl6pPr marL="457200" algn="l" defTabSz="79533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6pPr>
      <a:lvl7pPr marL="914400" algn="l" defTabSz="79533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7pPr>
      <a:lvl8pPr marL="1371600" algn="l" defTabSz="79533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8pPr>
      <a:lvl9pPr marL="1828800" algn="l" defTabSz="79533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opperplate Gothic Bold" pitchFamily="34" charset="0"/>
        </a:defRPr>
      </a:lvl9pPr>
    </p:titleStyle>
    <p:bodyStyle>
      <a:lvl1pPr marL="330200" indent="-330200" algn="l" defTabSz="795338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Wingdings" pitchFamily="2" charset="2"/>
        <a:buChar char="l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695325" indent="-198438" algn="l" defTabSz="795338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Char char="•"/>
        <a:defRPr>
          <a:solidFill>
            <a:schemeClr val="bg1"/>
          </a:solidFill>
          <a:latin typeface="+mn-lt"/>
        </a:defRPr>
      </a:lvl2pPr>
      <a:lvl3pPr marL="1060450" indent="-198438" algn="l" defTabSz="795338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Char char="–"/>
        <a:defRPr sz="1700">
          <a:solidFill>
            <a:schemeClr val="bg1"/>
          </a:solidFill>
          <a:latin typeface="+mn-lt"/>
        </a:defRPr>
      </a:lvl3pPr>
      <a:lvl4pPr marL="1374775" indent="-149225" algn="l" defTabSz="795338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Char char="."/>
        <a:defRPr sz="1600">
          <a:solidFill>
            <a:schemeClr val="bg1"/>
          </a:solidFill>
          <a:latin typeface="+mn-lt"/>
        </a:defRPr>
      </a:lvl4pPr>
      <a:lvl5pPr marL="1738313" indent="-149225" algn="l" defTabSz="795338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Char char="-"/>
        <a:defRPr sz="1400">
          <a:solidFill>
            <a:schemeClr val="bg1"/>
          </a:solidFill>
          <a:latin typeface="+mn-lt"/>
        </a:defRPr>
      </a:lvl5pPr>
      <a:lvl6pPr marL="2195513" indent="-149225" algn="l" defTabSz="795338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Char char="-"/>
        <a:defRPr sz="1400">
          <a:solidFill>
            <a:schemeClr val="bg1"/>
          </a:solidFill>
          <a:latin typeface="+mn-lt"/>
        </a:defRPr>
      </a:lvl6pPr>
      <a:lvl7pPr marL="2652713" indent="-149225" algn="l" defTabSz="795338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Char char="-"/>
        <a:defRPr sz="1400">
          <a:solidFill>
            <a:schemeClr val="bg1"/>
          </a:solidFill>
          <a:latin typeface="+mn-lt"/>
        </a:defRPr>
      </a:lvl7pPr>
      <a:lvl8pPr marL="3109913" indent="-149225" algn="l" defTabSz="795338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Char char="-"/>
        <a:defRPr sz="1400">
          <a:solidFill>
            <a:schemeClr val="bg1"/>
          </a:solidFill>
          <a:latin typeface="+mn-lt"/>
        </a:defRPr>
      </a:lvl8pPr>
      <a:lvl9pPr marL="3567113" indent="-149225" algn="l" defTabSz="795338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Char char="-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92275" y="1455731"/>
            <a:ext cx="5511800" cy="425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2800" b="1" dirty="0" smtClean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78347" y="4532597"/>
            <a:ext cx="6697662" cy="1155628"/>
          </a:xfrm>
          <a:prstGeom prst="rect">
            <a:avLst/>
          </a:prstGeom>
          <a:solidFill>
            <a:srgbClr val="3366FF">
              <a:alpha val="43921"/>
            </a:srgb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bIns="118800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endParaRPr lang="en-US" sz="500" b="1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>
              <a:lnSpc>
                <a:spcPct val="50000"/>
              </a:lnSpc>
              <a:spcBef>
                <a:spcPct val="35000"/>
              </a:spcBef>
            </a:pPr>
            <a:r>
              <a:rPr lang="en-GB" sz="2800" b="1" dirty="0" smtClean="0">
                <a:solidFill>
                  <a:schemeClr val="bg1"/>
                </a:solidFill>
                <a:latin typeface="Arial" charset="0"/>
              </a:rPr>
              <a:t>Hugh DIBLEY </a:t>
            </a: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FRAeS, FRIN, CMILT</a:t>
            </a:r>
            <a:r>
              <a:rPr lang="en-GB" sz="28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hangingPunct="0">
              <a:lnSpc>
                <a:spcPct val="50000"/>
              </a:lnSpc>
              <a:spcBef>
                <a:spcPts val="1200"/>
              </a:spcBef>
            </a:pPr>
            <a:r>
              <a:rPr lang="en-GB" sz="1800" b="1" dirty="0" smtClean="0">
                <a:solidFill>
                  <a:schemeClr val="bg1"/>
                </a:solidFill>
              </a:rPr>
              <a:t>formerly BOAC/BAW    Airbus Toulouse</a:t>
            </a:r>
          </a:p>
          <a:p>
            <a:pPr algn="ctr" eaLnBrk="0" hangingPunct="0">
              <a:lnSpc>
                <a:spcPct val="50000"/>
              </a:lnSpc>
              <a:spcBef>
                <a:spcPts val="1200"/>
              </a:spcBef>
            </a:pPr>
            <a:r>
              <a:rPr lang="en-GB" sz="1800" b="1" dirty="0" smtClean="0">
                <a:solidFill>
                  <a:schemeClr val="bg1"/>
                </a:solidFill>
              </a:rPr>
              <a:t>Chairman Royal Aeronautical Society Toulouse Branch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350" y="2528956"/>
            <a:ext cx="9144000" cy="12803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</a:rPr>
              <a:t>“</a:t>
            </a:r>
            <a:r>
              <a:rPr lang="en-GB" sz="2800" b="1" dirty="0">
                <a:solidFill>
                  <a:srgbClr val="000099"/>
                </a:solidFill>
              </a:rPr>
              <a:t>40 Years Helping Crews to Navigate Vertically </a:t>
            </a:r>
            <a:r>
              <a:rPr lang="en-GB" sz="2800" b="1" dirty="0" smtClean="0">
                <a:solidFill>
                  <a:srgbClr val="000099"/>
                </a:solidFill>
              </a:rPr>
              <a:t>so</a:t>
            </a:r>
          </a:p>
          <a:p>
            <a:pPr algn="ctr" eaLnBrk="0" hangingPunc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</a:rPr>
              <a:t> </a:t>
            </a:r>
            <a:r>
              <a:rPr lang="en-GB" sz="2800" b="1" dirty="0">
                <a:solidFill>
                  <a:srgbClr val="000099"/>
                </a:solidFill>
              </a:rPr>
              <a:t>Reduce Fuel Consumption, Noise on the </a:t>
            </a:r>
            <a:r>
              <a:rPr lang="en-GB" sz="2800" b="1" dirty="0" smtClean="0">
                <a:solidFill>
                  <a:srgbClr val="000099"/>
                </a:solidFill>
              </a:rPr>
              <a:t>Ground </a:t>
            </a:r>
          </a:p>
          <a:p>
            <a:pPr algn="ctr" eaLnBrk="0" hangingPunc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</a:rPr>
              <a:t>and </a:t>
            </a:r>
            <a:r>
              <a:rPr lang="en-GB" sz="2800" b="1" dirty="0">
                <a:solidFill>
                  <a:srgbClr val="000099"/>
                </a:solidFill>
              </a:rPr>
              <a:t>Approach Accidents – with Mixed </a:t>
            </a:r>
            <a:r>
              <a:rPr lang="en-GB" sz="2800" b="1" dirty="0" smtClean="0">
                <a:solidFill>
                  <a:srgbClr val="000099"/>
                </a:solidFill>
              </a:rPr>
              <a:t>Success.”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" y="42819"/>
            <a:ext cx="164782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217046"/>
            <a:ext cx="5112568" cy="461665"/>
          </a:xfrm>
          <a:prstGeom prst="rect">
            <a:avLst/>
          </a:prstGeom>
          <a:solidFill>
            <a:srgbClr val="9999FF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Significant Parts of my life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0" y="73305"/>
            <a:ext cx="8522486" cy="64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3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462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On 12 May 2010 Afriqiyah A330 Crashed during Go Around after an incorrectly flown NDB Approach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Libyan A330 NDB app 12may10 - Horizontal &amp; vertical profile - Title - 9ma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950" y="1085858"/>
            <a:ext cx="61626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2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462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On 12 May 2010 Afriqiyah A330 Crashed during Go Around after an incorrectly flown NDB Approach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Libyan A330 NDB app 12may10 - Horizontal &amp; vertical profile - Title - 9ma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950" y="1085858"/>
            <a:ext cx="6162675" cy="5172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792" y="1049819"/>
            <a:ext cx="8892480" cy="1815882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FO selected the correct  Flight Path Angle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for the final approach but about 1.8 nm early.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Perhaps because confused with the DME distance to descend on a separate VOR DME approach.</a:t>
            </a:r>
          </a:p>
        </p:txBody>
      </p:sp>
    </p:spTree>
    <p:extLst>
      <p:ext uri="{BB962C8B-B14F-4D97-AF65-F5344CB8AC3E}">
        <p14:creationId xmlns:p14="http://schemas.microsoft.com/office/powerpoint/2010/main" val="2921158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4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NDB Approach Chart Used by crew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7" name="Picture 6" descr="Libyan A330 NDB app 12may10 - Offcial Report - Jeppesen NDB 09 Approach Chart - 9ma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06269"/>
            <a:ext cx="4618837" cy="59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1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NDB Approach Chart Used by crew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7" name="Picture 6" descr="Libyan A330 NDB app 12may10 - Offcial Report - Jeppesen NDB 09 Approach Chart - 9ma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06269"/>
            <a:ext cx="4618837" cy="5932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792" y="1156160"/>
            <a:ext cx="889248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GB" sz="2800" b="1" dirty="0" smtClean="0">
                <a:ea typeface="ＭＳ Ｐゴシック" pitchFamily="34" charset="-128"/>
              </a:rPr>
              <a:t>Final Report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dirty="0" smtClean="0">
                <a:ea typeface="ＭＳ Ｐゴシック" pitchFamily="34" charset="-128"/>
              </a:rPr>
              <a:t>of AFRIQIYAH Airways Aircraft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dirty="0" smtClean="0">
                <a:ea typeface="ＭＳ Ｐゴシック" pitchFamily="34" charset="-128"/>
              </a:rPr>
              <a:t>Airbus A330-202, 5A-ONG Crash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dirty="0" smtClean="0">
                <a:ea typeface="ＭＳ Ｐゴシック" pitchFamily="34" charset="-128"/>
              </a:rPr>
              <a:t>Occurred at Tripoli (LIBYA) on 12/05/2010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i="1" dirty="0" smtClean="0"/>
              <a:t>1.17.2.1.5 Documentation on board</a:t>
            </a:r>
            <a:endParaRPr lang="en-GB" sz="28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hangingPunct="0">
              <a:spcAft>
                <a:spcPts val="0"/>
              </a:spcAft>
            </a:pPr>
            <a:r>
              <a:rPr lang="en-GB" sz="2800" b="1" i="1" dirty="0" smtClean="0">
                <a:ea typeface="ＭＳ Ｐゴシック" pitchFamily="34" charset="-128"/>
              </a:rPr>
              <a:t>“The Jeppesen chart did not provide any glide path after the FAF and did not include the table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i="1" dirty="0" smtClean="0">
                <a:ea typeface="ＭＳ Ｐゴシック" pitchFamily="34" charset="-128"/>
              </a:rPr>
              <a:t>in the official map identifying crossing altitudes in relation the distance to the runway threshold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800" b="1" i="1" dirty="0" smtClean="0">
                <a:ea typeface="ＭＳ Ｐゴシック" pitchFamily="34" charset="-128"/>
              </a:rPr>
              <a:t>09 and rates of descent in relation the speed of the aircraft</a:t>
            </a: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r>
              <a:rPr lang="en-GB" sz="2800" b="1" i="1" dirty="0" smtClean="0">
                <a:ea typeface="ＭＳ Ｐゴシック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8488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A350 XWB virtual - 16apr13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352" y="751810"/>
            <a:ext cx="8726400" cy="2009806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8" name="Picture 7" descr="B787-dreamliner-cruising - 22apr13 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792" y="2829109"/>
            <a:ext cx="8726400" cy="36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4" name="Picture 3" descr="IPSA 130122 - HD RAeS LHR 121011 - ITQI - EBT A350 panels - cr8octopp -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627" y="727528"/>
            <a:ext cx="8785043" cy="5584136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48560" y="1628800"/>
            <a:ext cx="2808312" cy="369332"/>
          </a:xfrm>
          <a:prstGeom prst="rect">
            <a:avLst/>
          </a:prstGeom>
          <a:solidFill>
            <a:srgbClr val="9999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Airbus A350 Flight Deck</a:t>
            </a:r>
            <a:endParaRPr lang="en-GB" sz="1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0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rbus A350 FLS - 1999 slide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1136"/>
            <a:ext cx="9143999" cy="4965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20" y="518189"/>
            <a:ext cx="9144000" cy="1384995"/>
          </a:xfrm>
          <a:prstGeom prst="rect">
            <a:avLst/>
          </a:prstGeom>
          <a:solidFill>
            <a:srgbClr val="99CCFF">
              <a:alpha val="46667"/>
            </a:srgb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Latest Airbus aircraft can fly FLS – ILS Look-alike</a:t>
            </a:r>
          </a:p>
          <a:p>
            <a:pPr algn="ctr" eaLnBrk="0" hangingPunct="0"/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F</a:t>
            </a:r>
            <a:r>
              <a:rPr lang="en-GB" sz="2800" dirty="0" err="1" smtClean="0">
                <a:solidFill>
                  <a:srgbClr val="000099"/>
                </a:solidFill>
                <a:ea typeface="ＭＳ Ｐゴシック" pitchFamily="34" charset="-128"/>
              </a:rPr>
              <a:t>ms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 generated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anding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ystem</a:t>
            </a:r>
          </a:p>
          <a:p>
            <a:pPr algn="ctr" eaLnBrk="0" hangingPunct="0"/>
            <a:r>
              <a:rPr lang="en-GB" sz="2800" i="1" dirty="0" smtClean="0">
                <a:solidFill>
                  <a:srgbClr val="000099"/>
                </a:solidFill>
                <a:ea typeface="ＭＳ Ｐゴシック" pitchFamily="34" charset="-128"/>
              </a:rPr>
              <a:t>(other manufacturers have similar systems)</a:t>
            </a:r>
            <a:endParaRPr lang="en-GB" sz="2800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742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rbus A350 FLS - 1999 slide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1136"/>
            <a:ext cx="9143999" cy="4965003"/>
          </a:xfrm>
          <a:prstGeom prst="rect">
            <a:avLst/>
          </a:prstGeom>
        </p:spPr>
      </p:pic>
      <p:pic>
        <p:nvPicPr>
          <p:cNvPr id="4" name="Picture 3" descr="Airbus FLS beam profile - 23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1720" y="3662440"/>
            <a:ext cx="5924898" cy="27757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20" y="518189"/>
            <a:ext cx="9144000" cy="1384995"/>
          </a:xfrm>
          <a:prstGeom prst="rect">
            <a:avLst/>
          </a:prstGeom>
          <a:solidFill>
            <a:srgbClr val="99CCFF">
              <a:alpha val="46667"/>
            </a:srgb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Latest Airbus aircraft can fly FLS – ILS Look-alike</a:t>
            </a:r>
          </a:p>
          <a:p>
            <a:pPr algn="ctr" eaLnBrk="0" hangingPunct="0"/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F</a:t>
            </a:r>
            <a:r>
              <a:rPr lang="en-GB" sz="2800" dirty="0" err="1" smtClean="0">
                <a:solidFill>
                  <a:srgbClr val="000099"/>
                </a:solidFill>
                <a:ea typeface="ＭＳ Ｐゴシック" pitchFamily="34" charset="-128"/>
              </a:rPr>
              <a:t>ms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 generated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anding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ystem</a:t>
            </a:r>
          </a:p>
          <a:p>
            <a:pPr algn="ctr" eaLnBrk="0" hangingPunct="0"/>
            <a:r>
              <a:rPr lang="en-GB" sz="2800" i="1" dirty="0" smtClean="0">
                <a:solidFill>
                  <a:srgbClr val="000099"/>
                </a:solidFill>
                <a:ea typeface="ＭＳ Ｐゴシック" pitchFamily="34" charset="-128"/>
              </a:rPr>
              <a:t>(other manufacturers have similar systems)</a:t>
            </a:r>
            <a:endParaRPr lang="en-GB" sz="2800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51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irbus A350 FLS - 1999 slide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1136"/>
            <a:ext cx="9143999" cy="4965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</a:p>
        </p:txBody>
      </p:sp>
      <p:pic>
        <p:nvPicPr>
          <p:cNvPr id="4" name="Picture 3" descr="Airbus FLS beam profile - 23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1720" y="3663802"/>
            <a:ext cx="5924898" cy="2775774"/>
          </a:xfrm>
          <a:prstGeom prst="rect">
            <a:avLst/>
          </a:prstGeom>
        </p:spPr>
      </p:pic>
      <p:pic>
        <p:nvPicPr>
          <p:cNvPr id="5" name="Picture 4" descr="Airbus PFD on FLS approach - 23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07" y="1457919"/>
            <a:ext cx="4953481" cy="4987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7934" y="1882000"/>
            <a:ext cx="2809882" cy="646331"/>
          </a:xfrm>
          <a:prstGeom prst="rect">
            <a:avLst/>
          </a:prstGeom>
          <a:solidFill>
            <a:srgbClr val="9999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Altitude Minima based 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on Barometric Altitude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 bwMode="auto">
          <a:xfrm flipH="1" flipV="1">
            <a:off x="3995936" y="2204864"/>
            <a:ext cx="1471998" cy="3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15920" y="518189"/>
            <a:ext cx="9144000" cy="954107"/>
          </a:xfrm>
          <a:prstGeom prst="rect">
            <a:avLst/>
          </a:prstGeom>
          <a:solidFill>
            <a:srgbClr val="99CCFF">
              <a:alpha val="46667"/>
            </a:srgb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Latest Airbus aircraft can fly FLS – ILS Look-alike</a:t>
            </a:r>
          </a:p>
          <a:p>
            <a:pPr algn="ctr" eaLnBrk="0" hangingPunct="0"/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(</a:t>
            </a: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F</a:t>
            </a:r>
            <a:r>
              <a:rPr lang="en-GB" sz="2800" dirty="0" err="1" smtClean="0">
                <a:solidFill>
                  <a:srgbClr val="000099"/>
                </a:solidFill>
                <a:ea typeface="ＭＳ Ｐゴシック" pitchFamily="34" charset="-128"/>
              </a:rPr>
              <a:t>ms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 generated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anding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ystem)</a:t>
            </a:r>
            <a:endParaRPr lang="en-GB" sz="2800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56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48" y="643473"/>
            <a:ext cx="9144000" cy="5593839"/>
          </a:xfrm>
          <a:prstGeom prst="rect">
            <a:avLst/>
          </a:prstGeom>
          <a:solidFill>
            <a:srgbClr val="9999FF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Latest Airbus aircraft can fly FLS – ILS Look-alike</a:t>
            </a:r>
          </a:p>
          <a:p>
            <a:pPr algn="ctr" eaLnBrk="0" hangingPunct="0">
              <a:spcAft>
                <a:spcPts val="600"/>
              </a:spcAft>
            </a:pP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(</a:t>
            </a: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F</a:t>
            </a:r>
            <a:r>
              <a:rPr lang="en-GB" sz="2800" dirty="0" err="1" smtClean="0">
                <a:solidFill>
                  <a:srgbClr val="000099"/>
                </a:solidFill>
                <a:ea typeface="ＭＳ Ｐゴシック" pitchFamily="34" charset="-128"/>
              </a:rPr>
              <a:t>ms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 generated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anding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ystem)</a:t>
            </a:r>
          </a:p>
          <a:p>
            <a:pPr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Based on GPS and independent of any ground aid.</a:t>
            </a:r>
          </a:p>
          <a:p>
            <a:pPr eaLnBrk="0" hangingPunct="0">
              <a:spcAft>
                <a:spcPts val="3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If “GPS Primary” no accuracy checks required.  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But</a:t>
            </a:r>
          </a:p>
          <a:p>
            <a:pPr eaLnBrk="0" hangingPunct="0"/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As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Minima</a:t>
            </a:r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 based on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Barometric Altitude</a:t>
            </a:r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 a </a:t>
            </a:r>
          </a:p>
          <a:p>
            <a:pPr eaLnBrk="0" hangingPunct="0"/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Distance-Altitude check required on the glideslope to confirm the correct QNH/altimeter setting has been set....remember</a:t>
            </a:r>
            <a:endParaRPr lang="en-GB" b="1" i="1" dirty="0" smtClean="0">
              <a:solidFill>
                <a:srgbClr val="3366CC"/>
              </a:solidFill>
              <a:ea typeface="ＭＳ Ｐゴシック" pitchFamily="34" charset="-128"/>
            </a:endParaRPr>
          </a:p>
          <a:p>
            <a:pPr eaLnBrk="0" hangingPunct="0">
              <a:spcAft>
                <a:spcPts val="600"/>
              </a:spcAft>
            </a:pPr>
            <a:r>
              <a:rPr lang="en-GB" b="1" i="1" dirty="0" smtClean="0">
                <a:solidFill>
                  <a:srgbClr val="C00000"/>
                </a:solidFill>
                <a:ea typeface="ＭＳ Ｐゴシック" pitchFamily="34" charset="-128"/>
              </a:rPr>
              <a:t>Events show incorrect QNH values are still passed by ATC</a:t>
            </a:r>
          </a:p>
          <a:p>
            <a:pPr eaLnBrk="0" hangingPunct="0">
              <a:spcAft>
                <a:spcPts val="1200"/>
              </a:spcAft>
            </a:pP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therefore </a:t>
            </a: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Distance to Runway-Altitude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 </a:t>
            </a: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info required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.</a:t>
            </a:r>
          </a:p>
          <a:p>
            <a:pPr eaLnBrk="0" hangingPunct="0"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If systems are downgraded</a:t>
            </a:r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 due to aircraft or GPS failures navigation may revert to raw data, 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therefore</a:t>
            </a:r>
            <a:endParaRPr lang="en-GB" b="1" dirty="0" smtClean="0">
              <a:solidFill>
                <a:srgbClr val="3366CC"/>
              </a:solidFill>
              <a:ea typeface="ＭＳ Ｐゴシック" pitchFamily="34" charset="-128"/>
            </a:endParaRPr>
          </a:p>
          <a:p>
            <a:pPr eaLnBrk="0" hangingPunct="0">
              <a:spcAft>
                <a:spcPts val="120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DME-Altitude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 distance info </a:t>
            </a: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may occasionally be required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.</a:t>
            </a:r>
          </a:p>
          <a:p>
            <a:pPr eaLnBrk="0" hangingPunct="0">
              <a:spcAft>
                <a:spcPts val="1200"/>
              </a:spcAft>
            </a:pPr>
            <a:r>
              <a:rPr lang="en-GB" b="1" i="1" dirty="0" smtClean="0">
                <a:solidFill>
                  <a:srgbClr val="C00000"/>
                </a:solidFill>
                <a:ea typeface="ＭＳ Ｐゴシック" pitchFamily="34" charset="-128"/>
              </a:rPr>
              <a:t>Chart tables will be required for the foreseeable future!</a:t>
            </a:r>
            <a:r>
              <a:rPr lang="en-GB" b="1" dirty="0" smtClean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endParaRPr lang="en-GB" b="1" dirty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</a:p>
        </p:txBody>
      </p:sp>
    </p:spTree>
    <p:extLst>
      <p:ext uri="{BB962C8B-B14F-4D97-AF65-F5344CB8AC3E}">
        <p14:creationId xmlns:p14="http://schemas.microsoft.com/office/powerpoint/2010/main" val="478110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0" y="73305"/>
            <a:ext cx="8522486" cy="6422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76" y="973345"/>
            <a:ext cx="6185647" cy="50740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84276" y="4554148"/>
            <a:ext cx="6185647" cy="369332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Equalling Lydden Hill outright circuit lap record in 1970</a:t>
            </a:r>
          </a:p>
        </p:txBody>
      </p:sp>
    </p:spTree>
    <p:extLst>
      <p:ext uri="{BB962C8B-B14F-4D97-AF65-F5344CB8AC3E}">
        <p14:creationId xmlns:p14="http://schemas.microsoft.com/office/powerpoint/2010/main" val="3010214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Need for Distance-Altitude Tables in Future Aircraft</a:t>
            </a:r>
          </a:p>
        </p:txBody>
      </p:sp>
      <p:pic>
        <p:nvPicPr>
          <p:cNvPr id="5" name="Picture 4" descr="SBAS Worldwide map - larger - 23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29" y="2516862"/>
            <a:ext cx="8826091" cy="39364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480" y="521384"/>
            <a:ext cx="8827200" cy="1938992"/>
          </a:xfrm>
          <a:prstGeom prst="rect">
            <a:avLst/>
          </a:prstGeom>
          <a:solidFill>
            <a:srgbClr val="9999FF">
              <a:alpha val="46667"/>
            </a:srgbClr>
          </a:solidFill>
        </p:spPr>
        <p:txBody>
          <a:bodyPr wrap="square" lIns="36000" rIns="36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All aircraft should progressively be equipped with SBAS (Space Based Augmented System) to fly CAT1 precision approaches and eliminate Non Precision Approaches, but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altitudes will still be based on Barometric Altitude.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This will take time so current NPAs will continue...</a:t>
            </a:r>
            <a:endParaRPr lang="en-GB" i="1" dirty="0">
              <a:solidFill>
                <a:srgbClr val="3366C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9760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 RAeS LHR 121011 - Thompson Steve Solomon Dive &amp; Drive Profile - 12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04603"/>
            <a:ext cx="7398967" cy="25884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Back to Benefits of a Constant Angle NPA Profile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11760" y="2295657"/>
            <a:ext cx="4392488" cy="18002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375856" y="2568699"/>
            <a:ext cx="1644416" cy="95403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23448" y="864604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B050"/>
                </a:solidFill>
                <a:ea typeface="ＭＳ Ｐゴシック" pitchFamily="34" charset="-128"/>
              </a:rPr>
              <a:t>Stable Approach – established as many orders safer</a:t>
            </a:r>
            <a:endParaRPr lang="en-GB" sz="2800" b="1" dirty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2957844" y="2075838"/>
            <a:ext cx="1296144" cy="432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971600" y="1705849"/>
            <a:ext cx="7200800" cy="369332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B050"/>
                </a:solidFill>
              </a:rPr>
              <a:t>Stable approach, landing configuration, no pitch/thrust changes</a:t>
            </a:r>
            <a:endParaRPr lang="en-GB" sz="18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7664" y="3518940"/>
            <a:ext cx="3338846" cy="369332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B050"/>
                </a:solidFill>
              </a:rPr>
              <a:t>NPA Minima may be reduced</a:t>
            </a:r>
            <a:endParaRPr lang="en-GB" sz="1800" dirty="0">
              <a:solidFill>
                <a:srgbClr val="00B050"/>
              </a:solidFill>
            </a:endParaRP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 bwMode="auto">
          <a:xfrm flipV="1">
            <a:off x="4886510" y="3530989"/>
            <a:ext cx="468000" cy="1726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830" y="4365104"/>
            <a:ext cx="1331408" cy="2029793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2499038" y="4797152"/>
            <a:ext cx="6099526" cy="1200329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B050"/>
                </a:solidFill>
              </a:rPr>
              <a:t>DME-Altitude Tables can provide regular checks to confirm aircraft on the correct profile to 30ft accuracy.</a:t>
            </a:r>
          </a:p>
          <a:p>
            <a:r>
              <a:rPr lang="en-GB" sz="1800" b="1" dirty="0" smtClean="0">
                <a:solidFill>
                  <a:srgbClr val="00B050"/>
                </a:solidFill>
              </a:rPr>
              <a:t>Rather than checks at single points which might be interrupted by ATC request, crew action etc.</a:t>
            </a:r>
            <a:endParaRPr lang="en-GB" sz="1800" b="1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922974" y="4365104"/>
            <a:ext cx="576064" cy="432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1922974" y="6006298"/>
            <a:ext cx="593554" cy="3750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098424" y="2650864"/>
            <a:ext cx="1899246" cy="115212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27" idx="3"/>
          </p:cNvCxnSpPr>
          <p:nvPr/>
        </p:nvCxnSpPr>
        <p:spPr bwMode="auto">
          <a:xfrm>
            <a:off x="4886510" y="3703606"/>
            <a:ext cx="1125650" cy="1574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80499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3" grpId="0" animBg="1"/>
      <p:bldP spid="27" grpId="0" animBg="1"/>
      <p:bldP spid="3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AA AC120-108 - Continuous Descent Final Approach 20jan11 - 15aqu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6560"/>
            <a:ext cx="4529216" cy="63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7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AA AC120-108 - Continuous Descent Final Approach 20jan11 - 15aqu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6560"/>
            <a:ext cx="4529216" cy="63624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80" y="147696"/>
            <a:ext cx="6408712" cy="619268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 lIns="36000" rIns="3600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FAA  AC 120-108 January 20</a:t>
            </a:r>
            <a:r>
              <a:rPr lang="en-GB" sz="2800" b="1" baseline="30000" dirty="0" smtClean="0">
                <a:solidFill>
                  <a:srgbClr val="000099"/>
                </a:solidFill>
                <a:ea typeface="ＭＳ Ｐゴシック" pitchFamily="34" charset="-128"/>
              </a:rPr>
              <a:t>th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2011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Introduced the </a:t>
            </a:r>
            <a:r>
              <a:rPr lang="en-GB" sz="2800" b="1" dirty="0" smtClean="0">
                <a:solidFill>
                  <a:srgbClr val="3366CC"/>
                </a:solidFill>
                <a:ea typeface="ＭＳ Ｐゴシック" pitchFamily="34" charset="-128"/>
              </a:rPr>
              <a:t>CDFA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Continuous </a:t>
            </a:r>
            <a:r>
              <a:rPr lang="en-GB" sz="2800" b="1" dirty="0" smtClean="0">
                <a:solidFill>
                  <a:srgbClr val="3366CC"/>
                </a:solidFill>
                <a:ea typeface="ＭＳ Ｐゴシック" pitchFamily="34" charset="-128"/>
              </a:rPr>
              <a:t>Descent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Final Approach,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99"/>
                </a:solidFill>
                <a:ea typeface="ＭＳ Ｐゴシック" pitchFamily="34" charset="-128"/>
              </a:rPr>
              <a:t>flown using sink rate calculated from the published glideslope angle and current groundspeed, or by Flight Path Angle.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Examples starting from FAF 1900ft &amp; 1500ft </a:t>
            </a:r>
            <a:r>
              <a:rPr lang="en-GB" sz="2000" dirty="0" err="1" smtClean="0">
                <a:solidFill>
                  <a:srgbClr val="000099"/>
                </a:solidFill>
                <a:ea typeface="ＭＳ Ｐゴシック" pitchFamily="34" charset="-128"/>
              </a:rPr>
              <a:t>aal</a:t>
            </a:r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But when possible should be </a:t>
            </a:r>
            <a:r>
              <a:rPr lang="en-GB" sz="2800" b="1" dirty="0" smtClean="0">
                <a:solidFill>
                  <a:srgbClr val="3366CC"/>
                </a:solidFill>
                <a:ea typeface="ＭＳ Ｐゴシック" pitchFamily="34" charset="-128"/>
              </a:rPr>
              <a:t>CAFA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Constant </a:t>
            </a:r>
            <a:r>
              <a:rPr lang="en-GB" sz="2800" b="1" dirty="0" smtClean="0">
                <a:solidFill>
                  <a:srgbClr val="3366CC"/>
                </a:solidFill>
                <a:ea typeface="ＭＳ Ｐゴシック" pitchFamily="34" charset="-128"/>
              </a:rPr>
              <a:t>Angle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Final Approach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using Distance-Altitude Tables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i="1" dirty="0" smtClean="0">
                <a:solidFill>
                  <a:srgbClr val="000099"/>
                </a:solidFill>
                <a:ea typeface="ＭＳ Ｐゴシック" pitchFamily="34" charset="-128"/>
              </a:rPr>
              <a:t>(DME or FMS distance to runway)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to monitor final glideslope like an ILS.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Charts must incorporate Distance-Altitude tables.</a:t>
            </a:r>
            <a:endParaRPr lang="en-GB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To allow early stabilisation profiles should include </a:t>
            </a:r>
            <a:r>
              <a:rPr lang="en-GB" sz="2000" b="1" dirty="0" smtClean="0">
                <a:solidFill>
                  <a:srgbClr val="3366CC"/>
                </a:solidFill>
                <a:ea typeface="ＭＳ Ｐゴシック" pitchFamily="34" charset="-128"/>
              </a:rPr>
              <a:t>CAFA 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from at least 2500ft with option to intercept the glideslope from a lower altitude if required.</a:t>
            </a:r>
          </a:p>
        </p:txBody>
      </p:sp>
    </p:spTree>
    <p:extLst>
      <p:ext uri="{BB962C8B-B14F-4D97-AF65-F5344CB8AC3E}">
        <p14:creationId xmlns:p14="http://schemas.microsoft.com/office/powerpoint/2010/main" val="2169919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4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 RAeS LHR 121011 - DME info on A330 PFD &amp; ND Like RNP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727" y="832484"/>
            <a:ext cx="8559615" cy="54574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DME-Altitude Constant Angle NPAs remain a good backup</a:t>
            </a:r>
          </a:p>
        </p:txBody>
      </p:sp>
    </p:spTree>
    <p:extLst>
      <p:ext uri="{BB962C8B-B14F-4D97-AF65-F5344CB8AC3E}">
        <p14:creationId xmlns:p14="http://schemas.microsoft.com/office/powerpoint/2010/main" val="111500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 RAeS LHR 121011 - DME info on A330 PFD &amp; ND Like RNP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023" y="832484"/>
            <a:ext cx="8559615" cy="54574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DME-Altitude Constant Angle NPAs remain a good backup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1264" y="670088"/>
            <a:ext cx="302433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GB" sz="2000" b="1" dirty="0" smtClean="0">
                <a:ea typeface="ＭＳ Ｐゴシック" pitchFamily="34" charset="-128"/>
              </a:rPr>
              <a:t>DME-Altitude Table for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000" b="1" dirty="0" smtClean="0">
                <a:ea typeface="ＭＳ Ｐゴシック" pitchFamily="34" charset="-128"/>
              </a:rPr>
              <a:t>LOC-DME R/W 18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2000" b="1" dirty="0" smtClean="0">
                <a:ea typeface="ＭＳ Ｐゴシック" pitchFamily="34" charset="-128"/>
              </a:rPr>
              <a:t>Birmingham Alabama</a:t>
            </a:r>
            <a:endParaRPr lang="en-GB" sz="2000" b="1" i="1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6" name="Picture 5" descr="KBHM LOC-DME 18 - DME-Altitude Table - 23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0224" y="1675322"/>
            <a:ext cx="3024000" cy="44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9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5472" y="2816100"/>
            <a:ext cx="7488832" cy="1692771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Let us never have to say –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that accident need not have happened.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............but</a:t>
            </a:r>
          </a:p>
        </p:txBody>
      </p:sp>
    </p:spTree>
    <p:extLst>
      <p:ext uri="{BB962C8B-B14F-4D97-AF65-F5344CB8AC3E}">
        <p14:creationId xmlns:p14="http://schemas.microsoft.com/office/powerpoint/2010/main" val="448302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88640"/>
            <a:ext cx="7488832" cy="1692771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Let us never have to say –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that accident need not have happened.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............but only 4 months later...</a:t>
            </a:r>
          </a:p>
        </p:txBody>
      </p:sp>
      <p:pic>
        <p:nvPicPr>
          <p:cNvPr id="4" name="Picture 3" descr="UPS A300 KBHM 130814 LOC DME acdnt Aviation Herald - Photo front fuselage - 14au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007" y="2002488"/>
            <a:ext cx="7488000" cy="41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624" y="256880"/>
            <a:ext cx="8964488" cy="138499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On 14</a:t>
            </a:r>
            <a:r>
              <a:rPr lang="en-GB" sz="2800" b="1" i="1" baseline="30000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Aug 2013 UPS 5X-1354 Airbus A300-600F N155UP freighter crashed short of the runway on a LOC-DME approach to R/W 18 Birmingham AL.</a:t>
            </a:r>
          </a:p>
        </p:txBody>
      </p:sp>
      <p:pic>
        <p:nvPicPr>
          <p:cNvPr id="6" name="Picture 5" descr="KBHM LOC-DME 18 - FAA Approach chart - 17au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276" y="1703192"/>
            <a:ext cx="3171644" cy="4735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572000" y="2276872"/>
            <a:ext cx="3745080" cy="353943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FAA approach chart shows a straight line approach profile from 3500ft which is not coherent with the DME distances shown</a:t>
            </a:r>
          </a:p>
        </p:txBody>
      </p:sp>
    </p:spTree>
    <p:extLst>
      <p:ext uri="{BB962C8B-B14F-4D97-AF65-F5344CB8AC3E}">
        <p14:creationId xmlns:p14="http://schemas.microsoft.com/office/powerpoint/2010/main" val="1484851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 animBg="1"/>
      <p:bldP spid="8" grpId="0" build="p" bldLvl="4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328" y="38512"/>
            <a:ext cx="8964488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FAA LOC-DME Chart without table &amp; Possible Table</a:t>
            </a:r>
          </a:p>
        </p:txBody>
      </p:sp>
      <p:pic>
        <p:nvPicPr>
          <p:cNvPr id="5" name="Picture 4" descr="KBHM LOC-DME 18 - FAA Approach chart - Profile - 8sep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710" y="620688"/>
            <a:ext cx="4457700" cy="3305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08824" y="1049165"/>
            <a:ext cx="923330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GB" sz="1600" b="1" dirty="0" smtClean="0">
                <a:solidFill>
                  <a:srgbClr val="000099"/>
                </a:solidFill>
              </a:rPr>
              <a:t>14.1-5070</a:t>
            </a:r>
            <a:endParaRPr lang="en-GB" sz="1800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2924371" y="1349127"/>
            <a:ext cx="828000" cy="252000"/>
          </a:xfrm>
          <a:prstGeom prst="rect">
            <a:avLst/>
          </a:prstGeom>
          <a:solidFill>
            <a:srgbClr val="9999FF">
              <a:alpha val="69000"/>
            </a:srgbClr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9.5-3500</a:t>
            </a:r>
            <a:endParaRPr lang="en-GB" sz="1600" b="1" dirty="0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072" y="4032360"/>
            <a:ext cx="4507528" cy="2246769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chart profile is a linear path from 3500ft at 14.1D. </a:t>
            </a:r>
          </a:p>
          <a:p>
            <a:pPr eaLnBrk="0" hangingPunct="0">
              <a:spcAft>
                <a:spcPts val="12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table shows on a 3.2º GS 5070’ at 14.1D &amp; 3500’ at 9.5D. </a:t>
            </a:r>
          </a:p>
          <a:p>
            <a:pPr eaLnBrk="0" hangingPunct="0">
              <a:spcAft>
                <a:spcPts val="12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profile is not realistic.</a:t>
            </a:r>
          </a:p>
        </p:txBody>
      </p:sp>
      <p:pic>
        <p:nvPicPr>
          <p:cNvPr id="9" name="Picture 8" descr="KBHM LOC-DME 18 - DME-Altitude Table - 23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1036" y="594336"/>
            <a:ext cx="4017600" cy="58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 animBg="1"/>
      <p:bldP spid="10" grpId="0" build="p" bldLvl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" y="-41631"/>
            <a:ext cx="9145016" cy="65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53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5232" y="145375"/>
            <a:ext cx="7866000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BHM LOC-DME Chart - 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Correct Distances for Profile</a:t>
            </a:r>
          </a:p>
        </p:txBody>
      </p:sp>
      <p:pic>
        <p:nvPicPr>
          <p:cNvPr id="5" name="Picture 4" descr="KBHM LOC-DME 18 - FAA Approach chart - Profile - 8sep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925" y="589624"/>
            <a:ext cx="7866511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7593262" y="1031246"/>
            <a:ext cx="540000" cy="288000"/>
          </a:xfrm>
          <a:prstGeom prst="rect">
            <a:avLst/>
          </a:prstGeom>
          <a:solidFill>
            <a:srgbClr val="9999FF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9.5</a:t>
            </a:r>
            <a:endParaRPr lang="en-GB" sz="1800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5997164" y="3592470"/>
            <a:ext cx="928459" cy="252000"/>
          </a:xfrm>
          <a:prstGeom prst="rect">
            <a:avLst/>
          </a:prstGeom>
          <a:solidFill>
            <a:srgbClr val="9999FF">
              <a:alpha val="92000"/>
            </a:srgbClr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3.5 NM</a:t>
            </a:r>
            <a:endParaRPr lang="en-GB" sz="18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7164288" y="801912"/>
            <a:ext cx="653855" cy="216000"/>
          </a:xfrm>
          <a:prstGeom prst="rect">
            <a:avLst/>
          </a:prstGeom>
          <a:solidFill>
            <a:srgbClr val="9999FF"/>
          </a:solidFill>
        </p:spPr>
        <p:txBody>
          <a:bodyPr wrap="square" rtlCol="0" anchor="ctr" anchorCtr="0">
            <a:spAutoFit/>
          </a:bodyPr>
          <a:lstStyle/>
          <a:p>
            <a:pPr algn="ctr"/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6372200" y="548680"/>
            <a:ext cx="129614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372200" y="593392"/>
            <a:ext cx="0" cy="29796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2051720" y="548680"/>
            <a:ext cx="4320480" cy="1584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UPS A300 KBHM 130814 LOC DME - Alt-DME fm 3500ft Alts only - 23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887" y="1884878"/>
            <a:ext cx="110869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21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4056" y="147696"/>
            <a:ext cx="7866000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BHM LOC-DME Chart 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Correct Profile for Distances 1</a:t>
            </a:r>
          </a:p>
        </p:txBody>
      </p:sp>
      <p:pic>
        <p:nvPicPr>
          <p:cNvPr id="5" name="Picture 4" descr="KBHM LOC-DME 18 - FAA Approach chart - Profile - 8sep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925" y="589624"/>
            <a:ext cx="7866511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5220072" y="3592470"/>
            <a:ext cx="928459" cy="252000"/>
          </a:xfrm>
          <a:prstGeom prst="rect">
            <a:avLst/>
          </a:prstGeom>
          <a:solidFill>
            <a:srgbClr val="9999FF">
              <a:alpha val="92000"/>
            </a:srgbClr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3.5 NM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2051720" y="548680"/>
            <a:ext cx="4320480" cy="1584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>
            <a:spLocks/>
          </p:cNvSpPr>
          <p:nvPr/>
        </p:nvSpPr>
        <p:spPr>
          <a:xfrm>
            <a:off x="6177469" y="3604974"/>
            <a:ext cx="928459" cy="252000"/>
          </a:xfrm>
          <a:prstGeom prst="rect">
            <a:avLst/>
          </a:prstGeom>
          <a:solidFill>
            <a:srgbClr val="9999FF">
              <a:alpha val="92000"/>
            </a:srgbClr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4.6 NM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132648" y="2074496"/>
            <a:ext cx="136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647544" y="2074496"/>
            <a:ext cx="3483680" cy="12824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>
            <a:spLocks/>
          </p:cNvSpPr>
          <p:nvPr/>
        </p:nvSpPr>
        <p:spPr>
          <a:xfrm>
            <a:off x="5933556" y="1656096"/>
            <a:ext cx="505267" cy="369332"/>
          </a:xfrm>
          <a:prstGeom prst="rect">
            <a:avLst/>
          </a:prstGeom>
          <a:solidFill>
            <a:srgbClr val="9999FF">
              <a:alpha val="92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</a:rPr>
              <a:t>9.5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6372200" y="548680"/>
            <a:ext cx="288032" cy="15121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>
            <a:spLocks/>
          </p:cNvSpPr>
          <p:nvPr/>
        </p:nvSpPr>
        <p:spPr>
          <a:xfrm>
            <a:off x="5031344" y="21813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3366CC"/>
                </a:solidFill>
              </a:rPr>
              <a:t>X</a:t>
            </a:r>
            <a:endParaRPr lang="en-GB" sz="1800" b="1" dirty="0">
              <a:solidFill>
                <a:srgbClr val="3366CC"/>
              </a:solidFill>
            </a:endParaRPr>
          </a:p>
        </p:txBody>
      </p:sp>
      <p:pic>
        <p:nvPicPr>
          <p:cNvPr id="15" name="Picture 14" descr="UPS A300 KBHM 130814 LOC DME - Alt-DME fm 3500ft Alts only - 23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887" y="1884878"/>
            <a:ext cx="110869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20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4056" y="145375"/>
            <a:ext cx="7866000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BHM LOC-DME Chart </a:t>
            </a:r>
            <a:r>
              <a:rPr lang="en-GB" b="1" i="1" dirty="0" smtClean="0">
                <a:solidFill>
                  <a:srgbClr val="3366CC"/>
                </a:solidFill>
                <a:ea typeface="ＭＳ Ｐゴシック" pitchFamily="34" charset="-128"/>
              </a:rPr>
              <a:t>Correct Profile for Distances 2</a:t>
            </a:r>
          </a:p>
        </p:txBody>
      </p:sp>
      <p:pic>
        <p:nvPicPr>
          <p:cNvPr id="5" name="Picture 4" descr="KBHM LOC-DME 18 - FAA Approach chart - Profile - 8sep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925" y="589624"/>
            <a:ext cx="7866511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27" name="Straight Arrow Connector 26"/>
          <p:cNvCxnSpPr/>
          <p:nvPr/>
        </p:nvCxnSpPr>
        <p:spPr bwMode="auto">
          <a:xfrm>
            <a:off x="6372200" y="548680"/>
            <a:ext cx="576064" cy="18722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220072" y="2708920"/>
            <a:ext cx="12961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6516216" y="2132856"/>
            <a:ext cx="1008112" cy="5760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2051720" y="548680"/>
            <a:ext cx="4320480" cy="1584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 descr="UPS A300 KBHM 130814 LOC DME - Alt-DME fm 2300ft Alts only - 23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888" y="1881080"/>
            <a:ext cx="113860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3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D RAeS LHR 121011 - DACs set for IAD, NBO. TLS, Guam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2" y="2153901"/>
            <a:ext cx="8388424" cy="4028819"/>
          </a:xfrm>
          <a:prstGeom prst="rect">
            <a:avLst/>
          </a:prstGeom>
        </p:spPr>
      </p:pic>
      <p:pic>
        <p:nvPicPr>
          <p:cNvPr id="5" name="Picture 4" descr="DFC App 131029 - iPhone 5 &amp; BMH Table - 29oct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2527" y="2060029"/>
            <a:ext cx="1952625" cy="4105275"/>
          </a:xfrm>
          <a:prstGeom prst="rect">
            <a:avLst/>
          </a:prstGeom>
        </p:spPr>
      </p:pic>
      <p:pic>
        <p:nvPicPr>
          <p:cNvPr id="6" name="Picture 5" descr="DFC App 131029 - Samsung Galaxy Note &amp; BHM Table - 29oct13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9528" y="2108586"/>
            <a:ext cx="2075422" cy="4101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328" y="161344"/>
            <a:ext cx="8964488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Essential Info for Monitoring LOC-DME Approach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92" y="1088488"/>
            <a:ext cx="9012968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800" b="1" i="1" dirty="0" smtClean="0">
                <a:solidFill>
                  <a:srgbClr val="000099"/>
                </a:solidFill>
                <a:latin typeface="+mn-lt"/>
                <a:ea typeface="ＭＳ Ｐゴシック" pitchFamily="34" charset="-128"/>
              </a:rPr>
              <a:t>If no chart table available – Use another system</a:t>
            </a:r>
            <a:endParaRPr lang="en-GB" sz="2800" i="1" dirty="0" smtClean="0">
              <a:solidFill>
                <a:srgbClr val="000099"/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49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4" y="92663"/>
            <a:ext cx="3846250" cy="6362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3212976"/>
            <a:ext cx="3816424" cy="3170099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</a:t>
            </a:r>
            <a:r>
              <a:rPr lang="en-GB" sz="2000" b="1" dirty="0" err="1" smtClean="0">
                <a:solidFill>
                  <a:srgbClr val="000099"/>
                </a:solidFill>
                <a:ea typeface="ＭＳ Ｐゴシック" pitchFamily="34" charset="-128"/>
              </a:rPr>
              <a:t>Jeppesen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chart tailored for UPS was an improvement on the FAA chart using the Step Down profile 2</a:t>
            </a:r>
          </a:p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in </a:t>
            </a:r>
            <a:r>
              <a:rPr lang="en-GB" sz="2000" b="1" dirty="0">
                <a:solidFill>
                  <a:srgbClr val="000099"/>
                </a:solidFill>
                <a:ea typeface="ＭＳ Ｐゴシック" pitchFamily="34" charset="-128"/>
              </a:rPr>
              <a:t>the modified FAA 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chart shown in the previous slide,</a:t>
            </a:r>
          </a:p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however </a:t>
            </a: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without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the table recommended by many agencies – but not published by the state.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923928" y="4642255"/>
            <a:ext cx="1080121" cy="35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5156448" y="260648"/>
            <a:ext cx="3816424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NTSB Report published the </a:t>
            </a:r>
            <a:r>
              <a:rPr lang="en-GB" sz="2000" b="1" dirty="0" err="1" smtClean="0">
                <a:solidFill>
                  <a:srgbClr val="000099"/>
                </a:solidFill>
                <a:ea typeface="ＭＳ Ｐゴシック" pitchFamily="34" charset="-128"/>
              </a:rPr>
              <a:t>Jeppesen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LOC </a:t>
            </a:r>
            <a:r>
              <a:rPr lang="en-GB" sz="2000" b="1" dirty="0" err="1" smtClean="0">
                <a:solidFill>
                  <a:srgbClr val="000099"/>
                </a:solidFill>
                <a:ea typeface="ＭＳ Ｐゴシック" pitchFamily="34" charset="-128"/>
              </a:rPr>
              <a:t>Rwy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18 approach chart used by the UPS Crew, rather than the FAA chart in previous slides.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467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nimBg="1"/>
      <p:bldP spid="12" grpId="0" build="p" bldLvl="5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4" y="91246"/>
            <a:ext cx="3846250" cy="6362090"/>
          </a:xfrm>
          <a:prstGeom prst="rect">
            <a:avLst/>
          </a:prstGeom>
        </p:spPr>
      </p:pic>
      <p:pic>
        <p:nvPicPr>
          <p:cNvPr id="8" name="Picture 7" descr="UPS A300 KBHM 130814 LOC DME - Alt-DME fm 2300ft Alts only - 23oct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6242" y="4425132"/>
            <a:ext cx="432048" cy="4644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3212976"/>
            <a:ext cx="3816424" cy="2862322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 recommended table would have allowed the First Officer easily to monitor the aircraft’s position  relative to the profile and advise the captain –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helping to resolve the captain’s apparent confusion that the aircraft was higher than it actually was.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1398290" y="4625969"/>
            <a:ext cx="3605760" cy="181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1109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0" y="54563"/>
            <a:ext cx="3846250" cy="6362090"/>
          </a:xfrm>
          <a:prstGeom prst="rect">
            <a:avLst/>
          </a:prstGeom>
        </p:spPr>
      </p:pic>
      <p:pic>
        <p:nvPicPr>
          <p:cNvPr id="3" name="Picture 2" descr="UPS A300 KBHM 130814 LOC DME - Alt-DME fm 3500ft Alts only - 23oct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448" y="4182252"/>
            <a:ext cx="487826" cy="792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2051720" y="4528170"/>
            <a:ext cx="1656184" cy="36004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709045" y="4521936"/>
            <a:ext cx="288000" cy="449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492887" y="435644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D 9.5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049" y="3501008"/>
            <a:ext cx="3816424" cy="1938992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 constant angle descent from 3500ft would give the crew more time to be stabilised on the profile besides reducing noise over the ground.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923928" y="4643729"/>
            <a:ext cx="1080121" cy="6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23128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284720" cy="61950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H="1" flipV="1">
            <a:off x="4572000" y="3446805"/>
            <a:ext cx="1358627" cy="629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H="1" flipV="1">
            <a:off x="3089319" y="3446805"/>
            <a:ext cx="1481205" cy="6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3491880" y="1173510"/>
            <a:ext cx="4073971" cy="1569660"/>
          </a:xfrm>
          <a:prstGeom prst="rect">
            <a:avLst/>
          </a:prstGeom>
          <a:solidFill>
            <a:schemeClr val="bg2">
              <a:alpha val="58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99"/>
                </a:solidFill>
                <a:ea typeface="ＭＳ Ｐゴシック" pitchFamily="34" charset="-128"/>
              </a:rPr>
              <a:t>A constant angle descent from 3500ft would give the crew more time to be stabilised on the profile besides reducing noise over the ground.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99"/>
                </a:solidFill>
                <a:ea typeface="ＭＳ Ｐゴシック" pitchFamily="34" charset="-128"/>
              </a:rPr>
              <a:t>Crew would not need to select high sink rates at low level.</a:t>
            </a:r>
            <a:endParaRPr lang="en-GB" sz="16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2562" y="629072"/>
            <a:ext cx="5738539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UPS Flight 1354’s Actual Descent &amp; Altitudes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2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3" y="1039019"/>
            <a:ext cx="7778769" cy="5328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201548"/>
            <a:ext cx="8964488" cy="769441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Training for Airbus Standard Constant Angle Non Precision Approach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Step-Down / Dive and Drive is not taught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013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7" y="1056928"/>
            <a:ext cx="7779759" cy="54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82498"/>
            <a:ext cx="8964488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Reversion from Automatic to Manually controlled approach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is simple as both following the same Constant Angle profile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4008" y="2525995"/>
            <a:ext cx="3704456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Profile monitored using 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Distance-Altitude tables 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449277" y="3342134"/>
            <a:ext cx="2317" cy="12423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11485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" y="1031183"/>
            <a:ext cx="7662614" cy="5401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935" y="162105"/>
            <a:ext cx="6741518" cy="83099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But the domestic situation changed – 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Especially after our twins were born in 1971</a:t>
            </a:r>
          </a:p>
        </p:txBody>
      </p:sp>
    </p:spTree>
    <p:extLst>
      <p:ext uri="{BB962C8B-B14F-4D97-AF65-F5344CB8AC3E}">
        <p14:creationId xmlns:p14="http://schemas.microsoft.com/office/powerpoint/2010/main" val="1064163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3" y="1717179"/>
            <a:ext cx="8553739" cy="1131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77723"/>
            <a:ext cx="8964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Airbus/airlines consider that Ground Based DME Distance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gives some Vertical Flight Path Guidance/Fixes from Tables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but still not accepted in the US.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1248" y="1381919"/>
            <a:ext cx="694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NTSB report on UPS A300-600F Accident 14 Aug 13 – Page xiii</a:t>
            </a:r>
            <a:endParaRPr lang="en-GB" sz="1800" dirty="0"/>
          </a:p>
        </p:txBody>
      </p:sp>
      <p:sp>
        <p:nvSpPr>
          <p:cNvPr id="7" name="Rectangle 6"/>
          <p:cNvSpPr/>
          <p:nvPr/>
        </p:nvSpPr>
        <p:spPr>
          <a:xfrm>
            <a:off x="-89689" y="2804403"/>
            <a:ext cx="9255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DME distance can give regular “Altitude Fixes” to accuracy of 30ft.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Using tables makes constant Angle approaches less challenging that Dive &amp; Drive.</a:t>
            </a:r>
          </a:p>
          <a:p>
            <a:pPr algn="ctr"/>
            <a:r>
              <a:rPr lang="en-GB" sz="1800" b="1" i="1" dirty="0" smtClean="0">
                <a:solidFill>
                  <a:srgbClr val="000099"/>
                </a:solidFill>
                <a:ea typeface="ＭＳ Ｐゴシック" pitchFamily="34" charset="-128"/>
              </a:rPr>
              <a:t>Reaction of Saudia Crew – “This is very easy!”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endParaRPr lang="en-GB" sz="1800" dirty="0"/>
          </a:p>
        </p:txBody>
      </p:sp>
      <p:sp>
        <p:nvSpPr>
          <p:cNvPr id="8" name="Rectangle 7"/>
          <p:cNvSpPr/>
          <p:nvPr/>
        </p:nvSpPr>
        <p:spPr>
          <a:xfrm>
            <a:off x="618034" y="4055973"/>
            <a:ext cx="803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Long letter to FSF </a:t>
            </a:r>
            <a:r>
              <a:rPr lang="en-GB" sz="1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AeroSafety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 World June 2014 arguing for Dive &amp; Drive</a:t>
            </a:r>
            <a:endParaRPr lang="en-GB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5" y="4381872"/>
            <a:ext cx="8820472" cy="5791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0159" y="4942135"/>
            <a:ext cx="882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1" i="1" dirty="0" smtClean="0">
                <a:solidFill>
                  <a:srgbClr val="C00000"/>
                </a:solidFill>
                <a:ea typeface="ＭＳ Ｐゴシック" pitchFamily="34" charset="-128"/>
              </a:rPr>
              <a:t>Enforce states to publish tables on all charts – as recommended by authorities</a:t>
            </a:r>
            <a:endParaRPr lang="en-GB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05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/>
      <p:bldP spid="6" grpId="0"/>
      <p:bldP spid="7" grpId="0"/>
      <p:bldP spid="8" grpId="0"/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77723"/>
            <a:ext cx="8964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Airbus/airlines consider that Ground Based DME Distance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gives Vertical Flight Path Guidance/Fixes from Tables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but still not accepted in the US.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5293" y="1629569"/>
            <a:ext cx="8622810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Comment by FAA official reference AC 120-08 Continuous Descent Approach</a:t>
            </a:r>
          </a:p>
          <a:p>
            <a:pPr algn="ctr">
              <a:spcAft>
                <a:spcPts val="6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“I don’t need Distance-Altitude Tables – I can do that in my head!”</a:t>
            </a:r>
          </a:p>
          <a:p>
            <a:pPr algn="ctr"/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Remember Daniel Kahneman</a:t>
            </a:r>
            <a:endParaRPr lang="en-GB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2733749"/>
            <a:ext cx="1835786" cy="2796143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34824" y="2905435"/>
            <a:ext cx="2701472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40000"/>
              </a:spcBef>
            </a:pPr>
            <a:r>
              <a:rPr lang="en-GB" sz="1600" b="1" dirty="0">
                <a:solidFill>
                  <a:srgbClr val="000099"/>
                </a:solidFill>
              </a:rPr>
              <a:t>Nobel Prize winner Daniel Kahneman disagrees</a:t>
            </a:r>
            <a:endParaRPr lang="en-GB" sz="1600" b="1" i="1" dirty="0">
              <a:solidFill>
                <a:srgbClr val="FF9933"/>
              </a:solidFill>
            </a:endParaRPr>
          </a:p>
          <a:p>
            <a:pPr algn="ctr" eaLnBrk="0" hangingPunct="0">
              <a:spcBef>
                <a:spcPct val="4000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Ask someone walking for 2 + 2 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Instant reply 4</a:t>
            </a:r>
          </a:p>
          <a:p>
            <a:pPr algn="ctr" eaLnBrk="0" hangingPunct="0">
              <a:spcBef>
                <a:spcPct val="4000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Ask for  17 x 24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To think will stop walking,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 </a:t>
            </a:r>
            <a:r>
              <a:rPr lang="en-GB" sz="1600" b="1" i="1" dirty="0" smtClean="0">
                <a:solidFill>
                  <a:srgbClr val="C00000"/>
                </a:solidFill>
              </a:rPr>
              <a:t>or flying the aircraft?</a:t>
            </a:r>
            <a:r>
              <a:rPr lang="en-GB" sz="1600" b="1" i="1" dirty="0" smtClean="0">
                <a:solidFill>
                  <a:srgbClr val="000099"/>
                </a:solidFill>
              </a:rPr>
              <a:t>  </a:t>
            </a:r>
            <a:endParaRPr lang="en-GB" sz="1600" b="1" i="1" dirty="0">
              <a:solidFill>
                <a:srgbClr val="000099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51968" y="5898758"/>
            <a:ext cx="4896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1" dirty="0" smtClean="0">
                <a:solidFill>
                  <a:srgbClr val="000099"/>
                </a:solidFill>
              </a:rPr>
              <a:t>and Pierre Baud!</a:t>
            </a:r>
          </a:p>
        </p:txBody>
      </p:sp>
    </p:spTree>
    <p:extLst>
      <p:ext uri="{BB962C8B-B14F-4D97-AF65-F5344CB8AC3E}">
        <p14:creationId xmlns:p14="http://schemas.microsoft.com/office/powerpoint/2010/main" val="162020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4"/>
      <p:bldP spid="12" grpId="0" uiExpand="1" build="p" bldLvl="4"/>
      <p:bldP spid="1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8016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latin typeface="+mn-lt"/>
              </a:rPr>
              <a:t>Final Comment re UPS A300-600F Accident at BHM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34" y="548680"/>
            <a:ext cx="4222606" cy="10730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10" y="1618134"/>
            <a:ext cx="906278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crew made mistakes - not cleaning up the flight plan waypoints so the FMS could not capture the vertical profile for final approach nor indicate the Vertical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Deviation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the flight instruments. </a:t>
            </a:r>
            <a:endParaRPr lang="en-GB" sz="2000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were fatigued and at times it appears confused </a:t>
            </a:r>
            <a:endParaRPr lang="en-GB" sz="2000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However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Total Flight Safety System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must try to allow for such errors if possible. </a:t>
            </a:r>
            <a:endParaRPr lang="en-GB" sz="200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Having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unstable Dive &amp; Drive as an option at the back of a crews' mind cannot help their wellbeing. </a:t>
            </a:r>
            <a:endParaRPr lang="en-GB" sz="200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 might or might not have made use of a DME-Altitude table to alert the captain of his vertical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deviation.  But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the information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did not exist there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was no chance. </a:t>
            </a:r>
            <a:endParaRPr lang="en-GB" sz="200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crew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trained to the standard Airbus procedure of a Constant Angle Approach whether automatic or manual cross checked by vertical distance-altitude fixes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this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type </a:t>
            </a: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accident is less likely to recur. </a:t>
            </a:r>
            <a:endParaRPr lang="en-GB" sz="200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challenge is to persuade the US pilots and establishment to accept this truth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GB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68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bldLvl="4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723"/>
            <a:ext cx="910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b="1" dirty="0">
                <a:solidFill>
                  <a:srgbClr val="000099"/>
                </a:solidFill>
              </a:rPr>
              <a:t>Looking back on my life -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2" y="792542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most important decision I never made - was my wife's to decide I needed looking after and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make </a:t>
            </a: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family, then giving me over </a:t>
            </a: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years of undeserved support.  Sadly she is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now in hospital.</a:t>
            </a: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 was gratifying to start the introduction of quieter approaches into LHR with the help of Lufthansa - more training is needed for consistency. 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failed to make use of the Anglo-Saxon link properly to export the European elimination of Dive and Drive Approaches to the US. 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most rewarding part of my life was certainly my 7 years with Airbus Training working for Pierre Baud.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Leading to being invited to become a Member of the Académie which one of the greatest honours I have been granted.  I thank everyone who made this possible. </a:t>
            </a:r>
          </a:p>
          <a:p>
            <a:pPr>
              <a:spcAft>
                <a:spcPts val="0"/>
              </a:spcAft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hope to be able to make a contribution to justify your faith in me.</a:t>
            </a:r>
          </a:p>
          <a:p>
            <a:pPr>
              <a:spcAft>
                <a:spcPts val="0"/>
              </a:spcAft>
            </a:pPr>
            <a:endParaRPr lang="en-GB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18" y="39756"/>
            <a:ext cx="564525" cy="8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41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24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4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083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5213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0000FF"/>
                </a:solidFill>
                <a:ea typeface="ＭＳ Ｐゴシック" pitchFamily="34" charset="-128"/>
              </a:rPr>
              <a:t>Most Significant LOC-I Accident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GB" i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99"/>
                </a:solidFill>
                <a:ea typeface="ＭＳ Ｐゴシック" pitchFamily="34" charset="-128"/>
              </a:rPr>
              <a:t>Colgan Air - </a:t>
            </a:r>
            <a:r>
              <a:rPr lang="en-US" sz="2800" dirty="0">
                <a:solidFill>
                  <a:srgbClr val="000099"/>
                </a:solidFill>
                <a:ea typeface="ＭＳ Ｐゴシック" pitchFamily="34" charset="-128"/>
              </a:rPr>
              <a:t>Bombardier DHC-8-400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99"/>
                </a:solidFill>
                <a:ea typeface="ＭＳ Ｐゴシック" pitchFamily="34" charset="-128"/>
              </a:rPr>
              <a:t>12</a:t>
            </a:r>
            <a:r>
              <a:rPr lang="en-US" sz="2800" baseline="30000" dirty="0">
                <a:solidFill>
                  <a:srgbClr val="000099"/>
                </a:solidFill>
                <a:ea typeface="ＭＳ Ｐゴシック" pitchFamily="34" charset="-128"/>
              </a:rPr>
              <a:t>th</a:t>
            </a:r>
            <a:r>
              <a:rPr lang="en-US" sz="2800" dirty="0">
                <a:solidFill>
                  <a:srgbClr val="000099"/>
                </a:solidFill>
                <a:ea typeface="ＭＳ Ｐゴシック" pitchFamily="34" charset="-128"/>
              </a:rPr>
              <a:t> February 2009</a:t>
            </a:r>
            <a:endParaRPr lang="en-US" sz="36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8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Crew airspeed monitoring lapsed – due to fatigue?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Speed reduced after flap selected &amp; stick shaker activated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FO had discussed icing several times during flight –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Had seen NASA </a:t>
            </a:r>
            <a:r>
              <a:rPr lang="en-US" sz="2400" dirty="0" err="1">
                <a:solidFill>
                  <a:srgbClr val="000099"/>
                </a:solidFill>
                <a:ea typeface="ＭＳ Ｐゴシック" pitchFamily="34" charset="-128"/>
              </a:rPr>
              <a:t>tailplane</a:t>
            </a: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icing video instructing flap retraction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US" sz="2400" b="1" dirty="0">
                <a:solidFill>
                  <a:srgbClr val="000099"/>
                </a:solidFill>
                <a:ea typeface="ＭＳ Ｐゴシック" pitchFamily="34" charset="-128"/>
              </a:rPr>
              <a:t>Reacted as per training video to retract flaps &amp; pull aft stick?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99"/>
                </a:solidFill>
                <a:ea typeface="ＭＳ Ｐゴシック" pitchFamily="34" charset="-128"/>
              </a:rPr>
              <a:t> Should have been prevented </a:t>
            </a:r>
            <a:r>
              <a:rPr lang="en-GB" sz="2400" dirty="0" smtClean="0">
                <a:solidFill>
                  <a:srgbClr val="000099"/>
                </a:solidFill>
                <a:ea typeface="ＭＳ Ｐゴシック" pitchFamily="34" charset="-128"/>
              </a:rPr>
              <a:t>by </a:t>
            </a:r>
            <a:r>
              <a:rPr lang="en-GB" sz="2400" i="1" dirty="0" smtClean="0">
                <a:solidFill>
                  <a:srgbClr val="000099"/>
                </a:solidFill>
                <a:ea typeface="ＭＳ Ｐゴシック" pitchFamily="34" charset="-128"/>
              </a:rPr>
              <a:t>type training </a:t>
            </a:r>
            <a:r>
              <a:rPr lang="en-GB" sz="2400" i="1" dirty="0">
                <a:solidFill>
                  <a:srgbClr val="000099"/>
                </a:solidFill>
                <a:ea typeface="ＭＳ Ｐゴシック" pitchFamily="34" charset="-128"/>
              </a:rPr>
              <a:t>on </a:t>
            </a:r>
            <a:r>
              <a:rPr lang="en-GB" sz="2400" i="1" dirty="0" err="1" smtClean="0">
                <a:solidFill>
                  <a:srgbClr val="000099"/>
                </a:solidFill>
                <a:ea typeface="ＭＳ Ｐゴシック" pitchFamily="34" charset="-128"/>
              </a:rPr>
              <a:t>mainplane</a:t>
            </a:r>
            <a:r>
              <a:rPr lang="en-GB" sz="2400" i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i="1" dirty="0">
                <a:solidFill>
                  <a:srgbClr val="000099"/>
                </a:solidFill>
                <a:ea typeface="ＭＳ Ｐゴシック" pitchFamily="34" charset="-128"/>
              </a:rPr>
              <a:t>icing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400" i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dirty="0">
                <a:solidFill>
                  <a:srgbClr val="000099"/>
                </a:solidFill>
                <a:ea typeface="ＭＳ Ｐゴシック" pitchFamily="34" charset="-128"/>
              </a:rPr>
              <a:t>Could have been recovered by training/knowledge for </a:t>
            </a:r>
            <a:r>
              <a:rPr lang="en-GB" sz="2400" dirty="0" smtClean="0">
                <a:solidFill>
                  <a:srgbClr val="000099"/>
                </a:solidFill>
                <a:ea typeface="ＭＳ Ｐゴシック" pitchFamily="34" charset="-128"/>
              </a:rPr>
              <a:t>type.</a:t>
            </a:r>
            <a:endParaRPr lang="en-GB" sz="2400" i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GB" sz="20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endParaRPr lang="en-GB" sz="2400" b="1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61443" name="Picture 5" descr="Colgan Air - Bombardier DHC-8-400 - 18jul12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555" y="4937725"/>
            <a:ext cx="4617789" cy="14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893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4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0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en-GB" sz="3200" b="1" dirty="0">
                <a:solidFill>
                  <a:srgbClr val="0000FF"/>
                </a:solidFill>
                <a:ea typeface="ＭＳ Ｐゴシック" pitchFamily="34" charset="-128"/>
              </a:rPr>
              <a:t>Most Significant LOC-I Accident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GB" sz="1600" i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en-US" sz="2400" b="1" dirty="0">
                <a:solidFill>
                  <a:srgbClr val="000099"/>
                </a:solidFill>
                <a:ea typeface="ＭＳ Ｐゴシック" pitchFamily="34" charset="-128"/>
              </a:rPr>
              <a:t>Colgan Air - </a:t>
            </a: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Bombardier DHC-8-400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12</a:t>
            </a:r>
            <a:r>
              <a:rPr lang="en-US" sz="2400" baseline="30000" dirty="0">
                <a:solidFill>
                  <a:srgbClr val="000099"/>
                </a:solidFill>
                <a:ea typeface="ＭＳ Ｐゴシック" pitchFamily="34" charset="-128"/>
              </a:rPr>
              <a:t>th</a:t>
            </a: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February 2009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99"/>
                </a:solidFill>
                <a:ea typeface="ＭＳ Ｐゴシック" pitchFamily="34" charset="-128"/>
              </a:rPr>
              <a:t>NASA </a:t>
            </a:r>
            <a:r>
              <a:rPr lang="en-US" sz="3200" b="1" dirty="0" err="1">
                <a:solidFill>
                  <a:srgbClr val="000099"/>
                </a:solidFill>
                <a:ea typeface="ＭＳ Ｐゴシック" pitchFamily="34" charset="-128"/>
              </a:rPr>
              <a:t>Tailplane</a:t>
            </a:r>
            <a:r>
              <a:rPr lang="en-US" sz="3200" b="1" dirty="0">
                <a:solidFill>
                  <a:srgbClr val="000099"/>
                </a:solidFill>
                <a:ea typeface="ＭＳ Ｐゴシック" pitchFamily="34" charset="-128"/>
              </a:rPr>
              <a:t> Icing Video</a:t>
            </a:r>
          </a:p>
        </p:txBody>
      </p:sp>
      <p:pic>
        <p:nvPicPr>
          <p:cNvPr id="3" name="Picture 2" descr="HD RAeS LHR 121011 - NASA Tailplane Icing - Actions Pull Back Retract Flaps - 8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075" y="2427672"/>
            <a:ext cx="5637237" cy="39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11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 RAeS LHR 121011 - Colgan CVR FO Retracts Flaps -  11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9144000" cy="58595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835696" y="5760294"/>
            <a:ext cx="1656184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73893" y="60454"/>
            <a:ext cx="5262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Colgan Air Cockpit Voice Recorder</a:t>
            </a:r>
            <a:endParaRPr lang="en-GB" sz="24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6617" y="5532585"/>
            <a:ext cx="3467617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70C0"/>
                </a:solidFill>
                <a:ea typeface="ＭＳ Ｐゴシック" pitchFamily="34" charset="-128"/>
              </a:rPr>
              <a:t>FO Retracted the flaps</a:t>
            </a:r>
            <a:endParaRPr lang="en-GB" sz="2400" b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4862" y="1452422"/>
            <a:ext cx="7351501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70C0"/>
                </a:solidFill>
                <a:ea typeface="ＭＳ Ｐゴシック" pitchFamily="34" charset="-128"/>
              </a:rPr>
              <a:t>Captain pulled back on stick as per NASA video?</a:t>
            </a:r>
            <a:endParaRPr lang="en-GB" sz="2400" b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185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4502"/>
            <a:ext cx="7344816" cy="120032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After the first “Fuel Crisis” in 1973 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assisted in BOAC’s Fuel Conservation Campai</a:t>
            </a:r>
            <a:r>
              <a:rPr lang="en-GB" i="1" dirty="0" smtClean="0">
                <a:solidFill>
                  <a:srgbClr val="000099"/>
                </a:solidFill>
              </a:rPr>
              <a:t>gn</a:t>
            </a:r>
          </a:p>
          <a:p>
            <a:pPr algn="ctr"/>
            <a:r>
              <a:rPr lang="en-GB" i="1" dirty="0" smtClean="0">
                <a:solidFill>
                  <a:srgbClr val="000099"/>
                </a:solidFill>
              </a:rPr>
              <a:t>(helped BOAC to remain profitable until 1977!)</a:t>
            </a:r>
            <a:r>
              <a:rPr lang="en-GB" b="1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352962"/>
            <a:ext cx="8784976" cy="707886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Changed from Fixed to variable Long Range Cruise Speeds, etc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Pre-Flight Management Systems – produced manual Flight Data Cards: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6" y="2428392"/>
            <a:ext cx="2038878" cy="403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68" y="2408962"/>
            <a:ext cx="2431059" cy="40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55" y="2418901"/>
            <a:ext cx="2423965" cy="4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817" y="2132856"/>
            <a:ext cx="1079199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TriStar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2257" y="2113111"/>
            <a:ext cx="1079199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707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7833" y="2122696"/>
            <a:ext cx="1079199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707</a:t>
            </a:r>
          </a:p>
        </p:txBody>
      </p:sp>
    </p:spTree>
    <p:extLst>
      <p:ext uri="{BB962C8B-B14F-4D97-AF65-F5344CB8AC3E}">
        <p14:creationId xmlns:p14="http://schemas.microsoft.com/office/powerpoint/2010/main" val="2292429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 RAeS LHR 121011 - Colgan CVR FO Retracts Flaps -  11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9144000" cy="58595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835696" y="5760294"/>
            <a:ext cx="1656184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73893" y="60454"/>
            <a:ext cx="5262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Colgan Air Cockpit Voice Recorder</a:t>
            </a:r>
            <a:endParaRPr lang="en-GB" sz="24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6617" y="5532585"/>
            <a:ext cx="3467617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70C0"/>
                </a:solidFill>
                <a:ea typeface="ＭＳ Ｐゴシック" pitchFamily="34" charset="-128"/>
              </a:rPr>
              <a:t>FO Retracted the flaps</a:t>
            </a:r>
            <a:endParaRPr lang="en-GB" sz="2400" b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3207" y="1452422"/>
            <a:ext cx="5615640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70C0"/>
                </a:solidFill>
                <a:ea typeface="ＭＳ Ｐゴシック" pitchFamily="34" charset="-128"/>
              </a:rPr>
              <a:t>Captain pulled back on control wheel</a:t>
            </a:r>
            <a:endParaRPr lang="en-GB" sz="2400" b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290" y="2391860"/>
            <a:ext cx="5040560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Crew incompetence </a:t>
            </a:r>
          </a:p>
          <a:p>
            <a:pPr algn="ctr"/>
            <a:r>
              <a:rPr lang="en-GB" sz="2400" b="1" dirty="0" smtClean="0"/>
              <a:t>or lack of experience?</a:t>
            </a:r>
          </a:p>
          <a:p>
            <a:pPr algn="ctr"/>
            <a:r>
              <a:rPr lang="en-GB" sz="2400" b="1" dirty="0" smtClean="0"/>
              <a:t>or </a:t>
            </a:r>
          </a:p>
          <a:p>
            <a:pPr algn="ctr"/>
            <a:r>
              <a:rPr lang="en-GB" sz="2400" b="1" dirty="0" smtClean="0"/>
              <a:t>Reacting to what they believed </a:t>
            </a:r>
          </a:p>
          <a:p>
            <a:pPr algn="ctr"/>
            <a:r>
              <a:rPr lang="en-GB" sz="2400" b="1" dirty="0" smtClean="0"/>
              <a:t>to be the correct procedure </a:t>
            </a:r>
          </a:p>
          <a:p>
            <a:pPr algn="ctr"/>
            <a:r>
              <a:rPr lang="en-GB" sz="2400" b="1" dirty="0" smtClean="0"/>
              <a:t>having seen the </a:t>
            </a:r>
          </a:p>
          <a:p>
            <a:pPr algn="ctr"/>
            <a:r>
              <a:rPr lang="en-GB" sz="2400" b="1" dirty="0" smtClean="0"/>
              <a:t>NASA Tail Plane Icing Video?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98562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 RAeS LHR 121011 - NTSB Colgan Approach Video - 11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58148"/>
            <a:ext cx="8064896" cy="554111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7207" y="158726"/>
            <a:ext cx="7998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Video of Colgan </a:t>
            </a: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Air Bombardier Accident into Buffalo</a:t>
            </a:r>
          </a:p>
        </p:txBody>
      </p:sp>
    </p:spTree>
    <p:extLst>
      <p:ext uri="{BB962C8B-B14F-4D97-AF65-F5344CB8AC3E}">
        <p14:creationId xmlns:p14="http://schemas.microsoft.com/office/powerpoint/2010/main" val="2503854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Colgan Accident video 1 - 22feb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528638"/>
            <a:ext cx="8532813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2688" y="14288"/>
            <a:ext cx="670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Colgan Air Bombardier Accident into Buffalo</a:t>
            </a:r>
          </a:p>
        </p:txBody>
      </p:sp>
    </p:spTree>
    <p:extLst>
      <p:ext uri="{BB962C8B-B14F-4D97-AF65-F5344CB8AC3E}">
        <p14:creationId xmlns:p14="http://schemas.microsoft.com/office/powerpoint/2010/main" val="1580906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Colgan Accident video 2 - 22feb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587375"/>
            <a:ext cx="81724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2688" y="76200"/>
            <a:ext cx="670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000099"/>
                </a:solidFill>
                <a:ea typeface="ＭＳ Ｐゴシック" pitchFamily="34" charset="-128"/>
              </a:rPr>
              <a:t>Colgan Air Bombardier Accident into Buffalo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848" y="1556792"/>
            <a:ext cx="3096344" cy="1815882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Conclusion of NTSB – </a:t>
            </a:r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Crew were Incompetent</a:t>
            </a:r>
          </a:p>
          <a:p>
            <a:pPr algn="ctr"/>
            <a:r>
              <a:rPr lang="en-GB" sz="1800" i="1" dirty="0" smtClean="0">
                <a:solidFill>
                  <a:srgbClr val="000099"/>
                </a:solidFill>
              </a:rPr>
              <a:t>Although known their training included the NASA tail-plane icing video which did not apply to their aircraft</a:t>
            </a:r>
          </a:p>
        </p:txBody>
      </p:sp>
    </p:spTree>
    <p:extLst>
      <p:ext uri="{BB962C8B-B14F-4D97-AF65-F5344CB8AC3E}">
        <p14:creationId xmlns:p14="http://schemas.microsoft.com/office/powerpoint/2010/main" val="357606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HD 121011 - RAeS LHR Brnch Train Loss of Control - 11oct12\HD RAeS LHR 121011 - NASA Tailplane Icing - ATR42 example in video - 8oct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747" y="1090407"/>
            <a:ext cx="6807837" cy="5063958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8881" y="76200"/>
            <a:ext cx="92903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NASA Icing Video showed aircraft with a similar configuration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to Colgan Air – High wing turboprop with high T </a:t>
            </a:r>
            <a:r>
              <a:rPr lang="en-GB" sz="2400" b="1" dirty="0" err="1" smtClean="0">
                <a:solidFill>
                  <a:srgbClr val="000099"/>
                </a:solidFill>
                <a:ea typeface="ＭＳ Ｐゴシック" pitchFamily="34" charset="-128"/>
              </a:rPr>
              <a:t>tailplane</a:t>
            </a:r>
            <a:endParaRPr lang="en-GB" sz="24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220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!Dibley 1 D Data\My Dropbox\Presentations of HD etc\HD 121011 - RAeS LHR Brnch Train Loss of Control - 11oct12\HD RAeS LHR 121011 - Website if Families of Colgan-Continental 3407 - 4oct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88" y="960235"/>
            <a:ext cx="8189480" cy="546532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87680"/>
            <a:ext cx="91440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en-GB" sz="3200" b="1" dirty="0">
                <a:solidFill>
                  <a:srgbClr val="0000FF"/>
                </a:solidFill>
                <a:ea typeface="ＭＳ Ｐゴシック" pitchFamily="34" charset="-128"/>
              </a:rPr>
              <a:t>Most Significant LOC-I Accident</a:t>
            </a:r>
            <a:endParaRPr lang="en-GB" sz="1600" i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en-US" sz="2400" b="1" dirty="0" smtClean="0">
                <a:solidFill>
                  <a:srgbClr val="000099"/>
                </a:solidFill>
                <a:ea typeface="ＭＳ Ｐゴシック" pitchFamily="34" charset="-128"/>
              </a:rPr>
              <a:t>Families of those lost formed a focus group &amp; website</a:t>
            </a: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170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193" y="1043910"/>
            <a:ext cx="7632700" cy="5078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Families of passengers killed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In the Colgan Airways Accident into Buffalo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Lobbied  congress 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Pass a Law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Requiring  Stall Training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For  All Airline </a:t>
            </a:r>
            <a:r>
              <a:rPr lang="en-US" sz="3600" b="1" dirty="0" smtClean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Pilots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and more hours’ experience.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smtClean="0">
                <a:solidFill>
                  <a:srgbClr val="000099"/>
                </a:solidFill>
                <a:ea typeface="ＭＳ Ｐゴシック" pitchFamily="34" charset="-128"/>
                <a:cs typeface="Arial" charset="0"/>
              </a:rPr>
              <a:t>(New president &amp; administration)</a:t>
            </a:r>
            <a:endParaRPr lang="en-US" sz="3600" b="1" i="1" dirty="0">
              <a:solidFill>
                <a:srgbClr val="000099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98024"/>
            <a:ext cx="91440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en-GB" sz="3200" b="1" dirty="0">
                <a:solidFill>
                  <a:srgbClr val="0000FF"/>
                </a:solidFill>
                <a:ea typeface="ＭＳ Ｐゴシック" pitchFamily="34" charset="-128"/>
              </a:rPr>
              <a:t>Most Significant LOC-I Accident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3713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347139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If the AA 587, the </a:t>
            </a:r>
            <a:r>
              <a:rPr lang="en-GB" sz="2400" b="1" dirty="0" err="1" smtClean="0">
                <a:solidFill>
                  <a:srgbClr val="000099"/>
                </a:solidFill>
                <a:ea typeface="ＭＳ Ｐゴシック" pitchFamily="34" charset="-128"/>
              </a:rPr>
              <a:t>Pinacle</a:t>
            </a: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 and the Colgan crews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 had been given the correct training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in Knowledge Skills and Attitude ….. </a:t>
            </a:r>
            <a:endParaRPr lang="en-GB" sz="24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6961" y="2239958"/>
            <a:ext cx="3240360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B0F0"/>
                </a:solidFill>
                <a:ea typeface="ＭＳ Ｐゴシック" pitchFamily="34" charset="-128"/>
              </a:rPr>
              <a:t>Prevention is Prime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-36442" y="9171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Bill Wainwright’s Advice </a:t>
            </a:r>
          </a:p>
        </p:txBody>
      </p:sp>
    </p:spTree>
    <p:extLst>
      <p:ext uri="{BB962C8B-B14F-4D97-AF65-F5344CB8AC3E}">
        <p14:creationId xmlns:p14="http://schemas.microsoft.com/office/powerpoint/2010/main" val="2832857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" y="279193"/>
            <a:ext cx="9108000" cy="659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76" y="23954"/>
            <a:ext cx="9108000" cy="252000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Word Processors &amp; Colour printers allowed total performance on 1 sheet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5936" y="4149080"/>
            <a:ext cx="3672408" cy="1477328"/>
          </a:xfrm>
          <a:prstGeom prst="rect">
            <a:avLst/>
          </a:prstGeom>
          <a:solidFill>
            <a:schemeClr val="bg2">
              <a:alpha val="9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Data taken from aircraft flight manuals displayed clearly to crews provided most of the savings  claimed by 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Flight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4245936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7" y="1248882"/>
            <a:ext cx="3527913" cy="5175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15"/>
            <a:ext cx="9144000" cy="120032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After re-merger with BEA to form BA – 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in 1979 became Head of Operational Fuel Conservation – 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these measures instantly saved 8% on similar types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549080" y="2431027"/>
            <a:ext cx="35283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115208" y="2078511"/>
            <a:ext cx="3273215" cy="707886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Immediate fuel saving of 8% on short-haul TriStars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3441194"/>
            <a:ext cx="3240360" cy="1631216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(Rolls-Rolls spends approximately 1B€ </a:t>
            </a:r>
            <a:r>
              <a:rPr lang="en-GB" sz="2000" b="1" dirty="0">
                <a:solidFill>
                  <a:srgbClr val="000099"/>
                </a:solidFill>
              </a:rPr>
              <a:t> per year </a:t>
            </a:r>
            <a:r>
              <a:rPr lang="en-GB" sz="2000" b="1" dirty="0" smtClean="0">
                <a:solidFill>
                  <a:srgbClr val="000099"/>
                </a:solidFill>
              </a:rPr>
              <a:t>on research for a 1% improvement in fuel efficiency.)</a:t>
            </a:r>
          </a:p>
        </p:txBody>
      </p:sp>
    </p:spTree>
    <p:extLst>
      <p:ext uri="{BB962C8B-B14F-4D97-AF65-F5344CB8AC3E}">
        <p14:creationId xmlns:p14="http://schemas.microsoft.com/office/powerpoint/2010/main" val="4054518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255" y="144014"/>
            <a:ext cx="7568954" cy="120032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Despite Aircraft being most efficient at Altitude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Guidance for Fuel Efficient Descents was lacking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Relying on the Crews’ Mental Arithmetic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8" y="1484784"/>
            <a:ext cx="7191756" cy="4773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3985319"/>
            <a:ext cx="2051888" cy="307777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(Article written in 1973)</a:t>
            </a:r>
          </a:p>
        </p:txBody>
      </p:sp>
    </p:spTree>
    <p:extLst>
      <p:ext uri="{BB962C8B-B14F-4D97-AF65-F5344CB8AC3E}">
        <p14:creationId xmlns:p14="http://schemas.microsoft.com/office/powerpoint/2010/main" val="3224727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255" y="144014"/>
            <a:ext cx="7568954" cy="461665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Crews’ Profiles Could be Grossly Inefficient -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904"/>
            <a:ext cx="9144000" cy="57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30" y="1769283"/>
            <a:ext cx="1080120" cy="2716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75050" y="1905126"/>
            <a:ext cx="6761446" cy="750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105479" y="2031898"/>
            <a:ext cx="712774" cy="360703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197563" y="1343952"/>
            <a:ext cx="1080000" cy="415498"/>
          </a:xfrm>
          <a:prstGeom prst="rect">
            <a:avLst/>
          </a:prstGeom>
          <a:solidFill>
            <a:srgbClr val="FF9933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rgbClr val="000099"/>
                </a:solidFill>
              </a:rPr>
              <a:t>Engines in reverse thrust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1103044" y="2963913"/>
            <a:ext cx="8021078" cy="269314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84288" y="3319466"/>
            <a:ext cx="2808192" cy="415498"/>
          </a:xfrm>
          <a:prstGeom prst="rect">
            <a:avLst/>
          </a:prstGeom>
          <a:solidFill>
            <a:srgbClr val="FF9933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rgbClr val="000099"/>
                </a:solidFill>
              </a:rPr>
              <a:t>Early descent at Max Speed/</a:t>
            </a:r>
            <a:r>
              <a:rPr lang="en-GB" sz="1050" b="1" dirty="0" err="1" smtClean="0">
                <a:solidFill>
                  <a:srgbClr val="000099"/>
                </a:solidFill>
              </a:rPr>
              <a:t>Vmo</a:t>
            </a:r>
            <a:endParaRPr lang="en-GB" sz="1050" b="1" dirty="0" smtClean="0">
              <a:solidFill>
                <a:srgbClr val="000099"/>
              </a:solidFill>
            </a:endParaRPr>
          </a:p>
          <a:p>
            <a:pPr algn="ctr"/>
            <a:r>
              <a:rPr lang="en-GB" sz="1050" b="1" dirty="0" smtClean="0">
                <a:solidFill>
                  <a:srgbClr val="000099"/>
                </a:solidFill>
              </a:rPr>
              <a:t>with high engine thrust</a:t>
            </a:r>
            <a:r>
              <a:rPr lang="en-GB" sz="1050" b="1" i="1" dirty="0" smtClean="0">
                <a:solidFill>
                  <a:srgbClr val="000099"/>
                </a:solidFill>
              </a:rPr>
              <a:t> (used in the US)</a:t>
            </a:r>
          </a:p>
        </p:txBody>
      </p:sp>
    </p:spTree>
    <p:extLst>
      <p:ext uri="{BB962C8B-B14F-4D97-AF65-F5344CB8AC3E}">
        <p14:creationId xmlns:p14="http://schemas.microsoft.com/office/powerpoint/2010/main" val="1681076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Education - Best Descents at Optimum Speed &amp; Idle Thrust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96" y="566948"/>
            <a:ext cx="3461171" cy="58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94047"/>
            <a:ext cx="9144000" cy="71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1959-72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Involved motor racing as well as flying.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1973 - Started work in BOAC for fuel conservation</a:t>
            </a:r>
          </a:p>
          <a:p>
            <a:pPr eaLnBrk="0" hangingPunct="0">
              <a:spcAft>
                <a:spcPts val="12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1974 – Developed Circular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Descent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Calculator, patented 1976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1975 - Instrumental in starting quiet and fuel efficient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         Constant Descent Approaches into LHR. 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1975 - After TWA 727 CFIT accident into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Washington the FAA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       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mandated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GPWS - surprised did not require airlines to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       </a:t>
            </a: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 fly Constant Angle Approaches when DME available.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2014 – Frustrated that CAAs not implemented in the US – 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b="1" dirty="0" smtClean="0">
                <a:solidFill>
                  <a:srgbClr val="000099"/>
                </a:solidFill>
                <a:ea typeface="ＭＳ Ｐゴシック" pitchFamily="34" charset="-128"/>
              </a:rPr>
              <a:t>           Accident to DHL A300-600F in August 2013.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         FAA Human Factors expert – “Crews must not use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          Vertical Speed mode as they don’t understand it.”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400" b="1" i="1" dirty="0" smtClean="0">
                <a:solidFill>
                  <a:srgbClr val="000099"/>
                </a:solidFill>
                <a:ea typeface="ＭＳ Ｐゴシック" pitchFamily="34" charset="-128"/>
              </a:rPr>
              <a:t>Accident Reports may not always find improvements  in procedures and/or training</a:t>
            </a:r>
            <a:r>
              <a:rPr lang="en-GB" b="1" i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that could have assisted the crew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sz="24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295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4" y="116632"/>
            <a:ext cx="8940292" cy="120032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Crews’ Technique for Following the Correct Profile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Using Mental Arithmetic was Usually Inefficient –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Descending Early when cleared to be Sure of Compliance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" y="1484784"/>
            <a:ext cx="8940292" cy="4824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5955377"/>
            <a:ext cx="2520280" cy="338554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99"/>
                </a:solidFill>
              </a:rPr>
              <a:t>Article written in 1974)</a:t>
            </a:r>
          </a:p>
        </p:txBody>
      </p:sp>
    </p:spTree>
    <p:extLst>
      <p:ext uri="{BB962C8B-B14F-4D97-AF65-F5344CB8AC3E}">
        <p14:creationId xmlns:p14="http://schemas.microsoft.com/office/powerpoint/2010/main" val="1976282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25" y="260648"/>
            <a:ext cx="8216823" cy="461665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Confirmed by NASA when Introducing Profile Descents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5" y="869927"/>
            <a:ext cx="7416824" cy="5531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6871" y="766825"/>
            <a:ext cx="2967602" cy="400110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</a:rPr>
              <a:t>NASA 737 Trial in 1979)</a:t>
            </a:r>
          </a:p>
        </p:txBody>
      </p:sp>
    </p:spTree>
    <p:extLst>
      <p:ext uri="{BB962C8B-B14F-4D97-AF65-F5344CB8AC3E}">
        <p14:creationId xmlns:p14="http://schemas.microsoft.com/office/powerpoint/2010/main" val="1410498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6632"/>
            <a:ext cx="8940292" cy="83099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Most Aircrafts’ Optimum Descent Gradient is about 3°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From Altitude and During Final Instrument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30" y="1121169"/>
            <a:ext cx="8940292" cy="120032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Due to Anglo-Saxon Units –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Distance in Nautical miles and Height in Feet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Height (feet) on approx 3° Profile = Distance (nm) x 300</a:t>
            </a:r>
            <a:endParaRPr lang="en-GB" b="1" dirty="0">
              <a:solidFill>
                <a:srgbClr val="0000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" y="2507211"/>
            <a:ext cx="4565565" cy="288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39941" y="3515206"/>
            <a:ext cx="2356625" cy="144016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2483768" y="3870019"/>
            <a:ext cx="504056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297561" y="4158051"/>
            <a:ext cx="1944216" cy="338554"/>
          </a:xfrm>
          <a:prstGeom prst="rect">
            <a:avLst/>
          </a:prstGeom>
          <a:solidFill>
            <a:schemeClr val="bg2">
              <a:alpha val="92000"/>
            </a:schemeClr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8000"/>
                </a:solidFill>
              </a:rPr>
              <a:t>300ft/1 nm or 2.8°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63" y="2507414"/>
            <a:ext cx="4194922" cy="28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9624" y="3884358"/>
            <a:ext cx="2664296" cy="338554"/>
          </a:xfrm>
          <a:prstGeom prst="rect">
            <a:avLst/>
          </a:prstGeom>
          <a:solidFill>
            <a:schemeClr val="bg2">
              <a:alpha val="92000"/>
            </a:schemeClr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8000"/>
                </a:solidFill>
              </a:rPr>
              <a:t>ILS Approaches 2.5° to 4°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30" y="5522102"/>
            <a:ext cx="8940292" cy="83099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C00000"/>
                </a:solidFill>
              </a:rPr>
              <a:t>3 Times Table used mentally for Rough Descent Guidance </a:t>
            </a:r>
          </a:p>
          <a:p>
            <a:pPr algn="ctr"/>
            <a:r>
              <a:rPr lang="en-GB" b="1" i="1" dirty="0" smtClean="0">
                <a:solidFill>
                  <a:srgbClr val="C00000"/>
                </a:solidFill>
              </a:rPr>
              <a:t>“I can do that in my head”</a:t>
            </a:r>
          </a:p>
        </p:txBody>
      </p:sp>
    </p:spTree>
    <p:extLst>
      <p:ext uri="{BB962C8B-B14F-4D97-AF65-F5344CB8AC3E}">
        <p14:creationId xmlns:p14="http://schemas.microsoft.com/office/powerpoint/2010/main" val="159319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862218"/>
            <a:ext cx="912114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116632"/>
            <a:ext cx="8940292" cy="461665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Airbus Training slide - Entry Level Training Pilots’ Course</a:t>
            </a:r>
          </a:p>
        </p:txBody>
      </p:sp>
    </p:spTree>
    <p:extLst>
      <p:ext uri="{BB962C8B-B14F-4D97-AF65-F5344CB8AC3E}">
        <p14:creationId xmlns:p14="http://schemas.microsoft.com/office/powerpoint/2010/main" val="3148007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4" y="1268972"/>
            <a:ext cx="4757709" cy="36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42" y="101413"/>
            <a:ext cx="2668718" cy="1023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07" y="1269160"/>
            <a:ext cx="3768043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176" y="4995173"/>
            <a:ext cx="8869736" cy="138499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On 3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°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Slope:   Height (Feet) = Distance nm x 300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Vertical Speed fpm = 5 x Groundspeed Knots</a:t>
            </a:r>
          </a:p>
          <a:p>
            <a:pPr algn="ctr"/>
            <a:r>
              <a:rPr lang="en-GB" sz="2800" b="1" i="1" dirty="0" smtClean="0">
                <a:solidFill>
                  <a:srgbClr val="C00000"/>
                </a:solidFill>
                <a:ea typeface="ＭＳ Ｐゴシック" pitchFamily="34" charset="-128"/>
              </a:rPr>
              <a:t>Should always know VS for aircraft configurations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38979" y="484176"/>
            <a:ext cx="2051888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(Article written in 1973)</a:t>
            </a:r>
          </a:p>
        </p:txBody>
      </p:sp>
    </p:spTree>
    <p:extLst>
      <p:ext uri="{BB962C8B-B14F-4D97-AF65-F5344CB8AC3E}">
        <p14:creationId xmlns:p14="http://schemas.microsoft.com/office/powerpoint/2010/main" val="3280342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20" y="40155"/>
            <a:ext cx="8604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Many crews still descended on Steps as before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distance information available - when could </a:t>
            </a: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now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navigate to 30ft using distance shown to 0.1nm </a:t>
            </a:r>
            <a:endParaRPr lang="en-GB" sz="2800" dirty="0"/>
          </a:p>
        </p:txBody>
      </p:sp>
      <p:sp>
        <p:nvSpPr>
          <p:cNvPr id="3" name="Isosceles Triangle 2"/>
          <p:cNvSpPr/>
          <p:nvPr/>
        </p:nvSpPr>
        <p:spPr bwMode="auto">
          <a:xfrm>
            <a:off x="4619170" y="3266492"/>
            <a:ext cx="628656" cy="3186844"/>
          </a:xfrm>
          <a:prstGeom prst="triangle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51520" y="1700808"/>
            <a:ext cx="194421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2195736" y="1700808"/>
            <a:ext cx="1656184" cy="122413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851358" y="2910430"/>
            <a:ext cx="194421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767108" y="2906417"/>
            <a:ext cx="1656184" cy="122413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Isosceles Triangle 9"/>
          <p:cNvSpPr/>
          <p:nvPr/>
        </p:nvSpPr>
        <p:spPr bwMode="auto">
          <a:xfrm rot="10800000">
            <a:off x="5436096" y="2132856"/>
            <a:ext cx="137429" cy="4324458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410464" y="4120614"/>
            <a:ext cx="151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Isosceles Triangle 11"/>
          <p:cNvSpPr/>
          <p:nvPr/>
        </p:nvSpPr>
        <p:spPr bwMode="auto">
          <a:xfrm>
            <a:off x="7812360" y="4293096"/>
            <a:ext cx="603968" cy="2160240"/>
          </a:xfrm>
          <a:prstGeom prst="triangle">
            <a:avLst>
              <a:gd name="adj" fmla="val 50000"/>
            </a:avLst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3" y="3938280"/>
            <a:ext cx="4176464" cy="193899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This still applies to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Step Down, Dive &amp; Drive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Non Precision Approaches,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the major cause of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CFIT accidents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5582" y="148366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Radio Beacon</a:t>
            </a:r>
            <a:endParaRPr lang="en-GB" sz="18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7188" y="297855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Mountain</a:t>
            </a:r>
            <a:endParaRPr lang="en-GB" sz="1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06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852670" y="120651"/>
            <a:ext cx="7530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Descents Flown Accurately with Mental Arithmetic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1406980" name="Rectangle 4"/>
          <p:cNvSpPr>
            <a:spLocks noChangeArrowheads="1"/>
          </p:cNvSpPr>
          <p:nvPr/>
        </p:nvSpPr>
        <p:spPr bwMode="auto">
          <a:xfrm>
            <a:off x="107504" y="650514"/>
            <a:ext cx="885698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Distance to Start Descent at 340kts at 400ft per mile gradient = 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(Height to Descend / 4) + Distance to Decelerate + Distance at Bottom of Descent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Example: From 35,000ft descend to cross 23 nm at 8,000ft at 250kts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 (27000/400) + 9 + 23 = 68 + 32 = 100 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Start descent at  100 nm, with Vertical Speed for actual Groundspeed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 Make regular checks to confirm on the profile </a:t>
            </a:r>
          </a:p>
          <a:p>
            <a:pPr algn="ctr" eaLnBrk="0" hangingPunct="0"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Example at 75 nm:  (75-9-23</a:t>
            </a:r>
            <a:r>
              <a:rPr lang="en-GB" sz="1600" b="1" dirty="0">
                <a:solidFill>
                  <a:srgbClr val="000099"/>
                </a:solidFill>
              </a:rPr>
              <a:t>) x </a:t>
            </a:r>
            <a:r>
              <a:rPr lang="en-GB" sz="1600" b="1" dirty="0" smtClean="0">
                <a:solidFill>
                  <a:srgbClr val="000099"/>
                </a:solidFill>
              </a:rPr>
              <a:t>400 + 8000 = 43 x 400 + </a:t>
            </a:r>
            <a:r>
              <a:rPr lang="en-GB" sz="1600" b="1" dirty="0">
                <a:solidFill>
                  <a:srgbClr val="000099"/>
                </a:solidFill>
              </a:rPr>
              <a:t>8,000 = </a:t>
            </a:r>
            <a:r>
              <a:rPr lang="en-GB" sz="1600" b="1" dirty="0" smtClean="0">
                <a:solidFill>
                  <a:srgbClr val="000099"/>
                </a:solidFill>
              </a:rPr>
              <a:t>25,200ft </a:t>
            </a:r>
          </a:p>
          <a:p>
            <a:pPr algn="ctr" eaLnBrk="0" hangingPunct="0">
              <a:spcAft>
                <a:spcPts val="1200"/>
              </a:spcAft>
            </a:pPr>
            <a:r>
              <a:rPr lang="en-GB" sz="1600" b="1" dirty="0">
                <a:solidFill>
                  <a:srgbClr val="000099"/>
                </a:solidFill>
              </a:rPr>
              <a:t>Example at 50 nm:  (50-9-23) x 400 + </a:t>
            </a:r>
            <a:r>
              <a:rPr lang="en-GB" sz="1600" b="1" dirty="0" smtClean="0">
                <a:solidFill>
                  <a:srgbClr val="000099"/>
                </a:solidFill>
              </a:rPr>
              <a:t>8000 </a:t>
            </a:r>
            <a:r>
              <a:rPr lang="en-GB" sz="1600" b="1" dirty="0">
                <a:solidFill>
                  <a:srgbClr val="000099"/>
                </a:solidFill>
              </a:rPr>
              <a:t>= 18 x 400 </a:t>
            </a:r>
            <a:r>
              <a:rPr lang="en-GB" sz="1600" b="1" dirty="0" smtClean="0">
                <a:solidFill>
                  <a:srgbClr val="000099"/>
                </a:solidFill>
              </a:rPr>
              <a:t>+ </a:t>
            </a:r>
            <a:r>
              <a:rPr lang="en-GB" sz="1600" b="1" dirty="0">
                <a:solidFill>
                  <a:srgbClr val="000099"/>
                </a:solidFill>
              </a:rPr>
              <a:t>8,000 = 15,200ft </a:t>
            </a:r>
          </a:p>
          <a:p>
            <a:pPr algn="ctr" eaLnBrk="0" hangingPunct="0">
              <a:spcBef>
                <a:spcPts val="0"/>
              </a:spcBef>
            </a:pPr>
            <a:r>
              <a:rPr lang="en-GB" b="1" i="1" dirty="0" smtClean="0">
                <a:solidFill>
                  <a:srgbClr val="C00000"/>
                </a:solidFill>
              </a:rPr>
              <a:t>I CAN DO THAT IN MY HEAD!</a:t>
            </a:r>
          </a:p>
          <a:p>
            <a:pPr algn="ctr" eaLnBrk="0" hangingPunct="0">
              <a:spcBef>
                <a:spcPts val="0"/>
              </a:spcBef>
              <a:spcAft>
                <a:spcPts val="1200"/>
              </a:spcAft>
            </a:pPr>
            <a:r>
              <a:rPr lang="en-GB" sz="1600" b="1" i="1" dirty="0" smtClean="0">
                <a:solidFill>
                  <a:srgbClr val="C00000"/>
                </a:solidFill>
              </a:rPr>
              <a:t>While still flying the aircraft, etc??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3610049"/>
            <a:ext cx="1835786" cy="2796143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34824" y="3781735"/>
            <a:ext cx="2701472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40000"/>
              </a:spcBef>
            </a:pPr>
            <a:r>
              <a:rPr lang="en-GB" sz="1600" b="1" dirty="0">
                <a:solidFill>
                  <a:srgbClr val="000099"/>
                </a:solidFill>
              </a:rPr>
              <a:t>Nobel Prize winner Daniel Kahneman disagrees</a:t>
            </a:r>
            <a:endParaRPr lang="en-GB" sz="1600" b="1" i="1" dirty="0">
              <a:solidFill>
                <a:srgbClr val="FF9933"/>
              </a:solidFill>
            </a:endParaRPr>
          </a:p>
          <a:p>
            <a:pPr algn="ctr" eaLnBrk="0" hangingPunct="0">
              <a:spcBef>
                <a:spcPct val="4000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Ask someone walking for 2 + 2 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Instant reply 4</a:t>
            </a:r>
          </a:p>
          <a:p>
            <a:pPr algn="ctr" eaLnBrk="0" hangingPunct="0">
              <a:spcBef>
                <a:spcPct val="4000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Ask for  17 x 24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To think will stop walking,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600" b="1" i="1" dirty="0" smtClean="0">
                <a:solidFill>
                  <a:srgbClr val="000099"/>
                </a:solidFill>
              </a:rPr>
              <a:t> </a:t>
            </a:r>
            <a:r>
              <a:rPr lang="en-GB" sz="1600" b="1" i="1" dirty="0" smtClean="0">
                <a:solidFill>
                  <a:srgbClr val="C00000"/>
                </a:solidFill>
              </a:rPr>
              <a:t>or flying the aircraft?</a:t>
            </a:r>
            <a:r>
              <a:rPr lang="en-GB" sz="1600" b="1" i="1" dirty="0" smtClean="0">
                <a:solidFill>
                  <a:srgbClr val="000099"/>
                </a:solidFill>
              </a:rPr>
              <a:t>  </a:t>
            </a:r>
            <a:endParaRPr lang="en-GB" sz="16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39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6980" grpId="0" uiExpand="1" build="p"/>
      <p:bldP spid="7" grpId="0" build="p" bldLvl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63866" y="120651"/>
            <a:ext cx="8627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Crews could easily fly efficient descents with simple aids </a:t>
            </a:r>
            <a:endParaRPr lang="en-GB" b="1" dirty="0">
              <a:solidFill>
                <a:srgbClr val="000099"/>
              </a:solidFill>
            </a:endParaRPr>
          </a:p>
        </p:txBody>
      </p:sp>
      <p:pic>
        <p:nvPicPr>
          <p:cNvPr id="26627" name="Picture 3" descr="DDC Example X 23 D at 8000ft 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688" y="677863"/>
            <a:ext cx="3951287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6980" name="Rectangle 4"/>
          <p:cNvSpPr>
            <a:spLocks noChangeArrowheads="1"/>
          </p:cNvSpPr>
          <p:nvPr/>
        </p:nvSpPr>
        <p:spPr bwMode="auto">
          <a:xfrm>
            <a:off x="107504" y="650514"/>
            <a:ext cx="496830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Descent from 35,000ft to 8,000ft at 23nm Start at: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(</a:t>
            </a:r>
            <a:r>
              <a:rPr lang="en-GB" sz="1600" b="1" dirty="0">
                <a:solidFill>
                  <a:srgbClr val="000099"/>
                </a:solidFill>
              </a:rPr>
              <a:t>27000/400) + 9 + 23 = 68 + 32 = </a:t>
            </a:r>
            <a:r>
              <a:rPr lang="en-GB" sz="1600" b="1" dirty="0" smtClean="0">
                <a:solidFill>
                  <a:srgbClr val="000099"/>
                </a:solidFill>
              </a:rPr>
              <a:t>100 nm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If groundspeed 500kts - Vertical Speed 3300fpm,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en-GB" sz="1600" b="1" i="1" dirty="0" smtClean="0">
                <a:solidFill>
                  <a:srgbClr val="000099"/>
                </a:solidFill>
              </a:rPr>
              <a:t>Similar to flying Inertial Flight Path Angle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Crosschecks: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nn-NO" sz="1600" b="1" dirty="0">
                <a:solidFill>
                  <a:srgbClr val="000099"/>
                </a:solidFill>
              </a:rPr>
              <a:t>75 nm:  (75-9-23) x 400 + 8000 = 43 x 400 + 8,000 = </a:t>
            </a:r>
            <a:r>
              <a:rPr lang="nn-NO" sz="1600" b="1" dirty="0" smtClean="0">
                <a:solidFill>
                  <a:srgbClr val="000099"/>
                </a:solidFill>
              </a:rPr>
              <a:t>25,200ft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0099"/>
                </a:solidFill>
              </a:rPr>
              <a:t>50 nm:  (50-9-23) x 400 + 8000 = 18 x 400 + 8,000 = 15,200ft</a:t>
            </a:r>
            <a:endParaRPr lang="en-GB" sz="1600" b="1" dirty="0" smtClean="0">
              <a:solidFill>
                <a:srgbClr val="000099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5232102"/>
            <a:ext cx="4896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Pierre Baud agreed –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00099"/>
                </a:solidFill>
              </a:rPr>
              <a:t>“This is very good.  I know the formulae I should use – but I can never do them in my head….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1" dirty="0" smtClean="0">
                <a:solidFill>
                  <a:srgbClr val="000099"/>
                </a:solidFill>
              </a:rPr>
              <a:t>Why haven’t you marketed this properly!”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47" y="3168352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69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6980" grpId="0" build="p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331" y="120651"/>
            <a:ext cx="8784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Such devices now overtaken by FMGC Managed Descents </a:t>
            </a:r>
            <a:endParaRPr lang="en-GB" b="1" dirty="0">
              <a:solidFill>
                <a:srgbClr val="00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9" y="908720"/>
            <a:ext cx="6098377" cy="216024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2674" y="3573016"/>
            <a:ext cx="91628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But Captain Tom </a:t>
            </a:r>
            <a:r>
              <a:rPr lang="en-GB" b="1" dirty="0" err="1" smtClean="0">
                <a:solidFill>
                  <a:srgbClr val="000099"/>
                </a:solidFill>
              </a:rPr>
              <a:t>Gasparalo</a:t>
            </a:r>
            <a:r>
              <a:rPr lang="en-GB" b="1" dirty="0" smtClean="0">
                <a:solidFill>
                  <a:srgbClr val="000099"/>
                </a:solidFill>
              </a:rPr>
              <a:t>, Training Committee Chairman,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Southwest Airlines – original Low Cost operator of 814 B737s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who attends our RAeS operations conferences - 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Took my penultimate copy,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Doesn’t want to give it back,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Thinks I should make/market some more!</a:t>
            </a:r>
            <a:endParaRPr lang="en-GB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4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90089" y="120651"/>
            <a:ext cx="8175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The Reverse Side Showed Expanded Scale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to Fly Non-Precision Constant Angle Final Approaches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with Direct Distance to Altitude Checks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To accuracy of about 30ft 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 </a:t>
            </a:r>
            <a:endParaRPr lang="en-GB" b="1" dirty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8" y="1681039"/>
            <a:ext cx="8781649" cy="420353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8093" y="5949280"/>
            <a:ext cx="843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i="1" dirty="0" smtClean="0">
                <a:solidFill>
                  <a:srgbClr val="C00000"/>
                </a:solidFill>
              </a:rPr>
              <a:t>Principle still valid today using Distance-Altitude Tables</a:t>
            </a:r>
            <a:endParaRPr lang="en-GB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8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 Business Cards 1959-date - 6sep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112" y="33337"/>
            <a:ext cx="8867775" cy="6791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80690"/>
            <a:ext cx="4608512" cy="520063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108" y="120651"/>
            <a:ext cx="8813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United Airlines Evaluated the Descent Approach Calculator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in 1977-78 </a:t>
            </a:r>
            <a:endParaRPr lang="en-GB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6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6" y="673101"/>
            <a:ext cx="9056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UAL Requested Removal of Expanded Final Approach  Scale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Allowing Constant Angle rather than Dive &amp; Drive NPAs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Replaced by Scale for 4000-4500fm Vertical Speed at 500kts 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695" y="4291551"/>
            <a:ext cx="90668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4000-4500 fpm at 500kts gives a descent gradient of over 500 </a:t>
            </a:r>
            <a:r>
              <a:rPr lang="en-GB" b="1" dirty="0" err="1" smtClean="0">
                <a:solidFill>
                  <a:srgbClr val="000099"/>
                </a:solidFill>
              </a:rPr>
              <a:t>ft</a:t>
            </a:r>
            <a:r>
              <a:rPr lang="en-GB" b="1" dirty="0" smtClean="0">
                <a:solidFill>
                  <a:srgbClr val="000099"/>
                </a:solidFill>
              </a:rPr>
              <a:t> per nm which could only be achieved at uneconomically high speeds and thus was not produced.</a:t>
            </a:r>
            <a:endParaRPr lang="en-GB" b="1" i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en-GB" b="1" i="1" dirty="0" smtClean="0">
                <a:solidFill>
                  <a:srgbClr val="000099"/>
                </a:solidFill>
              </a:rPr>
              <a:t>Made device with variable gradient for high &amp; low speeds.</a:t>
            </a:r>
            <a:endParaRPr lang="en-GB" b="1" i="1" dirty="0" smtClean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0" y="2436887"/>
            <a:ext cx="8685292" cy="13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2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41"/>
            <a:ext cx="9144000" cy="576811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1115616" y="1412776"/>
            <a:ext cx="3888432" cy="403244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725755" y="3788303"/>
            <a:ext cx="3888432" cy="1477328"/>
          </a:xfrm>
          <a:prstGeom prst="rect">
            <a:avLst/>
          </a:prstGeom>
          <a:solidFill>
            <a:srgbClr val="FF9933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Uneconomic gradient requested by United Airlines in place of expanded 3° scale to fly 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safe Constant Angle 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Non Precision Approaches</a:t>
            </a:r>
            <a:endParaRPr lang="en-GB" sz="1800" b="1" i="1" dirty="0" smtClean="0">
              <a:solidFill>
                <a:srgbClr val="00009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3059832" y="3429000"/>
            <a:ext cx="1665923" cy="108012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7126" y="41139"/>
            <a:ext cx="8933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UAL Request for High Speed Scale (727s?) Not Implemented</a:t>
            </a:r>
            <a:endParaRPr lang="en-GB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5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44907" y="41139"/>
            <a:ext cx="919316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Variable Gradient on Elastic Scale – </a:t>
            </a:r>
            <a:r>
              <a:rPr lang="en-GB" sz="1800" b="1" dirty="0" smtClean="0">
                <a:solidFill>
                  <a:srgbClr val="000099"/>
                </a:solidFill>
              </a:rPr>
              <a:t>Labour intensive to produce</a:t>
            </a:r>
            <a:endParaRPr lang="en-GB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en-GB" sz="1800" b="1" dirty="0" smtClean="0">
                <a:solidFill>
                  <a:srgbClr val="000099"/>
                </a:solidFill>
              </a:rPr>
              <a:t>Descent gradient set for aircraft weight &amp; Indicated Air Speed, adjusted for wind - Upper scale gave Vertical Speed for Groundspeed, Lower moveable Distance scale checks v Altitude.  </a:t>
            </a:r>
            <a:r>
              <a:rPr lang="en-GB" sz="1800" b="1" i="1" dirty="0" smtClean="0">
                <a:solidFill>
                  <a:srgbClr val="C00000"/>
                </a:solidFill>
              </a:rPr>
              <a:t>Extremely effective with light aircraft in strong head winds.</a:t>
            </a:r>
            <a:endParaRPr lang="en-GB" sz="1800" b="1" i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" y="1400185"/>
            <a:ext cx="8964488" cy="50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5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28392" y="120651"/>
            <a:ext cx="52986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United Airlines saw No Value in the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Expanded 3 degree  Scale 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to fly accurate Constant Angle 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</a:rPr>
              <a:t>Non Precision Approaches </a:t>
            </a:r>
            <a:endParaRPr lang="en-GB" b="1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33" y="1698373"/>
            <a:ext cx="3699445" cy="3744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1026" y="5385639"/>
            <a:ext cx="403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</a:rPr>
              <a:t>Set for 5000ft – UAL’s Denver Base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96" y="5703639"/>
            <a:ext cx="9108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i="1" dirty="0">
                <a:solidFill>
                  <a:srgbClr val="C00000"/>
                </a:solidFill>
              </a:rPr>
              <a:t>UAL was flying </a:t>
            </a:r>
            <a:r>
              <a:rPr lang="en-GB" b="1" i="1" dirty="0" smtClean="0">
                <a:solidFill>
                  <a:srgbClr val="C00000"/>
                </a:solidFill>
              </a:rPr>
              <a:t>Step-Down / Dive </a:t>
            </a:r>
            <a:r>
              <a:rPr lang="en-GB" b="1" i="1" dirty="0">
                <a:solidFill>
                  <a:srgbClr val="C00000"/>
                </a:solidFill>
              </a:rPr>
              <a:t>&amp; Drive NPAs 30 years </a:t>
            </a:r>
            <a:r>
              <a:rPr lang="en-GB" b="1" i="1" dirty="0" smtClean="0">
                <a:solidFill>
                  <a:srgbClr val="C00000"/>
                </a:solidFill>
              </a:rPr>
              <a:t>later</a:t>
            </a:r>
          </a:p>
          <a:p>
            <a:pPr algn="ctr" eaLnBrk="0" hangingPunct="0"/>
            <a:r>
              <a:rPr lang="en-GB" sz="1800" b="1" i="1" dirty="0" smtClean="0">
                <a:solidFill>
                  <a:srgbClr val="000099"/>
                </a:solidFill>
              </a:rPr>
              <a:t>(Hong Kong radar warned a 747 which missed a step and was flying into a hill.)</a:t>
            </a:r>
            <a:endParaRPr lang="en-GB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97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uiExpand="1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 RAeS LHR 121011 - DDC IAD TWA info yellow &amp; symptoms cause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305" y="674370"/>
            <a:ext cx="7524750" cy="5753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Use of such a device could have saved many CFITs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6540" y="2011153"/>
            <a:ext cx="2095940" cy="338554"/>
          </a:xfrm>
          <a:prstGeom prst="rect">
            <a:avLst/>
          </a:prstGeom>
          <a:solidFill>
            <a:srgbClr val="FFC000">
              <a:alpha val="76000"/>
            </a:srgbClr>
          </a:solidFill>
          <a:ln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C00000"/>
                </a:solidFill>
                <a:ea typeface="ＭＳ Ｐゴシック" pitchFamily="34" charset="-128"/>
              </a:rPr>
              <a:t>Make that 40 years </a:t>
            </a:r>
            <a:endParaRPr lang="en-GB" sz="1600" b="1" dirty="0">
              <a:solidFill>
                <a:srgbClr val="C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761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 bwMode="auto">
          <a:xfrm flipH="1">
            <a:off x="2267744" y="5319060"/>
            <a:ext cx="375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Similar Profiles followed with unfortunate effects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111884"/>
            <a:ext cx="1150620" cy="38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4" y="1021888"/>
            <a:ext cx="5816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A320 at 3000ft 30nm from runway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Crew armed the ILS approach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188952" y="5679100"/>
            <a:ext cx="375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26051" y="5155299"/>
            <a:ext cx="687251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3000ft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3688" y="5535084"/>
            <a:ext cx="936104" cy="738664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30 nm from runway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9" y="1874800"/>
            <a:ext cx="2916987" cy="41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Similar Profiles followed with unfortunate effects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2188952" y="5679100"/>
            <a:ext cx="375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2267744" y="5319060"/>
            <a:ext cx="375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26051" y="5155299"/>
            <a:ext cx="687251" cy="307777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3000ft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5535084"/>
            <a:ext cx="936104" cy="738664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30 nm from runway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504" y="907588"/>
            <a:ext cx="597666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A320 at 3000ft 30nm from runway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Crew armed the ILS approach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Aircraft pitched up to capture false glideslope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(as any aircraft will do)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Speed fell to near low speed protection</a:t>
            </a:r>
          </a:p>
          <a:p>
            <a:pPr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Why was the aircraft at 3000ft &amp; 30nm?</a:t>
            </a:r>
          </a:p>
          <a:p>
            <a:pPr eaLnBrk="0" hangingPunct="0">
              <a:spcAft>
                <a:spcPts val="600"/>
              </a:spcAft>
            </a:pPr>
            <a:r>
              <a:rPr lang="en-GB" sz="2000" b="1" i="1" dirty="0">
                <a:solidFill>
                  <a:srgbClr val="000099"/>
                </a:solidFill>
                <a:ea typeface="ＭＳ Ｐゴシック" pitchFamily="34" charset="-128"/>
              </a:rPr>
              <a:t>Should have been close to 10 000ft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Why did the crew Arm the Approach so far out?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What about the noise over the ground?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Indicates lack of Vertical Navigation knowledge and competence all round….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30" y="4906821"/>
            <a:ext cx="1150620" cy="403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34" y="1874800"/>
            <a:ext cx="2916987" cy="41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60047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Example of poor Vertical Navigation at High Altitude  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   </a:t>
            </a:r>
            <a:r>
              <a:rPr lang="en-US" b="1" dirty="0" smtClean="0">
                <a:solidFill>
                  <a:srgbClr val="000099"/>
                </a:solidFill>
                <a:ea typeface="ＭＳ Ｐゴシック" pitchFamily="34" charset="-128"/>
              </a:rPr>
              <a:t>1</a:t>
            </a:r>
            <a:r>
              <a:rPr lang="en-US" sz="2800" b="1" dirty="0" smtClean="0">
                <a:solidFill>
                  <a:srgbClr val="000099"/>
                </a:solidFill>
                <a:ea typeface="ＭＳ Ｐゴシック" pitchFamily="34" charset="-128"/>
              </a:rPr>
              <a:t>4 </a:t>
            </a:r>
            <a:r>
              <a:rPr lang="en-US" sz="2800" b="1" dirty="0">
                <a:solidFill>
                  <a:srgbClr val="000099"/>
                </a:solidFill>
                <a:ea typeface="ＭＳ Ｐゴシック" pitchFamily="34" charset="-128"/>
              </a:rPr>
              <a:t>Oct 2004 Pinnacle </a:t>
            </a:r>
            <a:r>
              <a:rPr lang="en-US" sz="2800" dirty="0" smtClean="0">
                <a:solidFill>
                  <a:srgbClr val="000099"/>
                </a:solidFill>
                <a:ea typeface="ＭＳ Ｐゴシック" pitchFamily="34" charset="-128"/>
              </a:rPr>
              <a:t>Bombardier CL-600-2B19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99"/>
                </a:solidFill>
                <a:ea typeface="ＭＳ Ｐゴシック" pitchFamily="34" charset="-128"/>
              </a:rPr>
              <a:t>Ferry flight – only 2 pilots on board</a:t>
            </a:r>
            <a:endParaRPr lang="en-US" sz="22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99"/>
                </a:solidFill>
                <a:ea typeface="ＭＳ Ｐゴシック" pitchFamily="34" charset="-128"/>
              </a:rPr>
              <a:t>Failed </a:t>
            </a:r>
            <a:r>
              <a:rPr lang="en-US" sz="2200" dirty="0">
                <a:solidFill>
                  <a:srgbClr val="000099"/>
                </a:solidFill>
                <a:ea typeface="ＭＳ Ｐゴシック" pitchFamily="34" charset="-128"/>
              </a:rPr>
              <a:t>to monitor </a:t>
            </a:r>
            <a:r>
              <a:rPr lang="en-US" sz="2200" dirty="0" smtClean="0">
                <a:solidFill>
                  <a:srgbClr val="000099"/>
                </a:solidFill>
                <a:ea typeface="ＭＳ Ｐゴシック" pitchFamily="34" charset="-128"/>
              </a:rPr>
              <a:t>autopilot </a:t>
            </a:r>
            <a:r>
              <a:rPr lang="en-US" sz="2200" dirty="0">
                <a:solidFill>
                  <a:srgbClr val="000099"/>
                </a:solidFill>
                <a:ea typeface="ＭＳ Ｐゴシック" pitchFamily="34" charset="-128"/>
              </a:rPr>
              <a:t>Vertical Speed Mode climbing to FL410,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en-US" sz="22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9"/>
                </a:solidFill>
                <a:ea typeface="ＭＳ Ｐゴシック" pitchFamily="34" charset="-128"/>
              </a:rPr>
              <a:t>Speed reduced to stall which was not recovered.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9"/>
                </a:solidFill>
                <a:ea typeface="ＭＳ Ｐゴシック" pitchFamily="34" charset="-128"/>
              </a:rPr>
              <a:t>S</a:t>
            </a:r>
            <a:r>
              <a:rPr lang="en-GB" sz="2200" dirty="0" smtClean="0">
                <a:solidFill>
                  <a:srgbClr val="000099"/>
                </a:solidFill>
                <a:ea typeface="ＭＳ Ｐゴシック" pitchFamily="34" charset="-128"/>
              </a:rPr>
              <a:t>hould have been </a:t>
            </a:r>
            <a:r>
              <a:rPr lang="en-GB" sz="2200" dirty="0">
                <a:solidFill>
                  <a:srgbClr val="000099"/>
                </a:solidFill>
                <a:ea typeface="ＭＳ Ｐゴシック" pitchFamily="34" charset="-128"/>
              </a:rPr>
              <a:t>prevented by improved knowledge of aerodynamics and thus use of automatics –</a:t>
            </a:r>
            <a:r>
              <a:rPr lang="en-GB" sz="2200" i="1" dirty="0">
                <a:solidFill>
                  <a:srgbClr val="000099"/>
                </a:solidFill>
                <a:ea typeface="ＭＳ Ｐゴシック" pitchFamily="34" charset="-128"/>
              </a:rPr>
              <a:t> 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200" b="1" i="1" dirty="0" smtClean="0">
                <a:solidFill>
                  <a:srgbClr val="0000FF"/>
                </a:solidFill>
                <a:ea typeface="ＭＳ Ｐゴシック" pitchFamily="34" charset="-128"/>
              </a:rPr>
              <a:t>(There is an official view that </a:t>
            </a:r>
            <a:r>
              <a:rPr lang="en-GB" sz="2200" b="1" i="1" dirty="0">
                <a:solidFill>
                  <a:srgbClr val="0000FF"/>
                </a:solidFill>
                <a:ea typeface="ＭＳ Ｐゴシック" pitchFamily="34" charset="-128"/>
              </a:rPr>
              <a:t>crews </a:t>
            </a:r>
            <a:r>
              <a:rPr lang="en-GB" sz="2200" b="1" i="1" dirty="0" smtClean="0">
                <a:solidFill>
                  <a:srgbClr val="0000FF"/>
                </a:solidFill>
                <a:ea typeface="ＭＳ Ｐゴシック" pitchFamily="34" charset="-128"/>
              </a:rPr>
              <a:t>must not </a:t>
            </a:r>
            <a:r>
              <a:rPr lang="en-GB" sz="2200" b="1" i="1" dirty="0">
                <a:solidFill>
                  <a:srgbClr val="0000FF"/>
                </a:solidFill>
                <a:ea typeface="ＭＳ Ｐゴシック" pitchFamily="34" charset="-128"/>
              </a:rPr>
              <a:t>VS mode as </a:t>
            </a:r>
            <a:r>
              <a:rPr lang="en-GB" sz="2200" b="1" i="1" dirty="0" smtClean="0">
                <a:solidFill>
                  <a:srgbClr val="0000FF"/>
                </a:solidFill>
                <a:ea typeface="ＭＳ Ｐゴシック" pitchFamily="34" charset="-128"/>
              </a:rPr>
              <a:t>the mode not understood.  This indicates a failure in training.</a:t>
            </a:r>
            <a:endParaRPr lang="en-GB" sz="2200" b="1" i="1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200" b="1" i="1" dirty="0" smtClean="0">
                <a:solidFill>
                  <a:srgbClr val="0000FF"/>
                </a:solidFill>
                <a:ea typeface="ＭＳ Ｐゴシック" pitchFamily="34" charset="-128"/>
              </a:rPr>
              <a:t>VS has </a:t>
            </a:r>
            <a:r>
              <a:rPr lang="en-GB" sz="2200" b="1" i="1" dirty="0">
                <a:solidFill>
                  <a:srgbClr val="0000FF"/>
                </a:solidFill>
                <a:ea typeface="ＭＳ Ｐゴシック" pitchFamily="34" charset="-128"/>
              </a:rPr>
              <a:t>to be used routinely when climbing fast in busy airspace to avoid unnecessary ACAS/collision avoidance </a:t>
            </a:r>
            <a:r>
              <a:rPr lang="en-GB" sz="2200" b="1" i="1" dirty="0" smtClean="0">
                <a:solidFill>
                  <a:srgbClr val="0000FF"/>
                </a:solidFill>
                <a:ea typeface="ＭＳ Ｐゴシック" pitchFamily="34" charset="-128"/>
              </a:rPr>
              <a:t>warnings, etc.)</a:t>
            </a:r>
            <a:endParaRPr lang="en-GB" sz="2200" b="1" i="1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9"/>
                </a:solidFill>
                <a:ea typeface="ＭＳ Ｐゴシック" pitchFamily="34" charset="-128"/>
              </a:rPr>
              <a:t>Could have been recovered by better knowledge of aerodynamics and </a:t>
            </a:r>
            <a:r>
              <a:rPr lang="en-GB" sz="2200" dirty="0" smtClean="0">
                <a:solidFill>
                  <a:srgbClr val="000099"/>
                </a:solidFill>
                <a:ea typeface="ＭＳ Ｐゴシック" pitchFamily="34" charset="-128"/>
              </a:rPr>
              <a:t>if had been given proper stall/stick pusher training..</a:t>
            </a:r>
            <a:endParaRPr lang="en-GB" sz="22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</a:pPr>
            <a:r>
              <a:rPr lang="en-GB" sz="2400" i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400" i="1" dirty="0" smtClean="0">
                <a:solidFill>
                  <a:srgbClr val="000099"/>
                </a:solidFill>
                <a:ea typeface="ＭＳ Ｐゴシック" pitchFamily="34" charset="-128"/>
              </a:rPr>
              <a:t>Avoided </a:t>
            </a:r>
            <a:r>
              <a:rPr lang="en-GB" sz="2400" i="1" dirty="0">
                <a:solidFill>
                  <a:srgbClr val="000099"/>
                </a:solidFill>
                <a:ea typeface="ＭＳ Ｐゴシック" pitchFamily="34" charset="-128"/>
              </a:rPr>
              <a:t>by proper crew discipline.</a:t>
            </a:r>
            <a:endParaRPr lang="en-GB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 descr="Airbus FCU to show VS - 18jul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736850"/>
            <a:ext cx="48545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innacle aircraft - 18jul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5565" y="5518828"/>
            <a:ext cx="2970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636309" y="1712902"/>
            <a:ext cx="1152525" cy="935037"/>
          </a:xfrm>
          <a:prstGeom prst="ellipse">
            <a:avLst/>
          </a:prstGeom>
          <a:noFill/>
          <a:ln w="38100" algn="ctr">
            <a:solidFill>
              <a:srgbClr val="66FFFF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995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6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Approaches Flying at Low Level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can cause Major Noise Nuisance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affecting aviation and the whole community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93" y="1700808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 1960s-70s the inhabitants of central London were greatly disrupted by aircraft on approach to LHR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At times normal speech could be impossible.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Because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route is over central London  </a:t>
            </a:r>
          </a:p>
        </p:txBody>
      </p:sp>
    </p:spTree>
    <p:extLst>
      <p:ext uri="{BB962C8B-B14F-4D97-AF65-F5344CB8AC3E}">
        <p14:creationId xmlns:p14="http://schemas.microsoft.com/office/powerpoint/2010/main" val="1707574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ger Moth Taxiing - 10apr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81" y="980728"/>
            <a:ext cx="2756327" cy="1008112"/>
          </a:xfrm>
          <a:prstGeom prst="rect">
            <a:avLst/>
          </a:prstGeom>
        </p:spPr>
      </p:pic>
      <p:pic>
        <p:nvPicPr>
          <p:cNvPr id="7" name="Picture 6" descr="Pervival Piston Provost T1 Cosford - 10ap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7478" y="1056401"/>
            <a:ext cx="1637730" cy="889575"/>
          </a:xfrm>
          <a:prstGeom prst="rect">
            <a:avLst/>
          </a:prstGeom>
        </p:spPr>
      </p:pic>
      <p:pic>
        <p:nvPicPr>
          <p:cNvPr id="8" name="Picture 7" descr="HMS Ark Royal Sea Hawks etc on deck - 10apr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123" y="908720"/>
            <a:ext cx="2415317" cy="1278260"/>
          </a:xfrm>
          <a:prstGeom prst="rect">
            <a:avLst/>
          </a:prstGeom>
        </p:spPr>
      </p:pic>
      <p:pic>
        <p:nvPicPr>
          <p:cNvPr id="9" name="Picture 8" descr="BOAC 707-436 approaching flare - 10apr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2531170"/>
            <a:ext cx="3162356" cy="1257870"/>
          </a:xfrm>
          <a:prstGeom prst="rect">
            <a:avLst/>
          </a:prstGeom>
        </p:spPr>
      </p:pic>
      <p:pic>
        <p:nvPicPr>
          <p:cNvPr id="11" name="Picture 10" descr="BOAC B747 GAWNA - 9mar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2204864"/>
            <a:ext cx="2571748" cy="1695126"/>
          </a:xfrm>
          <a:prstGeom prst="rect">
            <a:avLst/>
          </a:prstGeom>
        </p:spPr>
      </p:pic>
      <p:pic>
        <p:nvPicPr>
          <p:cNvPr id="12" name="Picture 11" descr="BA TriStar G-BBAE landing N0 2 in reverse - 10apr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5024" y="2679208"/>
            <a:ext cx="2911560" cy="936104"/>
          </a:xfrm>
          <a:prstGeom prst="rect">
            <a:avLst/>
          </a:prstGeom>
        </p:spPr>
      </p:pic>
      <p:pic>
        <p:nvPicPr>
          <p:cNvPr id="13" name="Picture 12" descr="MAU A340 - on approach - 10apr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86044" y="4079666"/>
            <a:ext cx="3121324" cy="1038845"/>
          </a:xfrm>
          <a:prstGeom prst="rect">
            <a:avLst/>
          </a:prstGeom>
        </p:spPr>
      </p:pic>
      <p:pic>
        <p:nvPicPr>
          <p:cNvPr id="14" name="Picture 13" descr="TAM A319 towed CGH 6jun99 - 10apr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40" y="5474368"/>
            <a:ext cx="2461642" cy="1096634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425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0099"/>
                </a:solidFill>
                <a:latin typeface="Arial" charset="0"/>
              </a:rPr>
              <a:t>Hugh Dibley’s Main Aviation Activities</a:t>
            </a:r>
            <a:endParaRPr lang="en-US" sz="28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1" name="Picture 20" descr="Auster Aiglet G-AMZT - In Flight crop - 26jul0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45516" y="5473800"/>
            <a:ext cx="2920124" cy="1080120"/>
          </a:xfrm>
          <a:prstGeom prst="rect">
            <a:avLst/>
          </a:prstGeom>
        </p:spPr>
      </p:pic>
      <p:pic>
        <p:nvPicPr>
          <p:cNvPr id="22" name="Picture 21" descr="AHK Freghter at HKG - 12apr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70080" y="4121640"/>
            <a:ext cx="3240360" cy="968709"/>
          </a:xfrm>
          <a:prstGeom prst="rect">
            <a:avLst/>
          </a:prstGeom>
        </p:spPr>
      </p:pic>
      <p:pic>
        <p:nvPicPr>
          <p:cNvPr id="15" name="Picture 14" descr="Photo B747SP Z5 A6-ZSN on approach - 18nov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051" y="4125870"/>
            <a:ext cx="2575293" cy="959882"/>
          </a:xfrm>
          <a:prstGeom prst="rect">
            <a:avLst/>
          </a:prstGeom>
        </p:spPr>
      </p:pic>
      <p:pic>
        <p:nvPicPr>
          <p:cNvPr id="17" name="Picture 16" descr="Photo Sabean A330 on approach - 18nov1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29352" y="5473920"/>
            <a:ext cx="3410816" cy="10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8" y="764704"/>
            <a:ext cx="3549508" cy="26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90" y="779562"/>
            <a:ext cx="3563888" cy="2663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6" y="3659882"/>
            <a:ext cx="3564000" cy="267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31" y="3677263"/>
            <a:ext cx="3508638" cy="2637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553" y="146449"/>
            <a:ext cx="7673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The main route is over central London 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76437" y="1484784"/>
            <a:ext cx="1983395" cy="307777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City – Tower Bridge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2420888"/>
            <a:ext cx="1983395" cy="307777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Houses of Parliament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8589" y="5569495"/>
            <a:ext cx="2903890" cy="307777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Buckingham Palace / Hyde Park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1" y="5714092"/>
            <a:ext cx="2304255" cy="523220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</a:rPr>
              <a:t>South Kensington / </a:t>
            </a:r>
          </a:p>
          <a:p>
            <a:pPr algn="ctr"/>
            <a:r>
              <a:rPr lang="en-GB" sz="1400" dirty="0" err="1" smtClean="0">
                <a:solidFill>
                  <a:srgbClr val="000099"/>
                </a:solidFill>
              </a:rPr>
              <a:t>Lycée</a:t>
            </a:r>
            <a:r>
              <a:rPr lang="en-GB" sz="1400" dirty="0" smtClean="0">
                <a:solidFill>
                  <a:srgbClr val="000099"/>
                </a:solidFill>
              </a:rPr>
              <a:t> Charles de Gaulle</a:t>
            </a:r>
          </a:p>
        </p:txBody>
      </p:sp>
    </p:spTree>
    <p:extLst>
      <p:ext uri="{BB962C8B-B14F-4D97-AF65-F5344CB8AC3E}">
        <p14:creationId xmlns:p14="http://schemas.microsoft.com/office/powerpoint/2010/main" val="3154692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6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Approaches Flying at Low Level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can cause Major Noise Nuisance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affecting aviation and the whole community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93" y="170080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 1960s-70s the inhabitants of central London were greatly disrupted by aircraft on approach to LHR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At times normal speech could be impossible.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Because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route is over central London 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largest operator flew in a high drag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559448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5534372" cy="53949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largest operator flew in a high drag configuration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8144" y="2386201"/>
            <a:ext cx="3240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Initial Approach Drills</a:t>
            </a:r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 were completed leaving the Holding fix at the </a:t>
            </a:r>
          </a:p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start of the approach </a:t>
            </a:r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</a:p>
          <a:p>
            <a:pPr algn="ctr" eaLnBrk="0" hangingPunct="0"/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with </a:t>
            </a:r>
          </a:p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approach flap and gear/wheels extended</a:t>
            </a:r>
          </a:p>
          <a:p>
            <a:pPr algn="ctr" eaLnBrk="0" hangingPunct="0"/>
            <a:r>
              <a:rPr lang="en-GB" sz="2000" dirty="0" smtClean="0">
                <a:solidFill>
                  <a:srgbClr val="000099"/>
                </a:solidFill>
                <a:ea typeface="ＭＳ Ｐゴシック" pitchFamily="34" charset="-128"/>
              </a:rPr>
              <a:t>could fly like this  for</a:t>
            </a:r>
          </a:p>
          <a:p>
            <a:pPr algn="ctr" eaLnBrk="0" hangingPunct="0"/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60 </a:t>
            </a:r>
            <a:r>
              <a:rPr lang="en-GB" sz="2000" b="1" i="1" dirty="0" err="1" smtClean="0">
                <a:solidFill>
                  <a:srgbClr val="000099"/>
                </a:solidFill>
                <a:ea typeface="ＭＳ Ｐゴシック" pitchFamily="34" charset="-128"/>
              </a:rPr>
              <a:t>nms</a:t>
            </a: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 / 20 minutes</a:t>
            </a:r>
            <a:endParaRPr lang="en-GB" sz="2000" b="1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1230" y="2247702"/>
            <a:ext cx="2376000" cy="180000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endParaRPr lang="en-GB" sz="1800" b="1" dirty="0" smtClean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67" y="3753056"/>
            <a:ext cx="2376000" cy="180000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endParaRPr lang="en-GB" sz="1800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88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 bldLvl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6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Similar Approaches Flying at Low Level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can cause Major Noise Nuisance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affecting aviation and the whole community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93" y="1700808"/>
            <a:ext cx="914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 1960s-70s the inhabitants of central London were greatly disrupted by aircraft on approach to LHR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At times normal speech could be impossible.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Because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route is over central London 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largest operator flew in a high drag configuration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ATC would clear aircraft down to 2500ft at 170kts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Causing a stream of the noisiest turbojet aircraft to fly overhead a large population at high thrust and low level.</a:t>
            </a:r>
          </a:p>
        </p:txBody>
      </p:sp>
    </p:spTree>
    <p:extLst>
      <p:ext uri="{BB962C8B-B14F-4D97-AF65-F5344CB8AC3E}">
        <p14:creationId xmlns:p14="http://schemas.microsoft.com/office/powerpoint/2010/main" val="3364091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0" name="Picture 10" descr="Track fm BOV-Grnwch-27L &amp; Noise over London -  21apr10z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48472"/>
            <a:ext cx="891682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7504" y="390952"/>
            <a:ext cx="8916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Causing a stream of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noisiest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turbojet aircraft to fly overhead a large population at high thrust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and low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level.</a:t>
            </a:r>
          </a:p>
        </p:txBody>
      </p:sp>
    </p:spTree>
    <p:extLst>
      <p:ext uri="{BB962C8B-B14F-4D97-AF65-F5344CB8AC3E}">
        <p14:creationId xmlns:p14="http://schemas.microsoft.com/office/powerpoint/2010/main" val="987914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0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6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Similar Approaches Flying at Low Level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can cause Major Noise Nuisance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affecting aviation and the whole community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93" y="170080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 1960s-70s the inhabitants of central London were greatly disrupted by aircraft on approach to LHR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At times normal speech could be impossible.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Because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route is over central London 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largest operator flew in a high drag configuration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ATC would clear aircraft down to 2500ft at 170kts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Causing a stream of </a:t>
            </a:r>
            <a:r>
              <a:rPr lang="en-GB" b="1" dirty="0" err="1" smtClean="0">
                <a:solidFill>
                  <a:srgbClr val="000099"/>
                </a:solidFill>
                <a:ea typeface="ＭＳ Ｐゴシック" pitchFamily="34" charset="-128"/>
              </a:rPr>
              <a:t>noisey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turbojet aircraft to fly overhead a large population at high thrust at low level.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Pressure to move LHR to the coast Northeast of London</a:t>
            </a:r>
          </a:p>
          <a:p>
            <a:pPr algn="ctr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0000"/>
                </a:solidFill>
                <a:ea typeface="ＭＳ Ｐゴシック" pitchFamily="34" charset="-128"/>
              </a:rPr>
              <a:t>SOMETHING HAD TO BE DONE!</a:t>
            </a:r>
            <a:endParaRPr lang="en-GB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619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98" y="2567040"/>
            <a:ext cx="5157393" cy="384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510"/>
            <a:ext cx="3348000" cy="2859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4273"/>
            <a:ext cx="3348000" cy="33986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1798" y="138629"/>
            <a:ext cx="50926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Article in the Journal of the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Guild of Air Pilots and Air Navigators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in March 1974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Suggested that crews be provided with some form of Vertical Guidance to permit them to fly Quiet, Fuel Efficient Descending Approaches.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674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13044" cy="6264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9992" y="138629"/>
            <a:ext cx="4644008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suggestions in the Article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were recommended to operators in May 1974 by the head of NATS 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Air Marshal Sir Ivor Broom RAF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main local airline replied that such procedures were not possible or worthwhile because: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High thrust and thus high drag was needed for aircraft air-conditioning and for option use of autothrust</a:t>
            </a:r>
            <a:r>
              <a:rPr lang="en-GB" sz="2000" b="1" dirty="0">
                <a:solidFill>
                  <a:srgbClr val="000099"/>
                </a:solidFill>
                <a:ea typeface="ＭＳ Ｐゴシック" pitchFamily="34" charset="-128"/>
              </a:rPr>
              <a:t>,</a:t>
            </a:r>
            <a:endParaRPr lang="en-GB" sz="20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Long stable approaches needed for autoland,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fuel savings by flying clean at a higher speeds would be minimal,</a:t>
            </a:r>
          </a:p>
          <a:p>
            <a:pPr eaLnBrk="0" hangingPunct="0"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The extra noise generated was not </a:t>
            </a:r>
            <a:r>
              <a:rPr lang="en-GB" sz="2000" b="1" dirty="0">
                <a:solidFill>
                  <a:srgbClr val="000099"/>
                </a:solidFill>
                <a:ea typeface="ＭＳ Ｐゴシック" pitchFamily="34" charset="-128"/>
              </a:rPr>
              <a:t>considered </a:t>
            </a: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as an operational factor.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No immediate action was taken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056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4" y="1514799"/>
            <a:ext cx="3968090" cy="48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0" y="1497925"/>
            <a:ext cx="3547800" cy="486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893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In September 1975 DLH proposed their Managed Drag Approach to NATS,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 were almost exactly the same as the GAPAN article recommendations.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Using similar graphics, these were publicised in the national press.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r>
              <a:rPr lang="en-GB" sz="2000" b="1" i="1" dirty="0" smtClean="0">
                <a:solidFill>
                  <a:srgbClr val="C00000"/>
                </a:solidFill>
                <a:ea typeface="ＭＳ Ｐゴシック" pitchFamily="34" charset="-128"/>
              </a:rPr>
              <a:t>NATS introduced Continuous Descent Approaches into LHR in late 1975.</a:t>
            </a:r>
            <a:r>
              <a:rPr lang="en-GB" sz="2000" b="1" dirty="0" smtClean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endParaRPr lang="en-GB" sz="2000" b="1" dirty="0">
              <a:solidFill>
                <a:srgbClr val="C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009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93" y="128528"/>
            <a:ext cx="91440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Recommendations of Hugh Dibley’s  March 1974 GAPAN  Journal Article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Airlines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should be encouraged if not actually required to adopt some form of 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vertical navigation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aid as soon as possible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 startAt="2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ATC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should give the point where lowest altitude is to be crossed. Whenever possible likely crossing clearances to be published with standard 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routings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hangingPunct="0">
              <a:spcAft>
                <a:spcPts val="600"/>
              </a:spcAft>
            </a:pP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(NB: The US plans to introduce vertical navigation in 1977-82. New York already has routes tentatively drawn up.)</a:t>
            </a:r>
          </a:p>
          <a:p>
            <a:pPr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3.  Intermediate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approach speed for radar vectoring to be 200 </a:t>
            </a:r>
            <a:r>
              <a:rPr lang="en-GB" sz="1800" b="1" dirty="0" err="1">
                <a:solidFill>
                  <a:srgbClr val="000099"/>
                </a:solidFill>
                <a:ea typeface="ＭＳ Ｐゴシック" pitchFamily="34" charset="-128"/>
              </a:rPr>
              <a:t>kts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 minimum.</a:t>
            </a:r>
          </a:p>
          <a:p>
            <a:pPr marL="342900" indent="-342900" eaLnBrk="0" hangingPunct="0">
              <a:spcAft>
                <a:spcPts val="600"/>
              </a:spcAft>
              <a:buAutoNum type="arabicPeriod" startAt="4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Whenever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possible pilots should be allowed to control their own navigation - including speed - for an approach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 startAt="6"/>
            </a:pP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861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eS Solent Lctre 131113 - HD Motor Racing 1 - 10nov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8" y="11381"/>
            <a:ext cx="912664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8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1" name="Rectangle 3"/>
          <p:cNvSpPr>
            <a:spLocks noChangeArrowheads="1"/>
          </p:cNvSpPr>
          <p:nvPr/>
        </p:nvSpPr>
        <p:spPr bwMode="auto">
          <a:xfrm>
            <a:off x="225354" y="320672"/>
            <a:ext cx="85507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Whenever possible pilots should be allowed to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control</a:t>
            </a:r>
          </a:p>
          <a:p>
            <a:pPr eaLnBrk="0" hangingPunct="0">
              <a:spcAft>
                <a:spcPts val="60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their own navigation - including speed - for an approach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1399812" name="Picture 4" descr="LHR  - Visual v Radar approach  2 - 7oct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5588"/>
            <a:ext cx="8959850" cy="4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9815" name="Rectangle 7"/>
          <p:cNvSpPr>
            <a:spLocks noChangeArrowheads="1"/>
          </p:cNvSpPr>
          <p:nvPr/>
        </p:nvSpPr>
        <p:spPr bwMode="auto">
          <a:xfrm>
            <a:off x="57150" y="5961063"/>
            <a:ext cx="9086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Like when </a:t>
            </a:r>
            <a:r>
              <a:rPr lang="en-GB" altLang="en-US" sz="1600" b="1" dirty="0">
                <a:solidFill>
                  <a:srgbClr val="000099"/>
                </a:solidFill>
                <a:latin typeface="Arial" panose="020B0604020202020204" pitchFamily="34" charset="0"/>
              </a:rPr>
              <a:t>traffic and weather permits, </a:t>
            </a:r>
            <a:r>
              <a:rPr lang="en-GB" altLang="en-US" sz="16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flying </a:t>
            </a:r>
            <a:r>
              <a:rPr lang="en-GB" altLang="en-US" sz="1600" b="1" dirty="0">
                <a:solidFill>
                  <a:srgbClr val="000099"/>
                </a:solidFill>
                <a:latin typeface="Arial" panose="020B0604020202020204" pitchFamily="34" charset="0"/>
              </a:rPr>
              <a:t>shorter visual approaches</a:t>
            </a:r>
            <a:endParaRPr lang="en-GB" altLang="en-US" sz="12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399816" name="Line 8"/>
          <p:cNvSpPr>
            <a:spLocks noChangeShapeType="1"/>
          </p:cNvSpPr>
          <p:nvPr/>
        </p:nvSpPr>
        <p:spPr bwMode="auto">
          <a:xfrm flipH="1" flipV="1">
            <a:off x="2411413" y="4508500"/>
            <a:ext cx="2092325" cy="151288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06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9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9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15" grpId="0" build="p"/>
      <p:bldP spid="13998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93" y="128528"/>
            <a:ext cx="9144000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Recommendations of Hugh Dibley’s  March 1974 GAPAN  Journal Article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Airlines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should be encouraged if not actually required to adopt some form of 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vertical navigation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aid as soon as possible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 startAt="2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ATC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should give the point where lowest altitude is to be crossed. Whenever possible likely crossing clearances to be published with standard 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routings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0" hangingPunct="0">
              <a:spcAft>
                <a:spcPts val="600"/>
              </a:spcAft>
            </a:pP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(NB: The US plans to introduce vertical navigation in 1977-82. New York already has routes tentatively drawn up.)</a:t>
            </a:r>
          </a:p>
          <a:p>
            <a:pPr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3.  Intermediate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approach speed for radar vectoring to be 200 </a:t>
            </a:r>
            <a:r>
              <a:rPr lang="en-GB" sz="1800" b="1" dirty="0" err="1">
                <a:solidFill>
                  <a:srgbClr val="000099"/>
                </a:solidFill>
                <a:ea typeface="ＭＳ Ｐゴシック" pitchFamily="34" charset="-128"/>
              </a:rPr>
              <a:t>kts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 minimum.</a:t>
            </a:r>
          </a:p>
          <a:p>
            <a:pPr marL="342900" indent="-342900" eaLnBrk="0" hangingPunct="0">
              <a:spcAft>
                <a:spcPts val="600"/>
              </a:spcAft>
              <a:buAutoNum type="arabicPeriod" startAt="4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Whenever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possible pilots should be allowed to control their own navigation - including speed - for an approach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600"/>
              </a:spcAft>
              <a:buAutoNum type="arabicPeriod" startAt="5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Minimum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height for intercepting the glideslope, especially over London. to be 3,000 </a:t>
            </a:r>
            <a:r>
              <a:rPr lang="en-GB" sz="1800" b="1" dirty="0" err="1">
                <a:solidFill>
                  <a:srgbClr val="000099"/>
                </a:solidFill>
                <a:ea typeface="ＭＳ Ｐゴシック" pitchFamily="34" charset="-128"/>
              </a:rPr>
              <a:t>ft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 preferably higher. </a:t>
            </a:r>
          </a:p>
          <a:p>
            <a:pPr marL="342900" indent="-342900" eaLnBrk="0" hangingPunct="0">
              <a:spcAft>
                <a:spcPts val="600"/>
              </a:spcAft>
              <a:buAutoNum type="arabicPeriod" startAt="6"/>
            </a:pP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DMEs </a:t>
            </a:r>
            <a:r>
              <a:rPr lang="en-GB" sz="1800" b="1" dirty="0">
                <a:solidFill>
                  <a:srgbClr val="000099"/>
                </a:solidFill>
                <a:ea typeface="ＭＳ Ｐゴシック" pitchFamily="34" charset="-128"/>
              </a:rPr>
              <a:t>to radiate from all ILS. Pilots to be encouraged to keep aircraft clean for as long as possible, and not to lower gear before about 5 miles DME unless precluded by weather</a:t>
            </a:r>
            <a:r>
              <a:rPr lang="en-GB" sz="1800" b="1" dirty="0" smtClean="0">
                <a:solidFill>
                  <a:srgbClr val="000099"/>
                </a:solidFill>
                <a:ea typeface="ＭＳ Ｐゴシック" pitchFamily="34" charset="-128"/>
              </a:rPr>
              <a:t>.</a:t>
            </a:r>
          </a:p>
          <a:p>
            <a:pPr eaLnBrk="0" hangingPunct="0">
              <a:spcAft>
                <a:spcPts val="600"/>
              </a:spcAft>
            </a:pPr>
            <a:r>
              <a:rPr lang="en-GB" sz="1800" b="1" i="1" dirty="0" smtClean="0">
                <a:solidFill>
                  <a:srgbClr val="000099"/>
                </a:solidFill>
                <a:ea typeface="ＭＳ Ｐゴシック" pitchFamily="34" charset="-128"/>
              </a:rPr>
              <a:t>Continuous Descent Approaches (CDA) from stack level of FL 70 were introduced into LHR in 1975, initial approach speed 210 </a:t>
            </a:r>
            <a:r>
              <a:rPr lang="en-GB" sz="1800" b="1" i="1" dirty="0" err="1" smtClean="0">
                <a:solidFill>
                  <a:srgbClr val="000099"/>
                </a:solidFill>
                <a:ea typeface="ＭＳ Ｐゴシック" pitchFamily="34" charset="-128"/>
              </a:rPr>
              <a:t>kts</a:t>
            </a:r>
            <a:r>
              <a:rPr lang="en-GB" sz="1800" b="1" i="1" dirty="0" smtClean="0">
                <a:solidFill>
                  <a:srgbClr val="000099"/>
                </a:solidFill>
                <a:ea typeface="ＭＳ Ｐゴシック" pitchFamily="34" charset="-128"/>
              </a:rPr>
              <a:t>.  ATC gave track miles to runway.</a:t>
            </a:r>
          </a:p>
          <a:p>
            <a:pPr eaLnBrk="0" hangingPunct="0">
              <a:spcAft>
                <a:spcPts val="600"/>
              </a:spcAft>
            </a:pPr>
            <a:r>
              <a:rPr lang="en-GB" sz="1800" b="1" i="1" dirty="0" smtClean="0">
                <a:solidFill>
                  <a:srgbClr val="000099"/>
                </a:solidFill>
                <a:ea typeface="ＭＳ Ｐゴシック" pitchFamily="34" charset="-128"/>
              </a:rPr>
              <a:t>DMEs </a:t>
            </a:r>
            <a:r>
              <a:rPr lang="en-GB" sz="1800" b="1" i="1" dirty="0">
                <a:solidFill>
                  <a:srgbClr val="000099"/>
                </a:solidFill>
                <a:ea typeface="ＭＳ Ｐゴシック" pitchFamily="34" charset="-128"/>
              </a:rPr>
              <a:t>were installed on the ILS in 1978 - funded by the Department of the Environment for noise abatement.</a:t>
            </a:r>
          </a:p>
          <a:p>
            <a:pPr marL="342900" indent="-342900" eaLnBrk="0" hangingPunct="0">
              <a:spcAft>
                <a:spcPts val="600"/>
              </a:spcAft>
              <a:buAutoNum type="arabicPeriod" startAt="6"/>
            </a:pPr>
            <a:endParaRPr lang="en-GB" sz="1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004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87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UK CAA Paper for the Department of Trade in 1978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Showed average Reduction of 3 to 4 DB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with up to 15 DB Reduction at 15 nm from runway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3" y="1474844"/>
            <a:ext cx="3268235" cy="4824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05" y="1469773"/>
            <a:ext cx="3153915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82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51012"/>
            <a:ext cx="4105664" cy="550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3924300" cy="4084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893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Continuous Descent Approaches are often Re-Invented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 and Introduced to many other airports worldwide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2708920"/>
            <a:ext cx="1656184" cy="369332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</a:rPr>
              <a:t>August 2003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312" y="4437112"/>
            <a:ext cx="792088" cy="369332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99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131921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92696"/>
            <a:ext cx="4686275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65" y="3722356"/>
            <a:ext cx="4338176" cy="23854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89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Now I just monitor progress from where we live in London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3258845"/>
            <a:ext cx="4292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99"/>
                </a:solidFill>
                <a:ea typeface="ＭＳ Ｐゴシック" pitchFamily="34" charset="-128"/>
              </a:rPr>
              <a:t>Emirates A380 with wheels down early</a:t>
            </a:r>
            <a:endParaRPr lang="en-GB" sz="16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6454" y="6071964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99"/>
                </a:solidFill>
                <a:ea typeface="ＭＳ Ｐゴシック" pitchFamily="34" charset="-128"/>
              </a:rPr>
              <a:t>BA 747 flying level, not on a Continuous Descent </a:t>
            </a:r>
            <a:endParaRPr lang="en-GB" sz="16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9010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893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Reggie (Registration) Spotters Now Take Videos!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Can show crews’ performance in Continuous Descents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LHR - Aircraft flying towards on ILS - Check for CDA - Cropped left SnagIt 2nov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59" y="941412"/>
            <a:ext cx="7847011" cy="54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72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893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Considerable Variation – Room for improvement 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In Training</a:t>
            </a: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 – none at present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, Technology / Guidance?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1" y="1039811"/>
            <a:ext cx="8388424" cy="53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8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" y="5333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3745" y="526310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99"/>
                </a:solidFill>
                <a:ea typeface="ＭＳ Ｐゴシック" pitchFamily="34" charset="-128"/>
              </a:rPr>
              <a:t>Although LOC-I (Loss of Control – Inflight) currently main accident cause</a:t>
            </a:r>
            <a:endParaRPr lang="en-GB" sz="20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75853"/>
            <a:ext cx="720079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Reminder that Controlled Flight Into Terrain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is still a major accident cause</a:t>
            </a:r>
          </a:p>
        </p:txBody>
      </p:sp>
    </p:spTree>
    <p:extLst>
      <p:ext uri="{BB962C8B-B14F-4D97-AF65-F5344CB8AC3E}">
        <p14:creationId xmlns:p14="http://schemas.microsoft.com/office/powerpoint/2010/main" val="718989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RAeS Medway HD - ICAO Pail Lamy - 4 main killers &amp; Priorities - 22feb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69"/>
            <a:ext cx="9128760" cy="642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64088" y="2761878"/>
            <a:ext cx="3456384" cy="120032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Main cause of accidents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Similar fatalities as CFIT -</a:t>
            </a:r>
          </a:p>
          <a:p>
            <a:pPr algn="ctr"/>
            <a:r>
              <a:rPr lang="en-GB" sz="1800" b="1" i="1" dirty="0" smtClean="0">
                <a:solidFill>
                  <a:srgbClr val="008000"/>
                </a:solidFill>
              </a:rPr>
              <a:t>Airbus has developed landing</a:t>
            </a:r>
          </a:p>
          <a:p>
            <a:pPr algn="ctr"/>
            <a:r>
              <a:rPr lang="en-GB" sz="1800" b="1" i="1" dirty="0" smtClean="0">
                <a:solidFill>
                  <a:srgbClr val="008000"/>
                </a:solidFill>
              </a:rPr>
              <a:t>over-run prevention system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7644" y="4170412"/>
            <a:ext cx="2880320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Main causes of fatalities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4571836"/>
            <a:ext cx="3312368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Same number of accidents</a:t>
            </a:r>
          </a:p>
        </p:txBody>
      </p:sp>
    </p:spTree>
    <p:extLst>
      <p:ext uri="{BB962C8B-B14F-4D97-AF65-F5344CB8AC3E}">
        <p14:creationId xmlns:p14="http://schemas.microsoft.com/office/powerpoint/2010/main" val="2978065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701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Majority of CFIT Accidents have involved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Non Precision Approaches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 descr="HD RAeS LHR 121011 - Steve Solomon NPA plan text - 8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221" y="2348880"/>
            <a:ext cx="7632171" cy="24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83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y Dropbox\Presentations of HD etc\HD 131106 - 750 Motor Club -\Used Photos etc\HD Motor Race RAeS TLS ppt 12nov02 - HD background 2 revi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40" y="15583"/>
            <a:ext cx="9126000" cy="6452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709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3286" y="-27384"/>
            <a:ext cx="915776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Reasons for CFIT Now Well Understood? 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NO! Some airlines are  still flying 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Step-Down / Dive &amp; Drive Non Precision Approaches</a:t>
            </a:r>
            <a:endParaRPr lang="en-GB" b="1" i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/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(Discouraged if not banned for UK operators)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" y="2131660"/>
            <a:ext cx="6987540" cy="3817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809" y="1671191"/>
            <a:ext cx="7559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Saudia Crew on A320 Transition Course 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00898" y="5991671"/>
            <a:ext cx="8374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After flying 2 Airbus standard CDAs “This is very easy!”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52458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1162379"/>
            <a:ext cx="6964680" cy="518922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8893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Therefore asked to give presentation at WATS 2013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Modified after UPS A300-600F CFIT accident 4 months later</a:t>
            </a:r>
            <a:endParaRPr lang="en-GB" b="1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6955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093" y="-27384"/>
            <a:ext cx="877297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Reason for Frequent CFIT Accidents up to 1970s -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Where No Ground Radar, Descents Made in Steps,</a:t>
            </a:r>
          </a:p>
          <a:p>
            <a:pPr algn="ctr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Continuing Descent Passing Radio Beacons</a:t>
            </a:r>
            <a:endParaRPr lang="en-GB" sz="2800" dirty="0"/>
          </a:p>
        </p:txBody>
      </p:sp>
      <p:sp>
        <p:nvSpPr>
          <p:cNvPr id="3" name="Isosceles Triangle 2"/>
          <p:cNvSpPr/>
          <p:nvPr/>
        </p:nvSpPr>
        <p:spPr bwMode="auto">
          <a:xfrm>
            <a:off x="4504866" y="3266492"/>
            <a:ext cx="628656" cy="3186844"/>
          </a:xfrm>
          <a:prstGeom prst="triangle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51520" y="1700808"/>
            <a:ext cx="194421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2195736" y="1700808"/>
            <a:ext cx="1656184" cy="122413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851358" y="2910430"/>
            <a:ext cx="194421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767108" y="2896478"/>
            <a:ext cx="1656184" cy="122413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Isosceles Triangle 9"/>
          <p:cNvSpPr/>
          <p:nvPr/>
        </p:nvSpPr>
        <p:spPr bwMode="auto">
          <a:xfrm rot="10800000">
            <a:off x="5436096" y="2132856"/>
            <a:ext cx="137429" cy="4324458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410464" y="4120614"/>
            <a:ext cx="151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Isosceles Triangle 11"/>
          <p:cNvSpPr/>
          <p:nvPr/>
        </p:nvSpPr>
        <p:spPr bwMode="auto">
          <a:xfrm>
            <a:off x="7812360" y="4293096"/>
            <a:ext cx="603968" cy="2160240"/>
          </a:xfrm>
          <a:prstGeom prst="triangle">
            <a:avLst>
              <a:gd name="adj" fmla="val 50000"/>
            </a:avLst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0872" y="130568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Radio Beacon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2852936"/>
            <a:ext cx="155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Mountain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896" y="4288552"/>
            <a:ext cx="4096410" cy="120032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</a:rPr>
              <a:t>The same principle 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had to apply for</a:t>
            </a:r>
          </a:p>
          <a:p>
            <a:pPr algn="ctr"/>
            <a:r>
              <a:rPr lang="en-GB" b="1" dirty="0" smtClean="0">
                <a:solidFill>
                  <a:srgbClr val="000099"/>
                </a:solidFill>
              </a:rPr>
              <a:t>Non Precision Approaches</a:t>
            </a:r>
            <a:endParaRPr lang="en-GB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bldLvl="4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870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Before DME / reliable distance information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NPAs Had to be Step Down or “Dive and Drive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8" name="Picture 7" descr="HD RAeS LHR 121011 - Thompson Steve Solomon Dive &amp; Drive Profile - 12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862" y="2989612"/>
            <a:ext cx="8506242" cy="2975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0234" y="4713440"/>
            <a:ext cx="87861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 smtClean="0"/>
              <a:t>Fix</a:t>
            </a:r>
          </a:p>
          <a:p>
            <a:pPr algn="ctr"/>
            <a:r>
              <a:rPr lang="en-GB" sz="1200" dirty="0" smtClean="0"/>
              <a:t>such as</a:t>
            </a:r>
            <a:endParaRPr lang="en-GB" sz="1400" dirty="0" smtClean="0"/>
          </a:p>
          <a:p>
            <a:pPr algn="ctr"/>
            <a:r>
              <a:rPr lang="en-GB" sz="1400" dirty="0" smtClean="0"/>
              <a:t>NDB</a:t>
            </a:r>
          </a:p>
          <a:p>
            <a:pPr algn="ctr"/>
            <a:r>
              <a:rPr lang="en-GB" sz="1400" dirty="0" smtClean="0"/>
              <a:t>Beacon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47952" y="4725109"/>
            <a:ext cx="93610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 smtClean="0"/>
              <a:t>Fix</a:t>
            </a:r>
          </a:p>
          <a:p>
            <a:pPr algn="ctr"/>
            <a:r>
              <a:rPr lang="en-GB" sz="1200" dirty="0" smtClean="0"/>
              <a:t>such as</a:t>
            </a:r>
            <a:endParaRPr lang="en-GB" sz="1400" dirty="0" smtClean="0"/>
          </a:p>
          <a:p>
            <a:pPr algn="ctr"/>
            <a:r>
              <a:rPr lang="en-GB" sz="1400" dirty="0" smtClean="0"/>
              <a:t>Flashing Light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4406" y="3051636"/>
            <a:ext cx="22322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“Dive” to next Minimum Altitude </a:t>
            </a:r>
            <a:endParaRPr lang="en-GB" sz="1800" b="1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699792" y="3697967"/>
            <a:ext cx="1222682" cy="3791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923928" y="3717032"/>
            <a:ext cx="216024" cy="90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9753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4960" y="38550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Lateral Navigation was not the Main Problem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Accidents sites were mainly in line with runway</a:t>
            </a:r>
          </a:p>
        </p:txBody>
      </p:sp>
      <p:pic>
        <p:nvPicPr>
          <p:cNvPr id="7" name="Picture 6" descr="IPSA 130122 - HD RAeS LHR 121011 - Steve Solomon NPA plan map crop - 9oct12 - 21jan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37" y="1492022"/>
            <a:ext cx="8042462" cy="48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6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Difficulty was in Vertical Navigation - Flying below the 3º glide path to crash short of the runway 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 descr="HD RAeS LHR 121011 - Steve Solomon NPA verical profile crop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600" y="1179767"/>
            <a:ext cx="8820472" cy="520212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3491880" y="1888256"/>
            <a:ext cx="4824536" cy="280831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4657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 RAeS LHR 121011 - Thompson Steve Solomon Dive &amp; Drive Profile - 12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05849"/>
            <a:ext cx="7398967" cy="25884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768858" y="2065889"/>
            <a:ext cx="1584000" cy="432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476890" y="2065889"/>
            <a:ext cx="864000" cy="828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83968" y="2068831"/>
            <a:ext cx="72008" cy="108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55976" y="2065889"/>
            <a:ext cx="504056" cy="13411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331640" y="1705849"/>
            <a:ext cx="6552728" cy="369332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 w="2540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CC6600"/>
                </a:solidFill>
              </a:rPr>
              <a:t>Approach Unstable – needing pitch, thrust &amp; flap changes</a:t>
            </a:r>
            <a:endParaRPr lang="en-GB" sz="1800" b="1" dirty="0">
              <a:solidFill>
                <a:srgbClr val="CC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5481066" y="3404061"/>
            <a:ext cx="1251174" cy="73507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355976" y="2062947"/>
            <a:ext cx="1440160" cy="15151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Hazards of a “Dive &amp; Drive” NPA Profile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448" y="8735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6600"/>
                </a:solidFill>
                <a:ea typeface="ＭＳ Ｐゴシック" pitchFamily="34" charset="-128"/>
              </a:rPr>
              <a:t>Unstable profile </a:t>
            </a:r>
            <a:endParaRPr lang="en-GB" sz="2800" b="1" dirty="0">
              <a:solidFill>
                <a:srgbClr val="CC6600"/>
              </a:solidFill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6512" y="52120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6600"/>
                </a:solidFill>
                <a:ea typeface="ＭＳ Ｐゴシック" pitchFamily="34" charset="-128"/>
              </a:rPr>
              <a:t>Unstable profile leading to unstable approaches</a:t>
            </a:r>
            <a:endParaRPr lang="en-GB" sz="2800" b="1" dirty="0">
              <a:solidFill>
                <a:srgbClr val="CC66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168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 RAeS LHR 121011 - Thompson Steve Solomon Dive &amp; Drive Profile - 12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20968"/>
            <a:ext cx="7398967" cy="25884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3317884" y="2445104"/>
            <a:ext cx="681050" cy="49200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980946" y="2937112"/>
            <a:ext cx="6840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Isosceles Triangle 5"/>
          <p:cNvSpPr/>
          <p:nvPr/>
        </p:nvSpPr>
        <p:spPr bwMode="auto">
          <a:xfrm>
            <a:off x="3951526" y="2775164"/>
            <a:ext cx="628656" cy="864096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24" y="3857280"/>
            <a:ext cx="8964488" cy="25391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lIns="72000" r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 smtClean="0">
                <a:solidFill>
                  <a:srgbClr val="CC0000"/>
                </a:solidFill>
              </a:rPr>
              <a:t>Crew missed a step, stabilised late, or failed to monitor DME-Altitude glideslope </a:t>
            </a:r>
          </a:p>
          <a:p>
            <a:pPr>
              <a:spcAft>
                <a:spcPts val="0"/>
              </a:spcAft>
            </a:pPr>
            <a:r>
              <a:rPr lang="en-GB" sz="1800" b="1" dirty="0" smtClean="0">
                <a:solidFill>
                  <a:srgbClr val="CC0000"/>
                </a:solidFill>
              </a:rPr>
              <a:t>01 Dec 1974 TWA 727 VOR DME approach into Washington Dulles</a:t>
            </a:r>
          </a:p>
          <a:p>
            <a:pPr>
              <a:spcAft>
                <a:spcPts val="0"/>
              </a:spcAft>
            </a:pPr>
            <a:r>
              <a:rPr lang="en-GB" sz="1800" b="1" dirty="0" smtClean="0">
                <a:solidFill>
                  <a:srgbClr val="CC0000"/>
                </a:solidFill>
              </a:rPr>
              <a:t>08 Feb 1989 Flying Tigers 747 VOR DME approach accident into Kuala Lumpur</a:t>
            </a:r>
          </a:p>
          <a:p>
            <a:r>
              <a:rPr lang="en-GB" sz="1800" b="1" dirty="0" smtClean="0">
                <a:solidFill>
                  <a:srgbClr val="CC0000"/>
                </a:solidFill>
              </a:rPr>
              <a:t>12 Nov 1995 American MD82 VOR DME approach into Windsor Locks Conn, USA</a:t>
            </a:r>
          </a:p>
          <a:p>
            <a:pPr>
              <a:spcAft>
                <a:spcPts val="0"/>
              </a:spcAft>
            </a:pPr>
            <a:r>
              <a:rPr lang="en-GB" sz="1800" b="1" dirty="0" smtClean="0">
                <a:solidFill>
                  <a:srgbClr val="CC0000"/>
                </a:solidFill>
              </a:rPr>
              <a:t>06 Aug 1997 Korean 747 LOC No Glidepath DME approach accident into Guam</a:t>
            </a:r>
          </a:p>
          <a:p>
            <a:pPr>
              <a:spcAft>
                <a:spcPts val="0"/>
              </a:spcAft>
            </a:pPr>
            <a:r>
              <a:rPr lang="en-GB" sz="1800" b="1" dirty="0" smtClean="0">
                <a:solidFill>
                  <a:srgbClr val="CC0000"/>
                </a:solidFill>
              </a:rPr>
              <a:t>24 Nov 2001 Crossair RJ 100 VOR DME approach accident into Zurich R/W 28   </a:t>
            </a:r>
            <a:r>
              <a:rPr lang="en-GB" sz="1800" b="1" i="1" dirty="0" smtClean="0">
                <a:solidFill>
                  <a:srgbClr val="CC0000"/>
                </a:solidFill>
              </a:rPr>
              <a:t>14 Aug 2013 UPS A300-600F LOC-DME into Birmingham Alabama?</a:t>
            </a:r>
          </a:p>
          <a:p>
            <a:pPr>
              <a:spcAft>
                <a:spcPts val="0"/>
              </a:spcAft>
            </a:pPr>
            <a:r>
              <a:rPr lang="en-GB" sz="1400" i="1" dirty="0" smtClean="0">
                <a:solidFill>
                  <a:srgbClr val="CC0000"/>
                </a:solidFill>
              </a:rPr>
              <a:t>Above a small sample – many other accidents/near misses, </a:t>
            </a:r>
            <a:r>
              <a:rPr lang="en-GB" sz="1400" i="1" dirty="0" err="1" smtClean="0">
                <a:solidFill>
                  <a:srgbClr val="CC0000"/>
                </a:solidFill>
              </a:rPr>
              <a:t>eg</a:t>
            </a:r>
            <a:r>
              <a:rPr lang="en-GB" sz="1400" i="1" dirty="0" smtClean="0">
                <a:solidFill>
                  <a:srgbClr val="CC0000"/>
                </a:solidFill>
              </a:rPr>
              <a:t> at old HKG Kai </a:t>
            </a:r>
            <a:r>
              <a:rPr lang="en-GB" sz="1400" i="1" dirty="0" err="1" smtClean="0">
                <a:solidFill>
                  <a:srgbClr val="CC0000"/>
                </a:solidFill>
              </a:rPr>
              <a:t>Tak</a:t>
            </a:r>
            <a:r>
              <a:rPr lang="en-GB" sz="1400" i="1" dirty="0" smtClean="0">
                <a:solidFill>
                  <a:srgbClr val="CC0000"/>
                </a:solidFill>
              </a:rPr>
              <a:t> IGS Glidepath out approach, a 747 missed a step and descended early towards a hill, but error advised by Hong Kong Approach Radar.</a:t>
            </a:r>
            <a:endParaRPr lang="en-GB" sz="1800" b="1" i="1" dirty="0" smtClean="0">
              <a:solidFill>
                <a:srgbClr val="CC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835696" y="2688868"/>
            <a:ext cx="1800200" cy="12441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Hazards of a “Dive &amp; Drive” NPA Profile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48" y="6598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0000"/>
                </a:solidFill>
                <a:ea typeface="ＭＳ Ｐゴシック" pitchFamily="34" charset="-128"/>
              </a:rPr>
              <a:t>Missed step or late stabilisation causes accidents</a:t>
            </a:r>
            <a:endParaRPr lang="en-GB" sz="2800" b="1" dirty="0">
              <a:solidFill>
                <a:srgbClr val="CC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692918" y="2936992"/>
            <a:ext cx="959202" cy="708032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5169248" y="3264932"/>
            <a:ext cx="1944216" cy="6681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419872" y="3158384"/>
            <a:ext cx="1584176" cy="7746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4004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 RAeS LHR 121011 - Thompson Steve Solomon Dive &amp; Drive Profile - 12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12296"/>
            <a:ext cx="7398967" cy="25884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768858" y="2072336"/>
            <a:ext cx="1584000" cy="432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476890" y="2072336"/>
            <a:ext cx="864000" cy="828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83968" y="2075278"/>
            <a:ext cx="72008" cy="108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55976" y="2072336"/>
            <a:ext cx="504056" cy="13411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220072" y="3425498"/>
            <a:ext cx="86409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076056" y="3440488"/>
            <a:ext cx="648072" cy="10686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6024" y="4522364"/>
            <a:ext cx="8820472" cy="70788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Flying level pitched up at MDA obtaining visual reference causes late “dive” at the runway with hard or deep landing and runway over-run.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86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Hazards of a “Dive &amp; Drive” NPA Profile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448" y="9055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0000"/>
                </a:solidFill>
                <a:ea typeface="ＭＳ Ｐゴシック" pitchFamily="34" charset="-128"/>
              </a:rPr>
              <a:t>Chance of hard landing or runway over-run</a:t>
            </a:r>
            <a:endParaRPr lang="en-GB" sz="2800" b="1" dirty="0">
              <a:solidFill>
                <a:srgbClr val="CC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640" y="1705849"/>
            <a:ext cx="6552728" cy="369332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 w="2540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CC6600"/>
                </a:solidFill>
              </a:rPr>
              <a:t>Approach Unstable – needing pitch, thrust &amp; flap changes</a:t>
            </a:r>
            <a:endParaRPr lang="en-GB" sz="1800" b="1" dirty="0">
              <a:solidFill>
                <a:srgbClr val="CC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354778"/>
            <a:ext cx="8820472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C00000"/>
                </a:solidFill>
              </a:rPr>
              <a:t>Runway safety related accidents are ICAO’s highest accident cause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32" y="5879616"/>
            <a:ext cx="8820472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Late final configuration means checklists being read at low altitude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58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834277"/>
            <a:ext cx="3355773" cy="5610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" y="4558815"/>
            <a:ext cx="4752528" cy="707886"/>
          </a:xfrm>
          <a:prstGeom prst="rect">
            <a:avLst/>
          </a:prstGeom>
          <a:solidFill>
            <a:srgbClr val="66CCFF">
              <a:alpha val="64000"/>
            </a:srgb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Published Approach started at 2000ft  at 12.5nm,  2000ft  below 3º glide path</a:t>
            </a:r>
            <a:endParaRPr lang="en-GB" sz="2000" b="1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 bwMode="auto">
          <a:xfrm flipV="1">
            <a:off x="4778085" y="4911319"/>
            <a:ext cx="845256" cy="14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0" y="5948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Start of 747 in 1971 BOAC’s Policy was Constant Angle NPA*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In 1976 Close Call to BAOD 747 flying NPA with 1.5º glidepath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1772816"/>
            <a:ext cx="3185054" cy="2246769"/>
          </a:xfrm>
          <a:prstGeom prst="rect">
            <a:avLst/>
          </a:prstGeom>
          <a:solidFill>
            <a:srgbClr val="66CCFF">
              <a:alpha val="64000"/>
            </a:srgb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Chart instruction – Descend to Minima.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 “Black Hole” approach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with no visual reference,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 aircraft brushed palm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 trees on a small hill during Go Around.</a:t>
            </a:r>
            <a:endParaRPr lang="en-GB" sz="20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673442"/>
            <a:ext cx="4968552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99"/>
                </a:solidFill>
              </a:rPr>
              <a:t>*Using vertical speed &amp; time to runway, but not always practicable. </a:t>
            </a:r>
            <a:endParaRPr lang="en-GB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74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uiExpand="1" build="p" bldLvl="5"/>
      <p:bldP spid="10" grpId="1" uiExpand="1" build="p" bldLvl="4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7491"/>
            <a:ext cx="3744416" cy="5903837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Oval 2"/>
          <p:cNvSpPr/>
          <p:nvPr/>
        </p:nvSpPr>
        <p:spPr bwMode="auto">
          <a:xfrm>
            <a:off x="728194" y="1226569"/>
            <a:ext cx="1008112" cy="46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835696" y="1246447"/>
            <a:ext cx="1152000" cy="4680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>
            <a:spLocks/>
          </p:cNvSpPr>
          <p:nvPr/>
        </p:nvSpPr>
        <p:spPr bwMode="auto">
          <a:xfrm>
            <a:off x="725759" y="1864702"/>
            <a:ext cx="1656000" cy="504056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930216" y="3366931"/>
            <a:ext cx="1008112" cy="504056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907704" y="4447051"/>
            <a:ext cx="1080000" cy="504056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16020" y="1896954"/>
            <a:ext cx="1584176" cy="451926"/>
          </a:xfrm>
          <a:prstGeom prst="rect">
            <a:avLst/>
          </a:prstGeom>
          <a:solidFill>
            <a:schemeClr val="accent1">
              <a:alpha val="4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2818249"/>
            <a:ext cx="2656792" cy="369332"/>
          </a:xfrm>
          <a:prstGeom prst="rect">
            <a:avLst/>
          </a:prstGeom>
          <a:solidFill>
            <a:schemeClr val="bg2">
              <a:alpha val="46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8000"/>
                </a:solidFill>
              </a:rPr>
              <a:t>5 </a:t>
            </a:r>
            <a:r>
              <a:rPr lang="en-GB" sz="1800" b="1" dirty="0" smtClean="0">
                <a:solidFill>
                  <a:srgbClr val="008000"/>
                </a:solidFill>
              </a:rPr>
              <a:t>F1 World Champions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1835696" y="2368758"/>
            <a:ext cx="72008" cy="4494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4685" y="49494"/>
            <a:ext cx="4524331" cy="3693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Drove against International competitors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93503"/>
            <a:ext cx="3836539" cy="36080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8149" y="1043444"/>
            <a:ext cx="4524331" cy="3693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And did win some races! </a:t>
            </a:r>
          </a:p>
        </p:txBody>
      </p:sp>
    </p:spTree>
    <p:extLst>
      <p:ext uri="{BB962C8B-B14F-4D97-AF65-F5344CB8AC3E}">
        <p14:creationId xmlns:p14="http://schemas.microsoft.com/office/powerpoint/2010/main" val="1185329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7770"/>
            <a:ext cx="3957816" cy="5173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A colleague kindly requested to the 747 Flight Management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that Dibley Descent Computers be issued to 747 Crews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(1 computer had been on each BOAC aircraft for descent guidance.)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" y="2636520"/>
            <a:ext cx="8252460" cy="1584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171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FC Publicity Stuff using KUL 13 VOR DME Approch - 13apr13 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117" y="940639"/>
            <a:ext cx="8855765" cy="5426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5659518"/>
            <a:ext cx="4118608" cy="584775"/>
          </a:xfrm>
          <a:prstGeom prst="rect">
            <a:avLst/>
          </a:prstGeom>
          <a:solidFill>
            <a:srgbClr val="FF9933">
              <a:alpha val="64000"/>
            </a:srgb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Published Approach started at 2000ft  at 12.5nm,  2000ft  below 3º glide path</a:t>
            </a:r>
            <a:endParaRPr lang="en-GB" sz="1600" b="1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 bwMode="auto">
          <a:xfrm flipV="1">
            <a:off x="5018200" y="5013178"/>
            <a:ext cx="1281992" cy="9387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0" y="5948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This request was based on the publicity showing the event.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99"/>
                </a:solidFill>
                <a:ea typeface="ＭＳ Ｐゴシック" pitchFamily="34" charset="-128"/>
              </a:rPr>
              <a:t>(</a:t>
            </a: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Was not actioned due to the BOAC-BEA operational re-merger)</a:t>
            </a:r>
            <a:endParaRPr lang="en-GB" b="1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6344" y="1805915"/>
            <a:ext cx="4441960" cy="830997"/>
          </a:xfrm>
          <a:prstGeom prst="rect">
            <a:avLst/>
          </a:prstGeom>
          <a:solidFill>
            <a:srgbClr val="92D050">
              <a:alpha val="64000"/>
            </a:srgb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Shows descent from 35000ft to 3800ft</a:t>
            </a:r>
          </a:p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over VOR DME approach beacon,</a:t>
            </a:r>
          </a:p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&amp; approach on expanded 3° scale to runway </a:t>
            </a:r>
            <a:endParaRPr lang="en-GB" sz="1600" b="1" dirty="0">
              <a:solidFill>
                <a:srgbClr val="00009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555776" y="2636912"/>
            <a:ext cx="310568" cy="17281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875869" y="2655962"/>
            <a:ext cx="2056171" cy="19971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162557" y="4691236"/>
            <a:ext cx="1980220" cy="10081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7170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uiExpand="1" build="p" bldLvl="5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6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The Approach was Re-Drawn Starting at 4000ft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BA/Aerad 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Provided DME-Altitude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Tables</a:t>
            </a:r>
            <a:r>
              <a:rPr lang="en-GB" b="1" dirty="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in 1975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which gave similar information as the slide-rule. </a:t>
            </a:r>
            <a:endParaRPr lang="en-GB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 descr="z KUL VOR 15 fm 1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96752"/>
            <a:ext cx="3703489" cy="5151595"/>
          </a:xfrm>
          <a:prstGeom prst="rect">
            <a:avLst/>
          </a:prstGeom>
          <a:ln>
            <a:solidFill>
              <a:srgbClr val="33CC33"/>
            </a:solidFill>
          </a:ln>
        </p:spPr>
      </p:pic>
      <p:pic>
        <p:nvPicPr>
          <p:cNvPr id="4" name="Picture 3" descr="z NBO 24 VOR DME Aerad color - inc DME-Alt Table 199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1864" y="1196752"/>
            <a:ext cx="3290930" cy="5148000"/>
          </a:xfrm>
          <a:prstGeom prst="rect">
            <a:avLst/>
          </a:prstGeom>
          <a:ln>
            <a:solidFill>
              <a:srgbClr val="33CC3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7704" y="3257642"/>
            <a:ext cx="1944216" cy="738664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99"/>
                </a:solidFill>
              </a:rPr>
              <a:t>Constant Angle Approach with DME-Altitudes &amp; table</a:t>
            </a:r>
            <a:endParaRPr lang="en-GB" sz="14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 bwMode="auto">
          <a:xfrm flipH="1">
            <a:off x="2123730" y="3996306"/>
            <a:ext cx="756082" cy="2967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2"/>
          </p:cNvCxnSpPr>
          <p:nvPr/>
        </p:nvCxnSpPr>
        <p:spPr bwMode="auto">
          <a:xfrm>
            <a:off x="2879812" y="3996306"/>
            <a:ext cx="756084" cy="9448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300192" y="3113626"/>
            <a:ext cx="1839246" cy="738664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99"/>
                </a:solidFill>
              </a:rPr>
              <a:t>Constant Angle Approach with DME-Altitude table</a:t>
            </a:r>
            <a:endParaRPr lang="en-GB" sz="1400" b="1" dirty="0">
              <a:solidFill>
                <a:srgbClr val="000099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 flipH="1">
            <a:off x="6876256" y="3852290"/>
            <a:ext cx="343559" cy="8008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>
            <a:off x="7219815" y="3852290"/>
            <a:ext cx="736561" cy="13769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115616" y="1979548"/>
            <a:ext cx="6912768" cy="646331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No more Step-Down / Drive &amp; Drive Approaches ANYWHERE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BA did not have another Non Precision Approach incident</a:t>
            </a:r>
            <a:endParaRPr lang="en-GB" sz="1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18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uiExpand="1" build="p" bldLvl="4"/>
      <p:bldP spid="5" grpId="0" animBg="1"/>
      <p:bldP spid="14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294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By the 1980s Most European Authorities provided DME-Altitude Information for Constant Angle NPAs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,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3" name="Picture 2" descr="HD RAeS LHR 121011 - Jeppersen charts for AMS TLS IAD 2003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183" y="1622516"/>
            <a:ext cx="8820472" cy="4731391"/>
          </a:xfrm>
          <a:prstGeom prst="rect">
            <a:avLst/>
          </a:prstGeom>
        </p:spPr>
      </p:pic>
      <p:pic>
        <p:nvPicPr>
          <p:cNvPr id="4" name="Picture 3" descr="AF TLS ILS DME with DME-Altitude Chart - 12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8382" y="1628800"/>
            <a:ext cx="3244698" cy="4680000"/>
          </a:xfrm>
          <a:prstGeom prst="rect">
            <a:avLst/>
          </a:prstGeom>
          <a:ln w="44450">
            <a:solidFill>
              <a:srgbClr val="00CC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80951" y="3985664"/>
            <a:ext cx="1800200" cy="276999"/>
          </a:xfrm>
          <a:prstGeom prst="rect">
            <a:avLst/>
          </a:prstGeom>
          <a:solidFill>
            <a:schemeClr val="bg1">
              <a:alpha val="49000"/>
            </a:schemeClr>
          </a:solidFill>
          <a:ln w="254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CC00"/>
                </a:solidFill>
              </a:rPr>
              <a:t>DME-Altitude checks</a:t>
            </a:r>
            <a:endParaRPr lang="en-GB" sz="1200" b="1" dirty="0">
              <a:solidFill>
                <a:srgbClr val="00CC00"/>
              </a:solidFill>
            </a:endParaRP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 bwMode="auto">
          <a:xfrm flipV="1">
            <a:off x="7981051" y="2996952"/>
            <a:ext cx="468052" cy="9887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7945047" y="4264520"/>
            <a:ext cx="28576" cy="79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9552" y="5589240"/>
            <a:ext cx="5112568" cy="307777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solidFill>
                  <a:srgbClr val="000099"/>
                </a:solidFill>
              </a:rPr>
              <a:t>Jeppesen</a:t>
            </a:r>
            <a:r>
              <a:rPr lang="en-GB" sz="1400" b="1" dirty="0" smtClean="0">
                <a:solidFill>
                  <a:srgbClr val="000099"/>
                </a:solidFill>
              </a:rPr>
              <a:t> will only print tables if published by the state</a:t>
            </a:r>
            <a:endParaRPr lang="en-GB" sz="14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483768" y="4582081"/>
            <a:ext cx="612068" cy="9883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103265" y="4816897"/>
            <a:ext cx="363940" cy="7723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4196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 RAeS LHR 121011 - KLM approach charts - 11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117" y="83710"/>
            <a:ext cx="8467168" cy="6345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844824"/>
            <a:ext cx="2664296" cy="338554"/>
          </a:xfrm>
          <a:prstGeom prst="rect">
            <a:avLst/>
          </a:prstGeom>
          <a:noFill/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ILS/LOC DME Approach</a:t>
            </a:r>
            <a:endParaRPr lang="en-GB" sz="16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1844824"/>
            <a:ext cx="2160240" cy="338554"/>
          </a:xfrm>
          <a:prstGeom prst="rect">
            <a:avLst/>
          </a:prstGeom>
          <a:noFill/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99"/>
                </a:solidFill>
              </a:rPr>
              <a:t>NDB DME Approach</a:t>
            </a:r>
            <a:endParaRPr lang="en-GB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10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 RAeS LHR 121011 - Flying Tigers crash Flight No &amp; Date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4216" y="1660374"/>
            <a:ext cx="4500000" cy="1716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300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In 1989 Flying Tigers B747 Crashed with the FO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flying a VOR-DME Approach in to Kuala Lumpur</a:t>
            </a:r>
          </a:p>
        </p:txBody>
      </p:sp>
      <p:pic>
        <p:nvPicPr>
          <p:cNvPr id="5" name="Picture 4" descr="HD RAeS LHR 121011 - Flying Tigers crash KUL final text 437ft at FAF vice 2400 top part - 9oct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4216" y="3364963"/>
            <a:ext cx="4500000" cy="13481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2" y="479682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Hit hill at 427ft - Final </a:t>
            </a: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Approach Fix Altitude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2400ft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FF"/>
                </a:solidFill>
                <a:ea typeface="ＭＳ Ｐゴシック" pitchFamily="34" charset="-128"/>
              </a:rPr>
              <a:t>GPWS “Pull Up, Pull Up” ignored for 25 seconds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90921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 dirty="0" smtClean="0">
                <a:solidFill>
                  <a:srgbClr val="000099"/>
                </a:solidFill>
                <a:ea typeface="ＭＳ Ｐゴシック" pitchFamily="34" charset="-128"/>
              </a:rPr>
              <a:t>(13 years after BAOD’s close call into same airfield)</a:t>
            </a:r>
            <a:endParaRPr lang="en-GB" sz="2000" b="1" i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355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40466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``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12 November 1995 American Airlines 1572 MD 82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Hit trees on VOR DME Approach into Bradley Connecticut </a:t>
            </a:r>
            <a:endParaRPr lang="en-GB" dirty="0"/>
          </a:p>
        </p:txBody>
      </p:sp>
      <p:pic>
        <p:nvPicPr>
          <p:cNvPr id="7" name="Picture 6" descr="NTSB AA157 Hit Trees VOR DME Bradley 15nov95 - NTSB Report Title 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6494" y="874192"/>
            <a:ext cx="4181450" cy="55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30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40466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``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12 November 1995 American Airlines 1572 MD 82</a:t>
            </a:r>
          </a:p>
          <a:p>
            <a:pPr algn="ctr" eaLnBrk="0" hangingPunct="0"/>
            <a:r>
              <a:rPr lang="en-GB" b="1" dirty="0" smtClean="0">
                <a:solidFill>
                  <a:srgbClr val="000099"/>
                </a:solidFill>
                <a:ea typeface="ＭＳ Ｐゴシック" pitchFamily="34" charset="-128"/>
              </a:rPr>
              <a:t>Hit trees on VOR DME Approach into Bradley Connecticut </a:t>
            </a:r>
            <a:endParaRPr lang="en-GB" dirty="0"/>
          </a:p>
        </p:txBody>
      </p:sp>
      <p:pic>
        <p:nvPicPr>
          <p:cNvPr id="5" name="Picture 4" descr="NTSB AA157 Hit Trees VOR DME Bradley 15nov95 - Jepp VOR DME Bradley Windsor Locks 15 - 17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2856" y="823326"/>
            <a:ext cx="3600400" cy="5605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6" y="4194682"/>
            <a:ext cx="2998048" cy="707886"/>
          </a:xfrm>
          <a:prstGeom prst="rect">
            <a:avLst/>
          </a:prstGeom>
          <a:solidFill>
            <a:srgbClr val="66CCFF">
              <a:alpha val="64000"/>
            </a:srgbClr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Step Down Profile</a:t>
            </a:r>
          </a:p>
          <a:p>
            <a:pPr algn="ctr"/>
            <a:r>
              <a:rPr lang="en-GB" sz="2000" b="1" dirty="0" smtClean="0">
                <a:solidFill>
                  <a:srgbClr val="000099"/>
                </a:solidFill>
              </a:rPr>
              <a:t>No DME Altitude table</a:t>
            </a:r>
            <a:endParaRPr lang="en-GB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84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TSB AA157 Hit Trees VOR DME Bradley 15nov95 - Analysis script need contours - Highlighted - 17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46373"/>
            <a:ext cx="6629400" cy="1514475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36512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Analysis AA 1572 MD82 12 Nov 95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91672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TSB AA157 Hit Trees VOR DME Bradley 15nov95 - Analysis script need contours - Highlighted - 17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46373"/>
            <a:ext cx="6629400" cy="1514475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36512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Analysis AA 1572 MD82 12 Nov 95 </a:t>
            </a:r>
            <a:endParaRPr lang="en-GB" sz="2800" dirty="0"/>
          </a:p>
        </p:txBody>
      </p:sp>
      <p:pic>
        <p:nvPicPr>
          <p:cNvPr id="5" name="Picture 4" descr="NTSB AA157 Hit Trees VOR DME Bradley 15nov95 - Aerad Chart - 16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1" y="549248"/>
            <a:ext cx="3834159" cy="583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7590" y="4875488"/>
            <a:ext cx="367240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DME –Altitude Tables to fly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Constant  Angle Approach</a:t>
            </a:r>
          </a:p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of  primary assistance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>
            <a:off x="3707904" y="5337153"/>
            <a:ext cx="859686" cy="360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83510" y="4215022"/>
            <a:ext cx="36724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Constant  Angle Approach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1345792" y="4390080"/>
            <a:ext cx="3249880" cy="296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45112" y="2204864"/>
            <a:ext cx="5076056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Example given of British Airways chart showing terrain information – </a:t>
            </a:r>
          </a:p>
          <a:p>
            <a:pPr algn="ctr"/>
            <a:r>
              <a:rPr lang="en-GB" sz="1800" b="1" i="1" dirty="0" smtClean="0">
                <a:solidFill>
                  <a:srgbClr val="000099"/>
                </a:solidFill>
              </a:rPr>
              <a:t>But why no emphasis given to the Constant Angle Approach checked by DME-Altitude table which keeps the aircraft above terrain?</a:t>
            </a:r>
            <a:endParaRPr lang="en-GB" sz="18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36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1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51" y="836712"/>
            <a:ext cx="6705600" cy="5593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542" y="140686"/>
            <a:ext cx="7258675" cy="646331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Motor Racing fitted well with BOAC. 1967-1974 entered in all BOAC International Sports Car Races at Brands Hatch  </a:t>
            </a:r>
          </a:p>
        </p:txBody>
      </p:sp>
    </p:spTree>
    <p:extLst>
      <p:ext uri="{BB962C8B-B14F-4D97-AF65-F5344CB8AC3E}">
        <p14:creationId xmlns:p14="http://schemas.microsoft.com/office/powerpoint/2010/main" val="2083714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Conclusions AA 1572 MD82 12 Nov 95  </a:t>
            </a:r>
            <a:endParaRPr lang="en-GB" sz="2800" dirty="0"/>
          </a:p>
        </p:txBody>
      </p:sp>
      <p:pic>
        <p:nvPicPr>
          <p:cNvPr id="9" name="Picture 8" descr="NTSB AA157 Hit Trees VOR DME Bradley 15nov95 - Conclusions Title 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993" y="1151616"/>
            <a:ext cx="4324350" cy="866775"/>
          </a:xfrm>
          <a:prstGeom prst="rect">
            <a:avLst/>
          </a:prstGeom>
        </p:spPr>
      </p:pic>
      <p:pic>
        <p:nvPicPr>
          <p:cNvPr id="10" name="Picture 9" descr="NTSB AA157 Hit Trees VOR DME Bradley 15nov95 - Conclusion 17 Fly CANPAs Highlighted - 16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8272" y="2048439"/>
            <a:ext cx="5505450" cy="12668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902776"/>
            <a:ext cx="8712968" cy="2246769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No additional avionics required.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Just DME-Altitude Cross checks on 3º profile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by tables or slide rule –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as used on hand flown CANPAs since 1970s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on aircraft such as B707s with no FD or autopilot.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138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Recommendations - 13 Nov 1996</a:t>
            </a:r>
            <a:endParaRPr lang="en-GB" sz="2800" dirty="0"/>
          </a:p>
        </p:txBody>
      </p:sp>
      <p:pic>
        <p:nvPicPr>
          <p:cNvPr id="6" name="Picture 5" descr="NTSB AA157 Hit Trees VOR DME Bradley 15nov95 - Recommendation 1 Evaluate Canpas  highlighted 2 - 16ap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2" y="659755"/>
            <a:ext cx="8601075" cy="3829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880" y="4561304"/>
            <a:ext cx="8569520" cy="1815882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Required descent angle can be followed by flying sink rate for indicated groundspeed – allowing for airspeed wind component changes –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adjusted if checks show deviation from profile. 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979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L 747 GUAM FCFIT - Slide showing accident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224" y="471034"/>
            <a:ext cx="9144000" cy="6030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3688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98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Guam Airbus ILS LOC GS out Profile CANPA fm 2600' - 16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408" y="1484784"/>
            <a:ext cx="6115853" cy="4627704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881434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Guam Airbus ILS LOC GS out Profile CANPA fm 2600' - 16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408" y="1484784"/>
            <a:ext cx="6115853" cy="4627704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44016" y="3610788"/>
            <a:ext cx="8892480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Constant angle from 2600ft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1334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4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Guam Airbus ILS LOC GS out Profile CANPA fm 2600' - 16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408" y="1484784"/>
            <a:ext cx="6115853" cy="4627704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9" name="Picture 8" descr="Guam Jepp ILS LOC GS out Profile Expanded scale - 16apr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6912" y="928955"/>
            <a:ext cx="5489454" cy="53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22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Guam Airbus ILS LOC GS out Profile CANPA fm 2600' - 16ap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408" y="1484784"/>
            <a:ext cx="6115853" cy="4627704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9" name="Picture 8" descr="Guam Jepp ILS LOC GS out Profile Expanded scale - 16apr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6912" y="928955"/>
            <a:ext cx="5489454" cy="53094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240" y="2628766"/>
            <a:ext cx="9036496" cy="1815882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Compared to step down from 7.0 DME UNZ at 2600ft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to fly level at 2000ft until 1.6 DME </a:t>
            </a: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before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UNZ,</a:t>
            </a:r>
            <a:endParaRPr lang="en-GB" sz="2800" b="1" i="1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step down to fly level at 1440ft until the VOR/0 DME,</a:t>
            </a:r>
          </a:p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step to fly level at MDA 560ft to 2.8 DME </a:t>
            </a: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after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UNZ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860032" y="3933056"/>
            <a:ext cx="72008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85122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4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L 747 GUAM FCFIT - Airbus SIN HF Chart Recommended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2465"/>
            <a:ext cx="9144000" cy="60530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928" y="2232105"/>
            <a:ext cx="8964488" cy="3770263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If the LOC GS out approach profile has been a Constant Angle like the normal ILS glideslope, 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with a clear DME-Altitude table for the crew to check the aircraft to be on the correct profile,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and the crew trained to use this procedure, being stabilised in the landing configuration before starting the final descent.....</a:t>
            </a:r>
          </a:p>
          <a:p>
            <a:pPr algn="ctr" eaLnBrk="0" hangingPunct="0">
              <a:spcAft>
                <a:spcPts val="600"/>
              </a:spcAft>
            </a:pPr>
            <a:r>
              <a:rPr lang="en-GB" sz="2800" b="1" i="1" dirty="0" smtClean="0">
                <a:solidFill>
                  <a:srgbClr val="3366CC"/>
                </a:solidFill>
                <a:ea typeface="ＭＳ Ｐゴシック" pitchFamily="34" charset="-128"/>
              </a:rPr>
              <a:t>would the accident have still occurred?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KAL B747-300 CFIT Accident into Guam 6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86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4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SF KAL Guam CFIT 6aug97 Full NTSB Report 2000 - 13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1728" y="558132"/>
            <a:ext cx="4374232" cy="58231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6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Report of KAL 747 Accident Guam 8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15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12" y="1071935"/>
            <a:ext cx="3585476" cy="5165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7" y="2716329"/>
            <a:ext cx="4500323" cy="3063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93" y="1417437"/>
            <a:ext cx="4500000" cy="1200329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Including the Howmet TX Gas Turbine car at the BOAC 500 at Brands Hatch, then at </a:t>
            </a:r>
            <a:r>
              <a:rPr lang="en-GB" sz="1800" b="1" dirty="0" err="1" smtClean="0">
                <a:solidFill>
                  <a:srgbClr val="000099"/>
                </a:solidFill>
              </a:rPr>
              <a:t>Oulton</a:t>
            </a:r>
            <a:r>
              <a:rPr lang="en-GB" sz="1800" b="1" dirty="0" smtClean="0">
                <a:solidFill>
                  <a:srgbClr val="000099"/>
                </a:solidFill>
              </a:rPr>
              <a:t> Park, Watkins Glenn &amp; in September 1968 Le Mans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542" y="140686"/>
            <a:ext cx="7258675" cy="646331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Motor Racing fitted well with BOAC. 1967-1974 entered in all BOAC International Sports Car Races at Brands Hatch 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283968" y="2433262"/>
            <a:ext cx="158400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6125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SF KAL Guam CFIT 6aug97 Full NTSB Report 2000 - 13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1728" y="558132"/>
            <a:ext cx="4374232" cy="5823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55776"/>
            <a:ext cx="9144000" cy="361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report in FSF May-Jul 2000 FS Digest made 12 recommendations – Aircraft with suitable systems required to provide vertical flightpath guidance for constant angle nonprecision approaches, and all air carriers’ aircraft  to be so equipped in 10 years. </a:t>
            </a:r>
          </a:p>
          <a:p>
            <a:pPr algn="ctr" eaLnBrk="0" hangingPunct="0"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– </a:t>
            </a:r>
            <a:r>
              <a:rPr lang="en-GB" sz="2800" b="1" dirty="0" smtClean="0">
                <a:solidFill>
                  <a:srgbClr val="3366CC"/>
                </a:solidFill>
                <a:ea typeface="ＭＳ Ｐゴシック" pitchFamily="34" charset="-128"/>
              </a:rPr>
              <a:t>“Tabular information to allow Constant Angle of Descent by cross referencing distance from the airport and barometric altitude.”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6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NTSB Report of KAL 747 Accident Guam 8 Aug 1997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37454"/>
            <a:ext cx="9144000" cy="1815882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GB" sz="2800" b="1" i="1" dirty="0" smtClean="0">
                <a:solidFill>
                  <a:srgbClr val="000099"/>
                </a:solidFill>
                <a:ea typeface="ＭＳ Ｐゴシック" pitchFamily="34" charset="-128"/>
              </a:rPr>
              <a:t>But distance from airport is only available from FMS/GPS equipped aircraft so the distance reference must be the local DME when FMS/GPS is not available. </a:t>
            </a:r>
          </a:p>
        </p:txBody>
      </p:sp>
    </p:spTree>
    <p:extLst>
      <p:ext uri="{BB962C8B-B14F-4D97-AF65-F5344CB8AC3E}">
        <p14:creationId xmlns:p14="http://schemas.microsoft.com/office/powerpoint/2010/main" val="1489316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 animBg="1"/>
      <p:bldP spid="4" grpId="0"/>
      <p:bldP spid="6" grpId="0" build="p" bldLvl="4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!Dibley 1 D Data\My Dropbox\!Curdata\DDCL -\DDC DME CANPAs, NPA Accidents\FSF Task Force Killers in Aviation - KAL Guam crash on cover  feb 1998 - 6sep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754" y="611582"/>
            <a:ext cx="4463380" cy="57651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636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Ability to fly DME-Altitude CANPAs not stressed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306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!Dibley 1 D Data\My Dropbox\!Curdata\DDCL -\DDC DME CANPAs, NPA Accidents\FSF Task Force Killers in Aviation - KAL Guam crash on cover  feb 1998 - 6sep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754" y="611582"/>
            <a:ext cx="4463380" cy="57651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2745502"/>
            <a:ext cx="9144000" cy="2554545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FSF </a:t>
            </a:r>
            <a:r>
              <a:rPr lang="en-GB" sz="2800" dirty="0" smtClean="0">
                <a:solidFill>
                  <a:srgbClr val="000099"/>
                </a:solidFill>
                <a:ea typeface="ＭＳ Ｐゴシック" pitchFamily="34" charset="-128"/>
              </a:rPr>
              <a:t>278 page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Nov-Dec 1998 CFIT Task Force Report </a:t>
            </a:r>
          </a:p>
          <a:p>
            <a:pPr algn="ctr" eaLnBrk="0" hangingPunct="0"/>
            <a:r>
              <a:rPr lang="en-GB" sz="2800" i="1" dirty="0" smtClean="0">
                <a:solidFill>
                  <a:srgbClr val="000099"/>
                </a:solidFill>
              </a:rPr>
              <a:t>only reference?</a:t>
            </a:r>
          </a:p>
          <a:p>
            <a:pPr algn="ctr" eaLnBrk="0" hangingPunct="0"/>
            <a:r>
              <a:rPr lang="en-GB" sz="2800" b="1" dirty="0" smtClean="0">
                <a:solidFill>
                  <a:srgbClr val="000099"/>
                </a:solidFill>
              </a:rPr>
              <a:t>Aircraft Equipment Working Group </a:t>
            </a:r>
            <a:r>
              <a:rPr lang="en-GB" sz="1800" dirty="0" smtClean="0">
                <a:solidFill>
                  <a:srgbClr val="000099"/>
                </a:solidFill>
              </a:rPr>
              <a:t>Page 93</a:t>
            </a:r>
            <a:endParaRPr lang="en-GB" sz="2800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“Operators should furnish crews with charts depicting</a:t>
            </a:r>
          </a:p>
          <a:p>
            <a:pPr algn="ctr" eaLnBrk="0" hangingPunct="0"/>
            <a:r>
              <a:rPr lang="en-GB" b="1" dirty="0" smtClean="0">
                <a:solidFill>
                  <a:srgbClr val="3366CC"/>
                </a:solidFill>
                <a:ea typeface="ＭＳ Ｐゴシック" pitchFamily="34" charset="-128"/>
              </a:rPr>
              <a:t>constant-angle profiles and recommended altitudes along the glide path for nonprecision approaches</a:t>
            </a:r>
            <a:r>
              <a:rPr lang="en-GB" sz="2800" dirty="0" smtClean="0">
                <a:solidFill>
                  <a:srgbClr val="3366CC"/>
                </a:solidFill>
                <a:ea typeface="ＭＳ Ｐゴシック" pitchFamily="34" charset="-128"/>
              </a:rPr>
              <a:t>;”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6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Ability to fly DME-Altitude CANPAs not stressed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802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 RAeS LHR 121011 - Don Batement info 2001 - 9oct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506" y="2153072"/>
            <a:ext cx="9153506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8629"/>
            <a:ext cx="914400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CFIT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NPA Accidents Continued </a:t>
            </a: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–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In 2002 Don Bateman, father of 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GPWS/EGPWS,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0099"/>
                </a:solidFill>
                <a:ea typeface="ＭＳ Ｐゴシック" pitchFamily="34" charset="-128"/>
              </a:rPr>
              <a:t>published 9 NPA CFIT accidents which could have been saved if EGPWS had been fitted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68" y="5139189"/>
            <a:ext cx="91440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>
                <a:solidFill>
                  <a:srgbClr val="000099"/>
                </a:solidFill>
                <a:ea typeface="ＭＳ Ｐゴシック" pitchFamily="34" charset="-128"/>
              </a:rPr>
              <a:t>But 5 had DME available but no DME-Altitude tables on the charts which could have avoided an accident.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926" y="2683264"/>
            <a:ext cx="36724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99"/>
                </a:solidFill>
              </a:rPr>
              <a:t>Described on following slides</a:t>
            </a:r>
            <a:endParaRPr lang="en-GB" sz="1800" b="1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flipH="1">
            <a:off x="2267744" y="2867930"/>
            <a:ext cx="3128182" cy="7050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15815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ssair RJ100 ZUR - Slide showing intro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1078"/>
            <a:ext cx="9144000" cy="6041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5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Crossair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RJ 100 CFIT Accident Zurich 24 Nov 2001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255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63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Crossair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RJ 100 CFIT Accident Zurich 24 Nov 2001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4" name="Picture 3" descr="Crossair RJ100 ZUR - VOR DME Chart in Use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823"/>
            <a:ext cx="9144000" cy="60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1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63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Crossair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RJ 100 CFIT Accident Zurich 24 Nov 2001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4" name="Picture 3" descr="Crossair RJ100 ZUR - VOR DME Chart in Use - 14ap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823"/>
            <a:ext cx="9144000" cy="6027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504" y="2852936"/>
            <a:ext cx="8892480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FO had no way of monitoring the descent path.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3553852"/>
            <a:ext cx="5868144" cy="1892826"/>
          </a:xfrm>
          <a:prstGeom prst="rect">
            <a:avLst/>
          </a:prstGeom>
          <a:solidFill>
            <a:srgbClr val="FFC00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0"/>
              </a:spcAft>
            </a:pPr>
            <a:r>
              <a:rPr lang="en-GB" sz="2800" b="1" i="1" dirty="0" smtClean="0">
                <a:solidFill>
                  <a:srgbClr val="C00000"/>
                </a:solidFill>
                <a:ea typeface="ＭＳ Ｐゴシック" pitchFamily="34" charset="-128"/>
              </a:rPr>
              <a:t>The Pilot Monitoring must have 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i="1" dirty="0" smtClean="0">
                <a:solidFill>
                  <a:srgbClr val="C00000"/>
                </a:solidFill>
                <a:ea typeface="ＭＳ Ｐゴシック" pitchFamily="34" charset="-128"/>
              </a:rPr>
              <a:t>something clear to monitor with.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i="1" dirty="0" smtClean="0">
                <a:solidFill>
                  <a:srgbClr val="C00000"/>
                </a:solidFill>
                <a:ea typeface="ＭＳ Ｐゴシック" pitchFamily="34" charset="-128"/>
              </a:rPr>
              <a:t>Pilot Cross-Checking might be a better job requirement?</a:t>
            </a:r>
            <a:endParaRPr lang="en-GB" sz="2800" i="1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08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4" animBg="1"/>
      <p:bldP spid="5" grpId="0" uiExpand="1" build="p" bldLvl="4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63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Crossair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RJ 100 CFIT Accident Zurich 24 Nov 2001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Crossair RJ100 ZUR - Airbus suggested Chart - 14apr13 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6" y="460930"/>
            <a:ext cx="9144000" cy="60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37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63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000099"/>
                </a:solidFill>
                <a:ea typeface="ＭＳ Ｐゴシック" pitchFamily="34" charset="-128"/>
              </a:rPr>
              <a:t>Crossair</a:t>
            </a: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 RJ 100 CFIT Accident Zurich 24 Nov 2001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5" name="Picture 4" descr="Crossair RJ100 ZUR - Airbus suggested Chart - 14apr13 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6" y="460930"/>
            <a:ext cx="9144000" cy="60218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368" y="3098600"/>
            <a:ext cx="8892480" cy="954107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The FO could have easily checked the aircraft was low from the tables and advised the captain.</a:t>
            </a:r>
            <a:endParaRPr lang="en-GB" sz="2800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026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4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7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On 12 May 2010 Afriqiyah A330 Crashed during Go Around  after an incorrectly flown NDB Approach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pic>
        <p:nvPicPr>
          <p:cNvPr id="4" name="Picture 3" descr="Libyan A330 NDB app 12may10 - Offcial Report - Title - 9mar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0329" y="2067076"/>
            <a:ext cx="4765112" cy="425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624" y="31189"/>
            <a:ext cx="859910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99"/>
                </a:solidFill>
                <a:ea typeface="ＭＳ Ｐゴシック" pitchFamily="34" charset="-128"/>
              </a:rPr>
              <a:t>In a recent accident crew responded to EGPWS but then lost control during the Go Around</a:t>
            </a:r>
            <a:endParaRPr lang="en-GB" sz="2800" b="1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014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bldLvl="2" animBg="1"/>
    </p:bldLst>
  </p:timing>
</p:sld>
</file>

<file path=ppt/theme/theme1.xml><?xml version="1.0" encoding="utf-8"?>
<a:theme xmlns:a="http://schemas.openxmlformats.org/drawingml/2006/main" name="HD TLS 12apr11 - John Green background">
  <a:themeElements>
    <a:clrScheme name="RAeS Aerospace 2010 - John Green sky background 1">
      <a:dk1>
        <a:srgbClr val="000000"/>
      </a:dk1>
      <a:lt1>
        <a:srgbClr val="FFFFFF"/>
      </a:lt1>
      <a:dk2>
        <a:srgbClr val="000066"/>
      </a:dk2>
      <a:lt2>
        <a:srgbClr val="DDDDDD"/>
      </a:lt2>
      <a:accent1>
        <a:srgbClr val="FFFF00"/>
      </a:accent1>
      <a:accent2>
        <a:srgbClr val="7DE6FF"/>
      </a:accent2>
      <a:accent3>
        <a:srgbClr val="FFFFFF"/>
      </a:accent3>
      <a:accent4>
        <a:srgbClr val="000000"/>
      </a:accent4>
      <a:accent5>
        <a:srgbClr val="FFFFAA"/>
      </a:accent5>
      <a:accent6>
        <a:srgbClr val="71D0E7"/>
      </a:accent6>
      <a:hlink>
        <a:srgbClr val="FFA7E2"/>
      </a:hlink>
      <a:folHlink>
        <a:srgbClr val="BBFFBB"/>
      </a:folHlink>
    </a:clrScheme>
    <a:fontScheme name="RAeS Aerospace 2010 - John Green sky background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9999FF">
            <a:alpha val="92000"/>
          </a:srgbClr>
        </a:solidFill>
      </a:spPr>
      <a:bodyPr wrap="none" rtlCol="0">
        <a:spAutoFit/>
      </a:bodyPr>
      <a:lstStyle>
        <a:defPPr>
          <a:defRPr sz="1800" b="1" dirty="0" smtClean="0">
            <a:solidFill>
              <a:srgbClr val="000099"/>
            </a:solidFill>
          </a:defRPr>
        </a:defPPr>
      </a:lstStyle>
    </a:txDef>
  </a:objectDefaults>
  <a:extraClrSchemeLst>
    <a:extraClrScheme>
      <a:clrScheme name="RAeS Aerospace 2010 - John Green sky background 1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FFFF00"/>
        </a:accent1>
        <a:accent2>
          <a:srgbClr val="7DE6FF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71D0E7"/>
        </a:accent6>
        <a:hlink>
          <a:srgbClr val="FFA7E2"/>
        </a:hlink>
        <a:folHlink>
          <a:srgbClr val="BBF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eS Aerospace 2010 - John Green sky background 2">
        <a:dk1>
          <a:srgbClr val="000000"/>
        </a:dk1>
        <a:lt1>
          <a:srgbClr val="FFFFFF"/>
        </a:lt1>
        <a:dk2>
          <a:srgbClr val="063DE8"/>
        </a:dk2>
        <a:lt2>
          <a:srgbClr val="FFFF00"/>
        </a:lt2>
        <a:accent1>
          <a:srgbClr val="FFFF00"/>
        </a:accent1>
        <a:accent2>
          <a:srgbClr val="00DCFF"/>
        </a:accent2>
        <a:accent3>
          <a:srgbClr val="AAAFF2"/>
        </a:accent3>
        <a:accent4>
          <a:srgbClr val="DADADA"/>
        </a:accent4>
        <a:accent5>
          <a:srgbClr val="FFFFAA"/>
        </a:accent5>
        <a:accent6>
          <a:srgbClr val="00C7E7"/>
        </a:accent6>
        <a:hlink>
          <a:srgbClr val="FF66CC"/>
        </a:hlink>
        <a:folHlink>
          <a:srgbClr val="BBFFB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51937</TotalTime>
  <Words>5735</Words>
  <Application>Microsoft Office PowerPoint</Application>
  <PresentationFormat>On-screen Show (4:3)</PresentationFormat>
  <Paragraphs>730</Paragraphs>
  <Slides>147</Slides>
  <Notes>75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5" baseType="lpstr">
      <vt:lpstr>ＭＳ Ｐゴシック</vt:lpstr>
      <vt:lpstr>Arial</vt:lpstr>
      <vt:lpstr>Arial Black</vt:lpstr>
      <vt:lpstr>Calibri</vt:lpstr>
      <vt:lpstr>Copperplate Gothic Bold</vt:lpstr>
      <vt:lpstr>Times New Roman</vt:lpstr>
      <vt:lpstr>Wingdings</vt:lpstr>
      <vt:lpstr>HD TLS 12apr11 - John Green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Aero-Engines 1903-2003</dc:title>
  <dc:creator>Alec Collins</dc:creator>
  <cp:lastModifiedBy>Hugh Dibley</cp:lastModifiedBy>
  <cp:revision>1398</cp:revision>
  <dcterms:created xsi:type="dcterms:W3CDTF">2004-01-13T12:03:31Z</dcterms:created>
  <dcterms:modified xsi:type="dcterms:W3CDTF">2015-01-02T01:15:30Z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11748511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D6.1.2</vt:lpwstr>
  </property>
  <property fmtid="{D5CDD505-2E9C-101B-9397-08002B2CF9AE}" pid="5" name="NXTAG2">
    <vt:lpwstr>000800de3e000000000001024110</vt:lpwstr>
  </property>
</Properties>
</file>