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s/slide136.xml" ContentType="application/vnd.openxmlformats-officedocument.presentationml.slide+xml"/>
  <Override PartName="/ppt/theme/theme32.xml" ContentType="application/vnd.openxmlformats-officedocument.them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slideLayouts/slideLayout18.xml" ContentType="application/vnd.openxmlformats-officedocument.presentationml.slideLayout+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Default Extension="emf" ContentType="image/x-emf"/>
  <Override PartName="/ppt/slides/slide22.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heme/theme40.xml" ContentType="application/vnd.openxmlformats-officedocument.theme+xml"/>
  <Override PartName="/ppt/notesSlides/notesSlide11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Masters/slideMaster35.xml" ContentType="application/vnd.openxmlformats-officedocument.presentationml.slideMaster+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Masters/slideMaster24.xml" ContentType="application/vnd.openxmlformats-officedocument.presentationml.slideMaster+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s/slide138.xml" ContentType="application/vnd.openxmlformats-officedocument.presentationml.slide+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theme/theme12.xml" ContentType="application/vnd.openxmlformats-officedocument.them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Default Extension="mpeg" ContentType="video/mpeg"/>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s/slide157.xml" ContentType="application/vnd.openxmlformats-officedocument.presentationml.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heme/theme20.xml" ContentType="application/vnd.openxmlformats-officedocument.them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Masters/slideMaster37.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48.xml" ContentType="application/vnd.openxmlformats-officedocument.presentationml.slide+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heme/theme22.xml" ContentType="application/vnd.openxmlformats-officedocument.them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heme/theme11.xml" ContentType="application/vnd.openxmlformats-officedocument.them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theme/theme24.xml" ContentType="application/vnd.openxmlformats-officedocument.them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theme/theme13.xml" ContentType="application/vnd.openxmlformats-officedocument.them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17" r:id="rId2"/>
    <p:sldMasterId id="2147484019" r:id="rId3"/>
    <p:sldMasterId id="2147484021" r:id="rId4"/>
    <p:sldMasterId id="2147484023" r:id="rId5"/>
    <p:sldMasterId id="2147484025" r:id="rId6"/>
    <p:sldMasterId id="2147484027" r:id="rId7"/>
    <p:sldMasterId id="2147484029" r:id="rId8"/>
    <p:sldMasterId id="2147484031" r:id="rId9"/>
    <p:sldMasterId id="2147484033" r:id="rId10"/>
    <p:sldMasterId id="2147484035" r:id="rId11"/>
    <p:sldMasterId id="2147484037" r:id="rId12"/>
    <p:sldMasterId id="2147484039" r:id="rId13"/>
    <p:sldMasterId id="2147484041" r:id="rId14"/>
    <p:sldMasterId id="2147484043" r:id="rId15"/>
    <p:sldMasterId id="2147484045" r:id="rId16"/>
    <p:sldMasterId id="2147484047" r:id="rId17"/>
    <p:sldMasterId id="2147484049" r:id="rId18"/>
    <p:sldMasterId id="2147484051" r:id="rId19"/>
    <p:sldMasterId id="2147484053" r:id="rId20"/>
    <p:sldMasterId id="2147484055" r:id="rId21"/>
    <p:sldMasterId id="2147484057" r:id="rId22"/>
    <p:sldMasterId id="2147484059" r:id="rId23"/>
    <p:sldMasterId id="2147484061" r:id="rId24"/>
    <p:sldMasterId id="2147484063" r:id="rId25"/>
    <p:sldMasterId id="2147484065" r:id="rId26"/>
    <p:sldMasterId id="2147484067" r:id="rId27"/>
    <p:sldMasterId id="2147484069" r:id="rId28"/>
    <p:sldMasterId id="2147484071" r:id="rId29"/>
    <p:sldMasterId id="2147484073" r:id="rId30"/>
    <p:sldMasterId id="2147484075" r:id="rId31"/>
    <p:sldMasterId id="2147484077" r:id="rId32"/>
    <p:sldMasterId id="2147484079" r:id="rId33"/>
    <p:sldMasterId id="2147484081" r:id="rId34"/>
    <p:sldMasterId id="2147484083" r:id="rId35"/>
    <p:sldMasterId id="2147484085" r:id="rId36"/>
    <p:sldMasterId id="2147484087" r:id="rId37"/>
    <p:sldMasterId id="2147484089" r:id="rId38"/>
    <p:sldMasterId id="2147484091" r:id="rId39"/>
  </p:sldMasterIdLst>
  <p:notesMasterIdLst>
    <p:notesMasterId r:id="rId204"/>
  </p:notesMasterIdLst>
  <p:sldIdLst>
    <p:sldId id="257"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271" r:id="rId54"/>
    <p:sldId id="272" r:id="rId55"/>
    <p:sldId id="371" r:id="rId56"/>
    <p:sldId id="273" r:id="rId57"/>
    <p:sldId id="274" r:id="rId58"/>
    <p:sldId id="275" r:id="rId59"/>
    <p:sldId id="276" r:id="rId60"/>
    <p:sldId id="277" r:id="rId61"/>
    <p:sldId id="278" r:id="rId62"/>
    <p:sldId id="279" r:id="rId63"/>
    <p:sldId id="280" r:id="rId64"/>
    <p:sldId id="473" r:id="rId65"/>
    <p:sldId id="281" r:id="rId66"/>
    <p:sldId id="282" r:id="rId67"/>
    <p:sldId id="283" r:id="rId68"/>
    <p:sldId id="284" r:id="rId69"/>
    <p:sldId id="285" r:id="rId70"/>
    <p:sldId id="286" r:id="rId71"/>
    <p:sldId id="287" r:id="rId72"/>
    <p:sldId id="476" r:id="rId73"/>
    <p:sldId id="479" r:id="rId74"/>
    <p:sldId id="480" r:id="rId75"/>
    <p:sldId id="477" r:id="rId76"/>
    <p:sldId id="478" r:id="rId77"/>
    <p:sldId id="288" r:id="rId78"/>
    <p:sldId id="471"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469" r:id="rId92"/>
    <p:sldId id="301" r:id="rId93"/>
    <p:sldId id="302" r:id="rId94"/>
    <p:sldId id="303" r:id="rId95"/>
    <p:sldId id="304" r:id="rId96"/>
    <p:sldId id="305" r:id="rId97"/>
    <p:sldId id="306" r:id="rId98"/>
    <p:sldId id="307" r:id="rId99"/>
    <p:sldId id="308" r:id="rId100"/>
    <p:sldId id="309" r:id="rId101"/>
    <p:sldId id="310" r:id="rId102"/>
    <p:sldId id="311" r:id="rId103"/>
    <p:sldId id="312" r:id="rId104"/>
    <p:sldId id="313" r:id="rId105"/>
    <p:sldId id="314" r:id="rId106"/>
    <p:sldId id="315" r:id="rId107"/>
    <p:sldId id="321" r:id="rId108"/>
    <p:sldId id="324" r:id="rId109"/>
    <p:sldId id="317" r:id="rId110"/>
    <p:sldId id="318" r:id="rId111"/>
    <p:sldId id="319" r:id="rId112"/>
    <p:sldId id="441" r:id="rId113"/>
    <p:sldId id="320" r:id="rId114"/>
    <p:sldId id="329" r:id="rId115"/>
    <p:sldId id="330" r:id="rId116"/>
    <p:sldId id="316" r:id="rId117"/>
    <p:sldId id="325" r:id="rId118"/>
    <p:sldId id="326" r:id="rId119"/>
    <p:sldId id="372" r:id="rId120"/>
    <p:sldId id="474" r:id="rId121"/>
    <p:sldId id="373" r:id="rId122"/>
    <p:sldId id="374" r:id="rId123"/>
    <p:sldId id="375" r:id="rId124"/>
    <p:sldId id="376" r:id="rId125"/>
    <p:sldId id="377" r:id="rId126"/>
    <p:sldId id="378" r:id="rId127"/>
    <p:sldId id="379" r:id="rId128"/>
    <p:sldId id="481" r:id="rId129"/>
    <p:sldId id="482" r:id="rId130"/>
    <p:sldId id="483" r:id="rId131"/>
    <p:sldId id="484" r:id="rId132"/>
    <p:sldId id="485" r:id="rId133"/>
    <p:sldId id="486" r:id="rId134"/>
    <p:sldId id="487" r:id="rId135"/>
    <p:sldId id="488" r:id="rId136"/>
    <p:sldId id="489" r:id="rId137"/>
    <p:sldId id="490" r:id="rId138"/>
    <p:sldId id="491" r:id="rId139"/>
    <p:sldId id="492" r:id="rId140"/>
    <p:sldId id="493" r:id="rId141"/>
    <p:sldId id="494" r:id="rId142"/>
    <p:sldId id="495" r:id="rId143"/>
    <p:sldId id="496" r:id="rId144"/>
    <p:sldId id="497" r:id="rId145"/>
    <p:sldId id="498" r:id="rId146"/>
    <p:sldId id="499" r:id="rId147"/>
    <p:sldId id="500" r:id="rId148"/>
    <p:sldId id="501" r:id="rId149"/>
    <p:sldId id="502" r:id="rId150"/>
    <p:sldId id="503" r:id="rId151"/>
    <p:sldId id="504" r:id="rId152"/>
    <p:sldId id="505" r:id="rId153"/>
    <p:sldId id="506" r:id="rId154"/>
    <p:sldId id="507" r:id="rId155"/>
    <p:sldId id="508" r:id="rId156"/>
    <p:sldId id="509" r:id="rId157"/>
    <p:sldId id="510" r:id="rId158"/>
    <p:sldId id="511" r:id="rId159"/>
    <p:sldId id="512" r:id="rId160"/>
    <p:sldId id="513" r:id="rId161"/>
    <p:sldId id="514" r:id="rId162"/>
    <p:sldId id="515" r:id="rId163"/>
    <p:sldId id="516" r:id="rId164"/>
    <p:sldId id="517" r:id="rId165"/>
    <p:sldId id="518" r:id="rId166"/>
    <p:sldId id="327" r:id="rId167"/>
    <p:sldId id="328" r:id="rId168"/>
    <p:sldId id="442" r:id="rId169"/>
    <p:sldId id="443" r:id="rId170"/>
    <p:sldId id="444" r:id="rId171"/>
    <p:sldId id="445" r:id="rId172"/>
    <p:sldId id="446" r:id="rId173"/>
    <p:sldId id="447" r:id="rId174"/>
    <p:sldId id="448" r:id="rId175"/>
    <p:sldId id="449" r:id="rId176"/>
    <p:sldId id="450" r:id="rId177"/>
    <p:sldId id="338" r:id="rId178"/>
    <p:sldId id="340" r:id="rId179"/>
    <p:sldId id="456" r:id="rId180"/>
    <p:sldId id="451" r:id="rId181"/>
    <p:sldId id="452" r:id="rId182"/>
    <p:sldId id="467" r:id="rId183"/>
    <p:sldId id="468" r:id="rId184"/>
    <p:sldId id="453" r:id="rId185"/>
    <p:sldId id="454" r:id="rId186"/>
    <p:sldId id="459" r:id="rId187"/>
    <p:sldId id="462" r:id="rId188"/>
    <p:sldId id="463" r:id="rId189"/>
    <p:sldId id="464" r:id="rId190"/>
    <p:sldId id="455" r:id="rId191"/>
    <p:sldId id="457" r:id="rId192"/>
    <p:sldId id="342" r:id="rId193"/>
    <p:sldId id="458" r:id="rId194"/>
    <p:sldId id="465" r:id="rId195"/>
    <p:sldId id="470" r:id="rId196"/>
    <p:sldId id="336" r:id="rId197"/>
    <p:sldId id="475" r:id="rId198"/>
    <p:sldId id="331" r:id="rId199"/>
    <p:sldId id="472" r:id="rId200"/>
    <p:sldId id="369" r:id="rId201"/>
    <p:sldId id="367" r:id="rId202"/>
    <p:sldId id="370" r:id="rId203"/>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58"/>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78.xml"/><Relationship Id="rId21" Type="http://schemas.openxmlformats.org/officeDocument/2006/relationships/slideMaster" Target="slideMasters/slideMaster21.xml"/><Relationship Id="rId42" Type="http://schemas.openxmlformats.org/officeDocument/2006/relationships/slide" Target="slides/slide3.xml"/><Relationship Id="rId63" Type="http://schemas.openxmlformats.org/officeDocument/2006/relationships/slide" Target="slides/slide24.xml"/><Relationship Id="rId84" Type="http://schemas.openxmlformats.org/officeDocument/2006/relationships/slide" Target="slides/slide45.xml"/><Relationship Id="rId138" Type="http://schemas.openxmlformats.org/officeDocument/2006/relationships/slide" Target="slides/slide99.xml"/><Relationship Id="rId159" Type="http://schemas.openxmlformats.org/officeDocument/2006/relationships/slide" Target="slides/slide120.xml"/><Relationship Id="rId170" Type="http://schemas.openxmlformats.org/officeDocument/2006/relationships/slide" Target="slides/slide131.xml"/><Relationship Id="rId191" Type="http://schemas.openxmlformats.org/officeDocument/2006/relationships/slide" Target="slides/slide152.xml"/><Relationship Id="rId205"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6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4.xml"/><Relationship Id="rId58" Type="http://schemas.openxmlformats.org/officeDocument/2006/relationships/slide" Target="slides/slide19.xml"/><Relationship Id="rId74" Type="http://schemas.openxmlformats.org/officeDocument/2006/relationships/slide" Target="slides/slide35.xml"/><Relationship Id="rId79" Type="http://schemas.openxmlformats.org/officeDocument/2006/relationships/slide" Target="slides/slide40.xml"/><Relationship Id="rId102" Type="http://schemas.openxmlformats.org/officeDocument/2006/relationships/slide" Target="slides/slide63.xml"/><Relationship Id="rId123" Type="http://schemas.openxmlformats.org/officeDocument/2006/relationships/slide" Target="slides/slide84.xml"/><Relationship Id="rId128" Type="http://schemas.openxmlformats.org/officeDocument/2006/relationships/slide" Target="slides/slide89.xml"/><Relationship Id="rId144" Type="http://schemas.openxmlformats.org/officeDocument/2006/relationships/slide" Target="slides/slide105.xml"/><Relationship Id="rId149" Type="http://schemas.openxmlformats.org/officeDocument/2006/relationships/slide" Target="slides/slide110.xml"/><Relationship Id="rId5" Type="http://schemas.openxmlformats.org/officeDocument/2006/relationships/slideMaster" Target="slideMasters/slideMaster5.xml"/><Relationship Id="rId90" Type="http://schemas.openxmlformats.org/officeDocument/2006/relationships/slide" Target="slides/slide51.xml"/><Relationship Id="rId95" Type="http://schemas.openxmlformats.org/officeDocument/2006/relationships/slide" Target="slides/slide56.xml"/><Relationship Id="rId160" Type="http://schemas.openxmlformats.org/officeDocument/2006/relationships/slide" Target="slides/slide121.xml"/><Relationship Id="rId165" Type="http://schemas.openxmlformats.org/officeDocument/2006/relationships/slide" Target="slides/slide126.xml"/><Relationship Id="rId181" Type="http://schemas.openxmlformats.org/officeDocument/2006/relationships/slide" Target="slides/slide142.xml"/><Relationship Id="rId186" Type="http://schemas.openxmlformats.org/officeDocument/2006/relationships/slide" Target="slides/slide14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4.xml"/><Relationship Id="rId48" Type="http://schemas.openxmlformats.org/officeDocument/2006/relationships/slide" Target="slides/slide9.xml"/><Relationship Id="rId64" Type="http://schemas.openxmlformats.org/officeDocument/2006/relationships/slide" Target="slides/slide25.xml"/><Relationship Id="rId69" Type="http://schemas.openxmlformats.org/officeDocument/2006/relationships/slide" Target="slides/slide30.xml"/><Relationship Id="rId113" Type="http://schemas.openxmlformats.org/officeDocument/2006/relationships/slide" Target="slides/slide74.xml"/><Relationship Id="rId118" Type="http://schemas.openxmlformats.org/officeDocument/2006/relationships/slide" Target="slides/slide79.xml"/><Relationship Id="rId134" Type="http://schemas.openxmlformats.org/officeDocument/2006/relationships/slide" Target="slides/slide95.xml"/><Relationship Id="rId139" Type="http://schemas.openxmlformats.org/officeDocument/2006/relationships/slide" Target="slides/slide100.xml"/><Relationship Id="rId80" Type="http://schemas.openxmlformats.org/officeDocument/2006/relationships/slide" Target="slides/slide41.xml"/><Relationship Id="rId85" Type="http://schemas.openxmlformats.org/officeDocument/2006/relationships/slide" Target="slides/slide46.xml"/><Relationship Id="rId150" Type="http://schemas.openxmlformats.org/officeDocument/2006/relationships/slide" Target="slides/slide111.xml"/><Relationship Id="rId155" Type="http://schemas.openxmlformats.org/officeDocument/2006/relationships/slide" Target="slides/slide116.xml"/><Relationship Id="rId171" Type="http://schemas.openxmlformats.org/officeDocument/2006/relationships/slide" Target="slides/slide132.xml"/><Relationship Id="rId176" Type="http://schemas.openxmlformats.org/officeDocument/2006/relationships/slide" Target="slides/slide137.xml"/><Relationship Id="rId192" Type="http://schemas.openxmlformats.org/officeDocument/2006/relationships/slide" Target="slides/slide153.xml"/><Relationship Id="rId197" Type="http://schemas.openxmlformats.org/officeDocument/2006/relationships/slide" Target="slides/slide158.xml"/><Relationship Id="rId206" Type="http://schemas.openxmlformats.org/officeDocument/2006/relationships/viewProps" Target="viewProps.xml"/><Relationship Id="rId201" Type="http://schemas.openxmlformats.org/officeDocument/2006/relationships/slide" Target="slides/slide16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0.xml"/><Relationship Id="rId103" Type="http://schemas.openxmlformats.org/officeDocument/2006/relationships/slide" Target="slides/slide64.xml"/><Relationship Id="rId108" Type="http://schemas.openxmlformats.org/officeDocument/2006/relationships/slide" Target="slides/slide69.xml"/><Relationship Id="rId124" Type="http://schemas.openxmlformats.org/officeDocument/2006/relationships/slide" Target="slides/slide85.xml"/><Relationship Id="rId129" Type="http://schemas.openxmlformats.org/officeDocument/2006/relationships/slide" Target="slides/slide90.xml"/><Relationship Id="rId54" Type="http://schemas.openxmlformats.org/officeDocument/2006/relationships/slide" Target="slides/slide15.xml"/><Relationship Id="rId70" Type="http://schemas.openxmlformats.org/officeDocument/2006/relationships/slide" Target="slides/slide31.xml"/><Relationship Id="rId75" Type="http://schemas.openxmlformats.org/officeDocument/2006/relationships/slide" Target="slides/slide36.xml"/><Relationship Id="rId91" Type="http://schemas.openxmlformats.org/officeDocument/2006/relationships/slide" Target="slides/slide52.xml"/><Relationship Id="rId96" Type="http://schemas.openxmlformats.org/officeDocument/2006/relationships/slide" Target="slides/slide57.xml"/><Relationship Id="rId140" Type="http://schemas.openxmlformats.org/officeDocument/2006/relationships/slide" Target="slides/slide101.xml"/><Relationship Id="rId145" Type="http://schemas.openxmlformats.org/officeDocument/2006/relationships/slide" Target="slides/slide106.xml"/><Relationship Id="rId161" Type="http://schemas.openxmlformats.org/officeDocument/2006/relationships/slide" Target="slides/slide122.xml"/><Relationship Id="rId166" Type="http://schemas.openxmlformats.org/officeDocument/2006/relationships/slide" Target="slides/slide127.xml"/><Relationship Id="rId182" Type="http://schemas.openxmlformats.org/officeDocument/2006/relationships/slide" Target="slides/slide143.xml"/><Relationship Id="rId187" Type="http://schemas.openxmlformats.org/officeDocument/2006/relationships/slide" Target="slides/slide14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0.xml"/><Relationship Id="rId114" Type="http://schemas.openxmlformats.org/officeDocument/2006/relationships/slide" Target="slides/slide75.xml"/><Relationship Id="rId119" Type="http://schemas.openxmlformats.org/officeDocument/2006/relationships/slide" Target="slides/slide80.xml"/><Relationship Id="rId44" Type="http://schemas.openxmlformats.org/officeDocument/2006/relationships/slide" Target="slides/slide5.xml"/><Relationship Id="rId60" Type="http://schemas.openxmlformats.org/officeDocument/2006/relationships/slide" Target="slides/slide21.xml"/><Relationship Id="rId65" Type="http://schemas.openxmlformats.org/officeDocument/2006/relationships/slide" Target="slides/slide26.xml"/><Relationship Id="rId81" Type="http://schemas.openxmlformats.org/officeDocument/2006/relationships/slide" Target="slides/slide42.xml"/><Relationship Id="rId86" Type="http://schemas.openxmlformats.org/officeDocument/2006/relationships/slide" Target="slides/slide47.xml"/><Relationship Id="rId130" Type="http://schemas.openxmlformats.org/officeDocument/2006/relationships/slide" Target="slides/slide91.xml"/><Relationship Id="rId135" Type="http://schemas.openxmlformats.org/officeDocument/2006/relationships/slide" Target="slides/slide96.xml"/><Relationship Id="rId151" Type="http://schemas.openxmlformats.org/officeDocument/2006/relationships/slide" Target="slides/slide112.xml"/><Relationship Id="rId156" Type="http://schemas.openxmlformats.org/officeDocument/2006/relationships/slide" Target="slides/slide117.xml"/><Relationship Id="rId177" Type="http://schemas.openxmlformats.org/officeDocument/2006/relationships/slide" Target="slides/slide138.xml"/><Relationship Id="rId198" Type="http://schemas.openxmlformats.org/officeDocument/2006/relationships/slide" Target="slides/slide159.xml"/><Relationship Id="rId172" Type="http://schemas.openxmlformats.org/officeDocument/2006/relationships/slide" Target="slides/slide133.xml"/><Relationship Id="rId193" Type="http://schemas.openxmlformats.org/officeDocument/2006/relationships/slide" Target="slides/slide154.xml"/><Relationship Id="rId202" Type="http://schemas.openxmlformats.org/officeDocument/2006/relationships/slide" Target="slides/slide163.xml"/><Relationship Id="rId207"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120" Type="http://schemas.openxmlformats.org/officeDocument/2006/relationships/slide" Target="slides/slide81.xml"/><Relationship Id="rId125" Type="http://schemas.openxmlformats.org/officeDocument/2006/relationships/slide" Target="slides/slide86.xml"/><Relationship Id="rId141" Type="http://schemas.openxmlformats.org/officeDocument/2006/relationships/slide" Target="slides/slide102.xml"/><Relationship Id="rId146" Type="http://schemas.openxmlformats.org/officeDocument/2006/relationships/slide" Target="slides/slide107.xml"/><Relationship Id="rId167" Type="http://schemas.openxmlformats.org/officeDocument/2006/relationships/slide" Target="slides/slide128.xml"/><Relationship Id="rId188" Type="http://schemas.openxmlformats.org/officeDocument/2006/relationships/slide" Target="slides/slide149.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162" Type="http://schemas.openxmlformats.org/officeDocument/2006/relationships/slide" Target="slides/slide123.xml"/><Relationship Id="rId183" Type="http://schemas.openxmlformats.org/officeDocument/2006/relationships/slide" Target="slides/slide14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 Id="rId87" Type="http://schemas.openxmlformats.org/officeDocument/2006/relationships/slide" Target="slides/slide48.xml"/><Relationship Id="rId110" Type="http://schemas.openxmlformats.org/officeDocument/2006/relationships/slide" Target="slides/slide71.xml"/><Relationship Id="rId115" Type="http://schemas.openxmlformats.org/officeDocument/2006/relationships/slide" Target="slides/slide76.xml"/><Relationship Id="rId131" Type="http://schemas.openxmlformats.org/officeDocument/2006/relationships/slide" Target="slides/slide92.xml"/><Relationship Id="rId136" Type="http://schemas.openxmlformats.org/officeDocument/2006/relationships/slide" Target="slides/slide97.xml"/><Relationship Id="rId157" Type="http://schemas.openxmlformats.org/officeDocument/2006/relationships/slide" Target="slides/slide118.xml"/><Relationship Id="rId178" Type="http://schemas.openxmlformats.org/officeDocument/2006/relationships/slide" Target="slides/slide139.xml"/><Relationship Id="rId61" Type="http://schemas.openxmlformats.org/officeDocument/2006/relationships/slide" Target="slides/slide22.xml"/><Relationship Id="rId82" Type="http://schemas.openxmlformats.org/officeDocument/2006/relationships/slide" Target="slides/slide43.xml"/><Relationship Id="rId152" Type="http://schemas.openxmlformats.org/officeDocument/2006/relationships/slide" Target="slides/slide113.xml"/><Relationship Id="rId173" Type="http://schemas.openxmlformats.org/officeDocument/2006/relationships/slide" Target="slides/slide134.xml"/><Relationship Id="rId194" Type="http://schemas.openxmlformats.org/officeDocument/2006/relationships/slide" Target="slides/slide155.xml"/><Relationship Id="rId199" Type="http://schemas.openxmlformats.org/officeDocument/2006/relationships/slide" Target="slides/slide160.xml"/><Relationship Id="rId203" Type="http://schemas.openxmlformats.org/officeDocument/2006/relationships/slide" Target="slides/slide164.xml"/><Relationship Id="rId208"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7.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26" Type="http://schemas.openxmlformats.org/officeDocument/2006/relationships/slide" Target="slides/slide87.xml"/><Relationship Id="rId147" Type="http://schemas.openxmlformats.org/officeDocument/2006/relationships/slide" Target="slides/slide108.xml"/><Relationship Id="rId168" Type="http://schemas.openxmlformats.org/officeDocument/2006/relationships/slide" Target="slides/slide129.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93" Type="http://schemas.openxmlformats.org/officeDocument/2006/relationships/slide" Target="slides/slide54.xml"/><Relationship Id="rId98" Type="http://schemas.openxmlformats.org/officeDocument/2006/relationships/slide" Target="slides/slide59.xml"/><Relationship Id="rId121" Type="http://schemas.openxmlformats.org/officeDocument/2006/relationships/slide" Target="slides/slide82.xml"/><Relationship Id="rId142" Type="http://schemas.openxmlformats.org/officeDocument/2006/relationships/slide" Target="slides/slide103.xml"/><Relationship Id="rId163" Type="http://schemas.openxmlformats.org/officeDocument/2006/relationships/slide" Target="slides/slide124.xml"/><Relationship Id="rId184" Type="http://schemas.openxmlformats.org/officeDocument/2006/relationships/slide" Target="slides/slide145.xml"/><Relationship Id="rId189" Type="http://schemas.openxmlformats.org/officeDocument/2006/relationships/slide" Target="slides/slide15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7.xml"/><Relationship Id="rId67" Type="http://schemas.openxmlformats.org/officeDocument/2006/relationships/slide" Target="slides/slide28.xml"/><Relationship Id="rId116" Type="http://schemas.openxmlformats.org/officeDocument/2006/relationships/slide" Target="slides/slide77.xml"/><Relationship Id="rId137" Type="http://schemas.openxmlformats.org/officeDocument/2006/relationships/slide" Target="slides/slide98.xml"/><Relationship Id="rId158" Type="http://schemas.openxmlformats.org/officeDocument/2006/relationships/slide" Target="slides/slide119.xml"/><Relationship Id="rId20" Type="http://schemas.openxmlformats.org/officeDocument/2006/relationships/slideMaster" Target="slideMasters/slideMaster20.xml"/><Relationship Id="rId41" Type="http://schemas.openxmlformats.org/officeDocument/2006/relationships/slide" Target="slides/slide2.xml"/><Relationship Id="rId62" Type="http://schemas.openxmlformats.org/officeDocument/2006/relationships/slide" Target="slides/slide23.xml"/><Relationship Id="rId83" Type="http://schemas.openxmlformats.org/officeDocument/2006/relationships/slide" Target="slides/slide44.xml"/><Relationship Id="rId88" Type="http://schemas.openxmlformats.org/officeDocument/2006/relationships/slide" Target="slides/slide49.xml"/><Relationship Id="rId111" Type="http://schemas.openxmlformats.org/officeDocument/2006/relationships/slide" Target="slides/slide72.xml"/><Relationship Id="rId132" Type="http://schemas.openxmlformats.org/officeDocument/2006/relationships/slide" Target="slides/slide93.xml"/><Relationship Id="rId153" Type="http://schemas.openxmlformats.org/officeDocument/2006/relationships/slide" Target="slides/slide114.xml"/><Relationship Id="rId174" Type="http://schemas.openxmlformats.org/officeDocument/2006/relationships/slide" Target="slides/slide135.xml"/><Relationship Id="rId179" Type="http://schemas.openxmlformats.org/officeDocument/2006/relationships/slide" Target="slides/slide140.xml"/><Relationship Id="rId195" Type="http://schemas.openxmlformats.org/officeDocument/2006/relationships/slide" Target="slides/slide156.xml"/><Relationship Id="rId190" Type="http://schemas.openxmlformats.org/officeDocument/2006/relationships/slide" Target="slides/slide151.xml"/><Relationship Id="rId204"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8.xml"/><Relationship Id="rId106" Type="http://schemas.openxmlformats.org/officeDocument/2006/relationships/slide" Target="slides/slide67.xml"/><Relationship Id="rId127"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3.xml"/><Relationship Id="rId73" Type="http://schemas.openxmlformats.org/officeDocument/2006/relationships/slide" Target="slides/slide34.xml"/><Relationship Id="rId78" Type="http://schemas.openxmlformats.org/officeDocument/2006/relationships/slide" Target="slides/slide39.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122" Type="http://schemas.openxmlformats.org/officeDocument/2006/relationships/slide" Target="slides/slide83.xml"/><Relationship Id="rId143" Type="http://schemas.openxmlformats.org/officeDocument/2006/relationships/slide" Target="slides/slide104.xml"/><Relationship Id="rId148" Type="http://schemas.openxmlformats.org/officeDocument/2006/relationships/slide" Target="slides/slide109.xml"/><Relationship Id="rId164" Type="http://schemas.openxmlformats.org/officeDocument/2006/relationships/slide" Target="slides/slide125.xml"/><Relationship Id="rId169" Type="http://schemas.openxmlformats.org/officeDocument/2006/relationships/slide" Target="slides/slide130.xml"/><Relationship Id="rId185" Type="http://schemas.openxmlformats.org/officeDocument/2006/relationships/slide" Target="slides/slide1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1.xml"/><Relationship Id="rId26" Type="http://schemas.openxmlformats.org/officeDocument/2006/relationships/slideMaster" Target="slideMasters/slideMaster26.xml"/><Relationship Id="rId47" Type="http://schemas.openxmlformats.org/officeDocument/2006/relationships/slide" Target="slides/slide8.xml"/><Relationship Id="rId68" Type="http://schemas.openxmlformats.org/officeDocument/2006/relationships/slide" Target="slides/slide29.xml"/><Relationship Id="rId89" Type="http://schemas.openxmlformats.org/officeDocument/2006/relationships/slide" Target="slides/slide50.xml"/><Relationship Id="rId112" Type="http://schemas.openxmlformats.org/officeDocument/2006/relationships/slide" Target="slides/slide73.xml"/><Relationship Id="rId133" Type="http://schemas.openxmlformats.org/officeDocument/2006/relationships/slide" Target="slides/slide94.xml"/><Relationship Id="rId154" Type="http://schemas.openxmlformats.org/officeDocument/2006/relationships/slide" Target="slides/slide115.xml"/><Relationship Id="rId175" Type="http://schemas.openxmlformats.org/officeDocument/2006/relationships/slide" Target="slides/slide136.xml"/><Relationship Id="rId196" Type="http://schemas.openxmlformats.org/officeDocument/2006/relationships/slide" Target="slides/slide157.xml"/><Relationship Id="rId200" Type="http://schemas.openxmlformats.org/officeDocument/2006/relationships/slide" Target="slides/slide1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E03D25EA-E7D7-4AA9-8972-8E4D0D09DC8F}" type="datetimeFigureOut">
              <a:rPr lang="en-GB" smtClean="0"/>
              <a:pPr/>
              <a:t>14/10/2012</a:t>
            </a:fld>
            <a:endParaRPr lang="en-GB"/>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FD24DF68-47B4-4A12-8E19-794F137B6B2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a:ln>
            <a:miter lim="800000"/>
            <a:headEnd/>
            <a:tailEnd/>
          </a:ln>
        </p:spPr>
        <p:txBody>
          <a:bodyPr/>
          <a:lstStyle/>
          <a:p>
            <a:fld id="{1C0B68DC-736C-4A5C-8401-D1DB38B1538B}" type="slidenum">
              <a:rPr lang="en-US" smtClean="0">
                <a:solidFill>
                  <a:srgbClr val="000000"/>
                </a:solidFill>
                <a:ea typeface="ＭＳ Ｐゴシック" pitchFamily="34" charset="-128"/>
              </a:rPr>
              <a:pPr/>
              <a:t>1</a:t>
            </a:fld>
            <a:endParaRPr lang="en-US" dirty="0" smtClean="0">
              <a:solidFill>
                <a:srgbClr val="000000"/>
              </a:solidFill>
              <a:ea typeface="ＭＳ Ｐゴシック" pitchFamily="34"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a:t>
            </a:fld>
            <a:endParaRPr lang="en-US" smtClean="0">
              <a:solidFill>
                <a:srgbClr val="000000"/>
              </a:solidFill>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a:solidFill>
            <a:srgbClr val="FFFFFF"/>
          </a:solidFill>
          <a:ln/>
        </p:spPr>
      </p:sp>
      <p:sp>
        <p:nvSpPr>
          <p:cNvPr id="56323" name="Rectangle 2"/>
          <p:cNvSpPr>
            <a:spLocks noChangeArrowheads="1"/>
          </p:cNvSpPr>
          <p:nvPr>
            <p:ph type="body" idx="1"/>
          </p:nvPr>
        </p:nvSpPr>
        <p:spPr>
          <a:noFill/>
          <a:ln/>
        </p:spPr>
        <p:txBody>
          <a:bodyPr>
            <a:normAutofit fontScale="55000" lnSpcReduction="20000"/>
          </a:bodyPr>
          <a:lstStyle/>
          <a:p>
            <a:pPr eaLnBrk="1" hangingPunct="1"/>
            <a:r>
              <a:rPr lang="en-US" sz="1400" b="1" dirty="0" smtClean="0">
                <a:latin typeface="Lucida Grande" charset="0"/>
                <a:ea typeface="Lucida Grande" charset="0"/>
                <a:cs typeface="Lucida Grande" charset="0"/>
                <a:sym typeface="Lucida Grande" charset="0"/>
              </a:rPr>
              <a:t>When faced with a situation they are not trained to resolve through skill and in actual exposure to the multi-stimulus environment, containing startle has little value.</a:t>
            </a:r>
          </a:p>
          <a:p>
            <a:pPr eaLnBrk="1" hangingPunct="1"/>
            <a:r>
              <a:rPr lang="en-US" sz="1400" dirty="0" smtClean="0">
                <a:latin typeface="Lucida Grande" charset="0"/>
                <a:ea typeface="Lucida Grande" charset="0"/>
                <a:cs typeface="Lucida Grande" charset="0"/>
                <a:sym typeface="Lucida Grande" charset="0"/>
              </a:rPr>
              <a:t>Cannot contain startle in a situation where you do not have the skills to resolve it.</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However, if you can contain the startle through appropriate conditioning, AND pilot has the skill, knowledge and experience to resolve the situation, then you maximize the ability to resolve it.</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However, if the training is done ONLY in a simulator, they may intellectually be able to resolve the situation. However, the benign nature of simulation, and the fact you know you are on the ground, may not be sufficient to prepare them for or deal with the startle in the real airplane.</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When properly trained, startle becomes surprise.</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As airplane approaches the limits of experience, a cascading of events begins to happen:</a:t>
            </a:r>
          </a:p>
          <a:p>
            <a:pPr eaLnBrk="1" hangingPunct="1"/>
            <a:r>
              <a:rPr lang="en-US" sz="1400" dirty="0" smtClean="0">
                <a:latin typeface="Lucida Grande" charset="0"/>
                <a:ea typeface="Lucida Grande" charset="0"/>
                <a:cs typeface="Lucida Grande" charset="0"/>
                <a:sym typeface="Lucida Grande" charset="0"/>
              </a:rPr>
              <a:t>- as it approaches the upset threshold</a:t>
            </a:r>
          </a:p>
          <a:p>
            <a:pPr eaLnBrk="1" hangingPunct="1"/>
            <a:r>
              <a:rPr lang="en-US" sz="1400" dirty="0" smtClean="0">
                <a:latin typeface="Lucida Grande" charset="0"/>
                <a:ea typeface="Lucida Grande" charset="0"/>
                <a:cs typeface="Lucida Grande" charset="0"/>
                <a:sym typeface="Lucida Grande" charset="0"/>
              </a:rPr>
              <a:t>- time critical</a:t>
            </a:r>
          </a:p>
          <a:p>
            <a:pPr eaLnBrk="1" hangingPunct="1"/>
            <a:r>
              <a:rPr lang="en-US" sz="1400" dirty="0" smtClean="0">
                <a:latin typeface="Lucida Grande" charset="0"/>
                <a:ea typeface="Lucida Grande" charset="0"/>
                <a:cs typeface="Lucida Grande" charset="0"/>
                <a:sym typeface="Lucida Grande" charset="0"/>
              </a:rPr>
              <a:t>- fight or flight</a:t>
            </a:r>
          </a:p>
          <a:p>
            <a:pPr eaLnBrk="1" hangingPunct="1"/>
            <a:r>
              <a:rPr lang="en-US" sz="1400" dirty="0" smtClean="0">
                <a:latin typeface="Lucida Grande" charset="0"/>
                <a:ea typeface="Lucida Grande" charset="0"/>
                <a:cs typeface="Lucida Grande" charset="0"/>
                <a:sym typeface="Lucida Grande" charset="0"/>
              </a:rPr>
              <a:t>- inappropriate reactions due to limitations in the licensing/skills training (e.g. minimum altitude loss)</a:t>
            </a:r>
          </a:p>
          <a:p>
            <a:pPr eaLnBrk="1" hangingPunct="1"/>
            <a:r>
              <a:rPr lang="en-US" sz="1400" dirty="0" smtClean="0">
                <a:latin typeface="Lucida Grande" charset="0"/>
                <a:ea typeface="Lucida Grande" charset="0"/>
                <a:cs typeface="Lucida Grande" charset="0"/>
                <a:sym typeface="Lucida Grande" charset="0"/>
              </a:rPr>
              <a:t>- lack of experience (no military background with all-attitude exposure)</a:t>
            </a:r>
          </a:p>
          <a:p>
            <a:pPr eaLnBrk="1" hangingPunct="1"/>
            <a:r>
              <a:rPr lang="en-US" sz="1400" dirty="0" smtClean="0">
                <a:latin typeface="Lucida Grande" charset="0"/>
                <a:ea typeface="Lucida Grande" charset="0"/>
                <a:cs typeface="Lucida Grande" charset="0"/>
                <a:sym typeface="Lucida Grande" charset="0"/>
              </a:rPr>
              <a:t>- required response is counter-intuitive</a:t>
            </a:r>
          </a:p>
          <a:p>
            <a:pPr eaLnBrk="1" hangingPunct="1"/>
            <a:r>
              <a:rPr lang="en-US" sz="1400" dirty="0" smtClean="0">
                <a:latin typeface="Lucida Grande" charset="0"/>
                <a:ea typeface="Lucida Grande" charset="0"/>
                <a:cs typeface="Lucida Grande" charset="0"/>
                <a:sym typeface="Lucida Grande" charset="0"/>
              </a:rPr>
              <a:t>- several things can happen, often aggravating the situation to a more severe condition:</a:t>
            </a:r>
          </a:p>
          <a:p>
            <a:pPr eaLnBrk="1" hangingPunct="1"/>
            <a:r>
              <a:rPr lang="en-US" sz="1400" dirty="0" smtClean="0">
                <a:latin typeface="Lucida Grande" charset="0"/>
                <a:ea typeface="Lucida Grande" charset="0"/>
                <a:cs typeface="Lucida Grande" charset="0"/>
                <a:sym typeface="Lucida Grande" charset="0"/>
              </a:rPr>
              <a:t>- overreaction, inaction</a:t>
            </a:r>
          </a:p>
          <a:p>
            <a:pPr eaLnBrk="1" hangingPunct="1"/>
            <a:r>
              <a:rPr lang="en-US" sz="1400" dirty="0" smtClean="0">
                <a:latin typeface="Lucida Grande" charset="0"/>
                <a:ea typeface="Lucida Grande" charset="0"/>
                <a:cs typeface="Lucida Grande" charset="0"/>
                <a:sym typeface="Lucida Grande" charset="0"/>
              </a:rPr>
              <a:t>- visual, audio, tactile, motion cueing: Have NEVER experienced them all together in a time-critical and threatening situation</a:t>
            </a:r>
          </a:p>
          <a:p>
            <a:pPr eaLnBrk="1" hangingPunct="1"/>
            <a:r>
              <a:rPr lang="en-US" sz="1400" dirty="0" smtClean="0">
                <a:latin typeface="Lucida Grande" charset="0"/>
                <a:ea typeface="Lucida Grande" charset="0"/>
                <a:cs typeface="Lucida Grande" charset="0"/>
                <a:sym typeface="Lucida Grande" charset="0"/>
              </a:rPr>
              <a:t>- In the normal envelope, the contraction is actually a positive response, improving the situation</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NOW, they don’t have a reliable method to get back.</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Each of the above in isolation, with licensing limitation, there would be a fair chance they would be resolvable.</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However, they may begin individually, the cascade rapidly during an upset, and rapidly in succession. Logarithmic escalation.</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NEED TO TRAIN THE DISCIPLINE TO NOT OVERREACT, OTHERWISE IT CANNOT BE CONTAINED.</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Startle can be contained within the licensing envelope, but beyond, it will start cascading.</a:t>
            </a:r>
          </a:p>
          <a:p>
            <a:pPr eaLnBrk="1" hangingPunct="1"/>
            <a:endParaRPr lang="en-US" sz="1400" dirty="0" smtClean="0">
              <a:latin typeface="Lucida Grande" charset="0"/>
              <a:ea typeface="Lucida Grande" charset="0"/>
              <a:cs typeface="Lucida Grande" charset="0"/>
              <a:sym typeface="Lucida Grande" charset="0"/>
            </a:endParaRP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Does it work?</a:t>
            </a:r>
          </a:p>
          <a:p>
            <a:pPr eaLnBrk="1" hangingPunct="1"/>
            <a:endParaRPr lang="en-US" sz="1400" dirty="0" smtClean="0">
              <a:latin typeface="Lucida Grande" charset="0"/>
              <a:ea typeface="Lucida Grande" charset="0"/>
              <a:cs typeface="Lucida Grande" charset="0"/>
              <a:sym typeface="Lucida Grande" charset="0"/>
            </a:endParaRPr>
          </a:p>
          <a:p>
            <a:pPr eaLnBrk="1" hangingPunct="1"/>
            <a:r>
              <a:rPr lang="en-US" sz="1400" dirty="0" smtClean="0">
                <a:latin typeface="Lucida Grande" charset="0"/>
                <a:ea typeface="Lucida Grande" charset="0"/>
                <a:cs typeface="Lucida Grande" charset="0"/>
                <a:sym typeface="Lucida Grande" charset="0"/>
              </a:rPr>
              <a:t>US Army pilot John Bailey underwent the full upset prevention and recovery training. Several months later, his Beech King Air had an engine explosion, hurtling the airplane into a severe upset, at which time he was able to react without startle, and manage the situation. In his personal account, he states that, because of the severity of the training, the actual event was relatively mild and felt like being in “slow motion”. Hopefully, more such positive results will come forward, if any at all.</a:t>
            </a:r>
          </a:p>
          <a:p>
            <a:pPr eaLnBrk="1" hangingPunct="1"/>
            <a:endParaRPr lang="en-US" sz="1400" dirty="0" smtClean="0">
              <a:latin typeface="Lucida Grande" charset="0"/>
              <a:ea typeface="Lucida Grande" charset="0"/>
              <a:cs typeface="Lucida Grande" charset="0"/>
              <a:sym typeface="Lucida Grande" charset="0"/>
            </a:endParaRPr>
          </a:p>
          <a:p>
            <a:pPr eaLnBrk="1" hangingPunct="1"/>
            <a:endParaRPr lang="en-US" sz="14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noTextEdit="1"/>
          </p:cNvSpPr>
          <p:nvPr>
            <p:ph type="sldImg"/>
          </p:nvPr>
        </p:nvSpPr>
        <p:spPr>
          <a:solidFill>
            <a:srgbClr val="FFFFFF"/>
          </a:solidFill>
          <a:ln/>
        </p:spPr>
      </p:sp>
      <p:sp>
        <p:nvSpPr>
          <p:cNvPr id="63491" name="Rectangle 2"/>
          <p:cNvSpPr>
            <a:spLocks noChangeArrowheads="1"/>
          </p:cNvSpPr>
          <p:nvPr>
            <p:ph type="body" idx="1"/>
          </p:nvPr>
        </p:nvSpPr>
        <p:spPr>
          <a:noFill/>
          <a:ln/>
        </p:spPr>
        <p:txBody>
          <a:bodyPr/>
          <a:lstStyle/>
          <a:p>
            <a:pPr marL="128981"/>
            <a:r>
              <a:rPr lang="en-US" dirty="0" smtClean="0">
                <a:solidFill>
                  <a:srgbClr val="000000"/>
                </a:solidFill>
                <a:cs typeface="Arial" charset="0"/>
                <a:sym typeface="Arial" charset="0"/>
              </a:rPr>
              <a:t>Today’s academics training already benefits from a valuable resource: The Aircraft Upset Recovery Training Aid, a large volume that covers many aspects of aerodynamics, handling, etc. It was developed for, but is therefore also limited to, swept-wing jets with 100-plus seats.</a:t>
            </a:r>
          </a:p>
          <a:p>
            <a:pPr marL="128981"/>
            <a:endParaRPr lang="en-US" dirty="0" smtClean="0">
              <a:solidFill>
                <a:srgbClr val="000000"/>
              </a:solidFill>
              <a:cs typeface="Arial" charset="0"/>
              <a:sym typeface="Arial" charset="0"/>
            </a:endParaRPr>
          </a:p>
          <a:p>
            <a:pPr marL="128981"/>
            <a:r>
              <a:rPr lang="en-US" dirty="0" smtClean="0">
                <a:solidFill>
                  <a:srgbClr val="000000"/>
                </a:solidFill>
                <a:cs typeface="Arial" charset="0"/>
                <a:sym typeface="Arial" charset="0"/>
              </a:rPr>
              <a:t>Some say the AURTA is too large to absorb. It is clear, however, that this document is non-regulated and, as a result, highly under-utilized. When you ask pilots today, chances are they will never even have heard of it. This is highly unfortunate.</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noTextEdit="1"/>
          </p:cNvSpPr>
          <p:nvPr>
            <p:ph type="sldImg"/>
          </p:nvPr>
        </p:nvSpPr>
        <p:spPr>
          <a:solidFill>
            <a:srgbClr val="FFFFFF"/>
          </a:solidFill>
          <a:ln/>
        </p:spPr>
      </p:sp>
      <p:sp>
        <p:nvSpPr>
          <p:cNvPr id="64515" name="Rectangle 2"/>
          <p:cNvSpPr>
            <a:spLocks noChangeArrowheads="1"/>
          </p:cNvSpPr>
          <p:nvPr>
            <p:ph type="body" idx="1"/>
          </p:nvPr>
        </p:nvSpPr>
        <p:spPr>
          <a:noFill/>
          <a:ln/>
        </p:spPr>
        <p:txBody>
          <a:bodyPr/>
          <a:lstStyle/>
          <a:p>
            <a:pPr marL="484966" indent="-371464">
              <a:spcBef>
                <a:spcPts val="758"/>
              </a:spcBef>
              <a:buClr>
                <a:srgbClr val="000000"/>
              </a:buClr>
              <a:buFontTx/>
              <a:buChar char="•"/>
            </a:pPr>
            <a:r>
              <a:rPr lang="en-US" sz="2600" dirty="0" smtClean="0">
                <a:solidFill>
                  <a:srgbClr val="000000"/>
                </a:solidFill>
                <a:cs typeface="Arial" charset="0"/>
                <a:sym typeface="Arial" charset="0"/>
              </a:rPr>
              <a:t>UPRT requires exposure to an all-attitude all-envelope environment </a:t>
            </a:r>
          </a:p>
          <a:p>
            <a:pPr marL="484966" indent="-371464">
              <a:spcBef>
                <a:spcPts val="758"/>
              </a:spcBef>
              <a:buClr>
                <a:srgbClr val="000000"/>
              </a:buClr>
              <a:buFontTx/>
              <a:buChar char="•"/>
            </a:pPr>
            <a:r>
              <a:rPr lang="en-US" sz="2600" dirty="0" smtClean="0">
                <a:solidFill>
                  <a:srgbClr val="000000"/>
                </a:solidFill>
                <a:cs typeface="Arial" charset="0"/>
                <a:sym typeface="Arial" charset="0"/>
              </a:rPr>
              <a:t>Psychological component (startle, reality factor)</a:t>
            </a:r>
          </a:p>
          <a:p>
            <a:pPr marL="484966" indent="-371464">
              <a:spcBef>
                <a:spcPts val="758"/>
              </a:spcBef>
              <a:buClr>
                <a:srgbClr val="000000"/>
              </a:buClr>
              <a:buFontTx/>
              <a:buChar char="•"/>
            </a:pPr>
            <a:r>
              <a:rPr lang="en-US" sz="2600" dirty="0" smtClean="0">
                <a:solidFill>
                  <a:srgbClr val="000000"/>
                </a:solidFill>
                <a:cs typeface="Arial" charset="0"/>
                <a:sym typeface="Arial" charset="0"/>
              </a:rPr>
              <a:t>Physiological component (g-cueing)</a:t>
            </a:r>
          </a:p>
          <a:p>
            <a:pPr marL="484966" indent="-371464">
              <a:spcBef>
                <a:spcPts val="758"/>
              </a:spcBef>
              <a:buClr>
                <a:srgbClr val="000000"/>
              </a:buClr>
              <a:buFontTx/>
              <a:buChar char="•"/>
            </a:pPr>
            <a:r>
              <a:rPr lang="en-US" sz="2600" dirty="0" smtClean="0">
                <a:solidFill>
                  <a:srgbClr val="000000"/>
                </a:solidFill>
                <a:cs typeface="Arial" charset="0"/>
                <a:sym typeface="Arial" charset="0"/>
              </a:rPr>
              <a:t>Accurate recovery environment</a:t>
            </a:r>
          </a:p>
          <a:p>
            <a:pPr marL="484966" indent="-371464">
              <a:spcBef>
                <a:spcPts val="758"/>
              </a:spcBef>
              <a:buClr>
                <a:srgbClr val="000000"/>
              </a:buClr>
              <a:buFontTx/>
              <a:buChar char="•"/>
            </a:pPr>
            <a:r>
              <a:rPr lang="en-US" sz="2600" dirty="0" smtClean="0">
                <a:solidFill>
                  <a:srgbClr val="D90B00"/>
                </a:solidFill>
                <a:cs typeface="Arial" charset="0"/>
                <a:sym typeface="Arial" charset="0"/>
              </a:rPr>
              <a:t>Appropriate placement of airplane-based training into commercial pilot training</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11</a:t>
            </a:fld>
            <a:endParaRPr lang="en-US" smtClean="0">
              <a:solidFill>
                <a:srgbClr val="000000"/>
              </a:solidFill>
              <a:ea typeface="ＭＳ Ｐゴシック"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noTextEdit="1"/>
          </p:cNvSpPr>
          <p:nvPr>
            <p:ph type="sldImg"/>
          </p:nvPr>
        </p:nvSpPr>
        <p:spPr>
          <a:solidFill>
            <a:srgbClr val="FFFFFF"/>
          </a:solidFill>
          <a:ln/>
        </p:spPr>
      </p:sp>
      <p:sp>
        <p:nvSpPr>
          <p:cNvPr id="66563" name="Rectangle 2"/>
          <p:cNvSpPr>
            <a:spLocks noChangeArrowheads="1"/>
          </p:cNvSpPr>
          <p:nvPr>
            <p:ph type="body" idx="1"/>
          </p:nvPr>
        </p:nvSpPr>
        <p:spPr>
          <a:noFill/>
          <a:ln/>
        </p:spPr>
        <p:txBody>
          <a:bodyPr>
            <a:normAutofit lnSpcReduction="10000"/>
          </a:bodyPr>
          <a:lstStyle/>
          <a:p>
            <a:pPr marL="82547"/>
            <a:r>
              <a:rPr lang="en-US" sz="1500" dirty="0" smtClean="0">
                <a:solidFill>
                  <a:srgbClr val="000000"/>
                </a:solidFill>
                <a:latin typeface="Helvetica" charset="0"/>
                <a:cs typeface="Helvetica" charset="0"/>
                <a:sym typeface="Helvetica" charset="0"/>
              </a:rPr>
              <a:t>Full Flight Simulators (FFS) have deficiencies in providing realistic upset recovery training, but are useful in developing the necessary URT pilot KNOWLEDGE for upset avoidance and recognition, and to a lesser extent, recovery SKILLS.</a:t>
            </a:r>
          </a:p>
          <a:p>
            <a:pPr marL="82547"/>
            <a:endParaRPr lang="en-US" sz="1500" dirty="0" smtClean="0">
              <a:solidFill>
                <a:srgbClr val="000000"/>
              </a:solidFill>
              <a:latin typeface="Helvetica" charset="0"/>
              <a:cs typeface="Helvetica" charset="0"/>
              <a:sym typeface="Helvetica" charset="0"/>
            </a:endParaRPr>
          </a:p>
          <a:p>
            <a:pPr marL="82547"/>
            <a:r>
              <a:rPr lang="en-US" sz="1500" dirty="0" smtClean="0">
                <a:solidFill>
                  <a:srgbClr val="000000"/>
                </a:solidFill>
                <a:latin typeface="Helvetica" charset="0"/>
                <a:cs typeface="Helvetica" charset="0"/>
                <a:sym typeface="Helvetica" charset="0"/>
              </a:rPr>
              <a:t>Airlines and training organizations perform various kinds of upset recovery training. In some cases, pilots are allowed to fly anywhere within the flight envelope, even though much of the actual </a:t>
            </a:r>
            <a:r>
              <a:rPr lang="en-US" sz="1500" b="1" u="sng" dirty="0" smtClean="0">
                <a:solidFill>
                  <a:srgbClr val="000000"/>
                </a:solidFill>
                <a:latin typeface="Helvetica" charset="0"/>
                <a:cs typeface="Helvetica" charset="0"/>
                <a:sym typeface="Helvetica" charset="0"/>
              </a:rPr>
              <a:t>valid</a:t>
            </a:r>
            <a:r>
              <a:rPr lang="en-US" sz="1500" dirty="0" smtClean="0">
                <a:solidFill>
                  <a:srgbClr val="000000"/>
                </a:solidFill>
                <a:latin typeface="Helvetica" charset="0"/>
                <a:cs typeface="Helvetica" charset="0"/>
                <a:sym typeface="Helvetica" charset="0"/>
              </a:rPr>
              <a:t> data envelope may be exceeded during such flying.</a:t>
            </a:r>
          </a:p>
          <a:p>
            <a:pPr marL="82547"/>
            <a:endParaRPr lang="en-US" sz="1500" dirty="0" smtClean="0">
              <a:solidFill>
                <a:srgbClr val="000000"/>
              </a:solidFill>
              <a:latin typeface="Helvetica" charset="0"/>
              <a:cs typeface="Helvetica" charset="0"/>
              <a:sym typeface="Helvetica" charset="0"/>
            </a:endParaRPr>
          </a:p>
          <a:p>
            <a:pPr marL="82547"/>
            <a:r>
              <a:rPr lang="en-US" sz="1500" dirty="0" smtClean="0">
                <a:solidFill>
                  <a:srgbClr val="000000"/>
                </a:solidFill>
                <a:latin typeface="Helvetica" charset="0"/>
                <a:cs typeface="Helvetica" charset="0"/>
                <a:sym typeface="Helvetica" charset="0"/>
              </a:rPr>
              <a:t>There is no instructor feedback capability, warning pilots if they are inside or outside the aerodynamic or structural envelope of the aircraft in the simulator. As a result, this can lead potentially to negative training.</a:t>
            </a:r>
          </a:p>
          <a:p>
            <a:pPr marL="82547"/>
            <a:endParaRPr lang="en-US" sz="1500" dirty="0" smtClean="0">
              <a:solidFill>
                <a:srgbClr val="000000"/>
              </a:solidFill>
              <a:latin typeface="Helvetica" charset="0"/>
              <a:cs typeface="Helvetica" charset="0"/>
              <a:sym typeface="Helvetica" charset="0"/>
            </a:endParaRPr>
          </a:p>
          <a:p>
            <a:pPr marL="82547"/>
            <a:r>
              <a:rPr lang="en-US" sz="1500" dirty="0" smtClean="0">
                <a:solidFill>
                  <a:srgbClr val="000000"/>
                </a:solidFill>
                <a:latin typeface="Helvetica" charset="0"/>
                <a:cs typeface="Helvetica" charset="0"/>
                <a:sym typeface="Helvetica" charset="0"/>
              </a:rPr>
              <a:t>Furthermore, there is no standardized approach.</a:t>
            </a:r>
          </a:p>
          <a:p>
            <a:pPr marL="82547"/>
            <a:endParaRPr lang="en-US" sz="1500" dirty="0" smtClean="0">
              <a:solidFill>
                <a:srgbClr val="000000"/>
              </a:solidFill>
              <a:latin typeface="Helvetica" charset="0"/>
              <a:cs typeface="Helvetica" charset="0"/>
              <a:sym typeface="Helvetica" charset="0"/>
            </a:endParaRPr>
          </a:p>
          <a:p>
            <a:pPr marL="82547"/>
            <a:r>
              <a:rPr lang="en-US" sz="1500" dirty="0" smtClean="0">
                <a:solidFill>
                  <a:srgbClr val="000000"/>
                </a:solidFill>
                <a:latin typeface="Helvetica" charset="0"/>
                <a:cs typeface="Helvetica" charset="0"/>
                <a:sym typeface="Helvetica" charset="0"/>
              </a:rPr>
              <a:t>In-flight stall training has required demonstration of minimum altitude loss. As a result, pilots may end up continuing to pull, making the condition worse. Again, negative training.</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noTextEdit="1"/>
          </p:cNvSpPr>
          <p:nvPr>
            <p:ph type="sldImg"/>
          </p:nvPr>
        </p:nvSpPr>
        <p:spPr>
          <a:solidFill>
            <a:srgbClr val="FFFFFF"/>
          </a:solidFill>
          <a:ln/>
        </p:spPr>
      </p:sp>
      <p:sp>
        <p:nvSpPr>
          <p:cNvPr id="68611" name="Rectangle 2"/>
          <p:cNvSpPr>
            <a:spLocks noChangeArrowheads="1"/>
          </p:cNvSpPr>
          <p:nvPr>
            <p:ph type="body" idx="1"/>
          </p:nvPr>
        </p:nvSpPr>
        <p:spPr>
          <a:noFill/>
          <a:ln/>
        </p:spPr>
        <p:txBody>
          <a:bodyPr/>
          <a:lstStyle/>
          <a:p>
            <a:pPr marL="42994"/>
            <a:r>
              <a:rPr lang="en-US" dirty="0" smtClean="0">
                <a:solidFill>
                  <a:srgbClr val="000000"/>
                </a:solidFill>
                <a:latin typeface="Helvetica" charset="0"/>
                <a:cs typeface="Helvetica" charset="0"/>
                <a:sym typeface="Helvetica" charset="0"/>
              </a:rPr>
              <a:t>The Research &amp; Technology Group is developing a detailed specification manual, called “Research and Technology Requirements for Training in Extended Envelopes”. Deriving its requirements from the earlier training needs analyses, the R&amp;T document will outline the modifications needed, for example, to existing FSTD infrastructure. This will include the flight models, motion cueing optimization, and instructor station information feedback. The ICATEE approach is to maximize the use of existing infrastructure wherever possible, for cost-saving reasons.</a:t>
            </a:r>
          </a:p>
          <a:p>
            <a:pPr marL="42994"/>
            <a:endParaRPr lang="en-US" dirty="0" smtClean="0">
              <a:solidFill>
                <a:srgbClr val="000000"/>
              </a:solidFill>
              <a:latin typeface="Helvetica" charset="0"/>
              <a:cs typeface="Helvetica" charset="0"/>
              <a:sym typeface="Helvetica" charset="0"/>
            </a:endParaRPr>
          </a:p>
          <a:p>
            <a:pPr marL="42994"/>
            <a:r>
              <a:rPr lang="en-US" dirty="0" smtClean="0">
                <a:solidFill>
                  <a:srgbClr val="000000"/>
                </a:solidFill>
                <a:latin typeface="Helvetica" charset="0"/>
                <a:cs typeface="Helvetica" charset="0"/>
                <a:sym typeface="Helvetica" charset="0"/>
              </a:rPr>
              <a:t>Some issues remain unanswered, and will require additional investigation in order to fully validate. Hence, the R&amp;T group is also identifying the research objectives for other topics.</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noTextEdit="1"/>
          </p:cNvSpPr>
          <p:nvPr>
            <p:ph type="sldImg"/>
          </p:nvPr>
        </p:nvSpPr>
        <p:spPr>
          <a:solidFill>
            <a:srgbClr val="FFFFFF"/>
          </a:solidFill>
          <a:ln/>
        </p:spPr>
      </p:sp>
      <p:sp>
        <p:nvSpPr>
          <p:cNvPr id="69635" name="Rectangle 2"/>
          <p:cNvSpPr>
            <a:spLocks noChangeArrowheads="1"/>
          </p:cNvSpPr>
          <p:nvPr>
            <p:ph type="body" idx="1"/>
          </p:nvPr>
        </p:nvSpPr>
        <p:spPr>
          <a:noFill/>
          <a:ln/>
        </p:spPr>
        <p:txBody>
          <a:bodyPr/>
          <a:lstStyle/>
          <a:p>
            <a:pPr marL="42994"/>
            <a:r>
              <a:rPr lang="en-US" dirty="0" smtClean="0">
                <a:solidFill>
                  <a:srgbClr val="000000"/>
                </a:solidFill>
                <a:latin typeface="Helvetica" charset="0"/>
                <a:cs typeface="Helvetica" charset="0"/>
                <a:sym typeface="Helvetica" charset="0"/>
              </a:rPr>
              <a:t>The Research &amp; Technology Group is developing a detailed specification manual, called “Research and Technology Requirements for Training in Extended Envelopes”. Deriving its requirements from the earlier training needs analyses, the R&amp;T document will outline the modifications needed, for example, to existing FSTD infrastructure. This will include the flight models, motion cueing optimization, and instructor station information feedback. The ICATEE approach is to maximize the use of existing infrastructure wherever possible, for cost-saving reasons.</a:t>
            </a:r>
          </a:p>
          <a:p>
            <a:pPr marL="42994"/>
            <a:endParaRPr lang="en-US" dirty="0" smtClean="0">
              <a:solidFill>
                <a:srgbClr val="000000"/>
              </a:solidFill>
              <a:latin typeface="Helvetica" charset="0"/>
              <a:cs typeface="Helvetica" charset="0"/>
              <a:sym typeface="Helvetica" charset="0"/>
            </a:endParaRPr>
          </a:p>
          <a:p>
            <a:pPr marL="42994"/>
            <a:r>
              <a:rPr lang="en-US" dirty="0" smtClean="0">
                <a:solidFill>
                  <a:srgbClr val="000000"/>
                </a:solidFill>
                <a:latin typeface="Helvetica" charset="0"/>
                <a:cs typeface="Helvetica" charset="0"/>
                <a:sym typeface="Helvetica" charset="0"/>
              </a:rPr>
              <a:t>Some issues remain unanswered, and will require additional investigation in order to fully validate. Hence, the R&amp;T group is also identifying the research objectives for other topics.</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12</a:t>
            </a:fld>
            <a:endParaRPr lang="en-US" smtClean="0">
              <a:solidFill>
                <a:srgbClr val="000000"/>
              </a:solidFill>
              <a:ea typeface="ＭＳ Ｐゴシック"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128</a:t>
            </a:fld>
            <a:endParaRPr lang="en-US" smtClean="0">
              <a:solidFill>
                <a:srgbClr val="000000"/>
              </a:solidFill>
              <a:ea typeface="ＭＳ Ｐゴシック" pitchFamily="34"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129</a:t>
            </a:fld>
            <a:endParaRPr lang="en-US" smtClean="0">
              <a:solidFill>
                <a:srgbClr val="000000"/>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a:t>
            </a:fld>
            <a:endParaRPr lang="en-US" smtClean="0">
              <a:solidFill>
                <a:srgbClr val="000000"/>
              </a:solidFill>
              <a:ea typeface="ＭＳ Ｐゴシック" pitchFamily="34"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130</a:t>
            </a:fld>
            <a:endParaRPr lang="en-US" smtClean="0">
              <a:solidFill>
                <a:srgbClr val="000000"/>
              </a:solidFill>
              <a:ea typeface="ＭＳ Ｐゴシック" pitchFamily="34" charset="-128"/>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131</a:t>
            </a:fld>
            <a:endParaRPr lang="en-US" smtClean="0">
              <a:solidFill>
                <a:srgbClr val="000000"/>
              </a:solidFill>
              <a:ea typeface="ＭＳ Ｐゴシック" pitchFamily="34" charset="-128"/>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132</a:t>
            </a:fld>
            <a:endParaRPr lang="en-US" smtClean="0">
              <a:solidFill>
                <a:srgbClr val="000000"/>
              </a:solidFill>
              <a:ea typeface="ＭＳ Ｐゴシック" pitchFamily="34" charset="-128"/>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133</a:t>
            </a:fld>
            <a:endParaRPr lang="en-US" smtClean="0">
              <a:solidFill>
                <a:srgbClr val="000000"/>
              </a:solidFill>
              <a:ea typeface="ＭＳ Ｐゴシック" pitchFamily="34"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134</a:t>
            </a:fld>
            <a:endParaRPr lang="en-US" smtClean="0">
              <a:solidFill>
                <a:srgbClr val="000000"/>
              </a:solidFill>
              <a:ea typeface="ＭＳ Ｐゴシック" pitchFamily="34" charset="-128"/>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135</a:t>
            </a:fld>
            <a:endParaRPr lang="en-US" smtClean="0">
              <a:solidFill>
                <a:srgbClr val="000000"/>
              </a:solidFill>
              <a:ea typeface="ＭＳ Ｐゴシック" pitchFamily="34"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136</a:t>
            </a:fld>
            <a:endParaRPr lang="en-US" smtClean="0">
              <a:solidFill>
                <a:srgbClr val="000000"/>
              </a:solidFill>
              <a:ea typeface="ＭＳ Ｐゴシック" pitchFamily="34"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137</a:t>
            </a:fld>
            <a:endParaRPr lang="en-US" smtClean="0">
              <a:solidFill>
                <a:srgbClr val="000000"/>
              </a:solidFill>
              <a:ea typeface="ＭＳ Ｐゴシック" pitchFamily="34"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138</a:t>
            </a:fld>
            <a:endParaRPr lang="en-US" smtClean="0">
              <a:solidFill>
                <a:srgbClr val="000000"/>
              </a:solidFill>
              <a:ea typeface="ＭＳ Ｐゴシック" pitchFamily="34"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36196" name="Slide Number Placeholder 3"/>
          <p:cNvSpPr>
            <a:spLocks noGrp="1"/>
          </p:cNvSpPr>
          <p:nvPr>
            <p:ph type="sldNum" sz="quarter" idx="5"/>
          </p:nvPr>
        </p:nvSpPr>
        <p:spPr>
          <a:noFill/>
          <a:ln>
            <a:miter lim="800000"/>
            <a:headEnd/>
            <a:tailEnd/>
          </a:ln>
        </p:spPr>
        <p:txBody>
          <a:bodyPr/>
          <a:lstStyle/>
          <a:p>
            <a:fld id="{81816279-7068-4CD9-9038-6E8FACA6A5B4}" type="slidenum">
              <a:rPr lang="en-US" smtClean="0">
                <a:solidFill>
                  <a:srgbClr val="000000"/>
                </a:solidFill>
                <a:ea typeface="ＭＳ Ｐゴシック" pitchFamily="34" charset="-128"/>
              </a:rPr>
              <a:pPr/>
              <a:t>139</a:t>
            </a:fld>
            <a:endParaRPr lang="en-US" smtClean="0">
              <a:solidFill>
                <a:srgbClr val="000000"/>
              </a:solidFill>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14</a:t>
            </a:fld>
            <a:endParaRPr lang="en-US" smtClean="0">
              <a:solidFill>
                <a:srgbClr val="000000"/>
              </a:solidFill>
              <a:ea typeface="ＭＳ Ｐゴシック" pitchFamily="34"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pPr eaLnBrk="1" hangingPunct="1"/>
            <a:endParaRPr lang="en-US" smtClean="0">
              <a:ea typeface="ＭＳ Ｐゴシック" pitchFamily="34" charset="-128"/>
            </a:endParaRPr>
          </a:p>
        </p:txBody>
      </p:sp>
      <p:sp>
        <p:nvSpPr>
          <p:cNvPr id="138244" name="Slide Number Placeholder 3"/>
          <p:cNvSpPr>
            <a:spLocks noGrp="1"/>
          </p:cNvSpPr>
          <p:nvPr>
            <p:ph type="sldNum" sz="quarter" idx="5"/>
          </p:nvPr>
        </p:nvSpPr>
        <p:spPr>
          <a:noFill/>
          <a:ln>
            <a:miter lim="800000"/>
            <a:headEnd/>
            <a:tailEnd/>
          </a:ln>
        </p:spPr>
        <p:txBody>
          <a:bodyPr/>
          <a:lstStyle/>
          <a:p>
            <a:fld id="{E4DABE8F-402D-4D19-AE9A-0E56873CB5B8}" type="slidenum">
              <a:rPr lang="en-US" smtClean="0">
                <a:solidFill>
                  <a:srgbClr val="000000"/>
                </a:solidFill>
                <a:ea typeface="ＭＳ Ｐゴシック" pitchFamily="34" charset="-128"/>
              </a:rPr>
              <a:pPr/>
              <a:t>140</a:t>
            </a:fld>
            <a:endParaRPr lang="en-US" smtClean="0">
              <a:solidFill>
                <a:srgbClr val="000000"/>
              </a:solidFill>
              <a:ea typeface="ＭＳ Ｐゴシック" pitchFamily="34"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pPr eaLnBrk="1" hangingPunct="1"/>
            <a:endParaRPr lang="en-US" smtClean="0">
              <a:ea typeface="ＭＳ Ｐゴシック" pitchFamily="34" charset="-128"/>
            </a:endParaRPr>
          </a:p>
        </p:txBody>
      </p:sp>
      <p:sp>
        <p:nvSpPr>
          <p:cNvPr id="139268" name="Slide Number Placeholder 3"/>
          <p:cNvSpPr>
            <a:spLocks noGrp="1"/>
          </p:cNvSpPr>
          <p:nvPr>
            <p:ph type="sldNum" sz="quarter" idx="5"/>
          </p:nvPr>
        </p:nvSpPr>
        <p:spPr>
          <a:noFill/>
          <a:ln>
            <a:miter lim="800000"/>
            <a:headEnd/>
            <a:tailEnd/>
          </a:ln>
        </p:spPr>
        <p:txBody>
          <a:bodyPr/>
          <a:lstStyle/>
          <a:p>
            <a:fld id="{41AF8FC5-A369-434F-9F1E-519653B8A0B1}" type="slidenum">
              <a:rPr lang="en-US" smtClean="0">
                <a:solidFill>
                  <a:srgbClr val="000000"/>
                </a:solidFill>
                <a:ea typeface="ＭＳ Ｐゴシック" pitchFamily="34" charset="-128"/>
              </a:rPr>
              <a:pPr/>
              <a:t>141</a:t>
            </a:fld>
            <a:endParaRPr lang="en-US" smtClean="0">
              <a:solidFill>
                <a:srgbClr val="000000"/>
              </a:solidFill>
              <a:ea typeface="ＭＳ Ｐゴシック" pitchFamily="34"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142</a:t>
            </a:fld>
            <a:endParaRPr lang="en-US" smtClean="0">
              <a:solidFill>
                <a:srgbClr val="000000"/>
              </a:solidFill>
              <a:ea typeface="ＭＳ Ｐゴシック" pitchFamily="34"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143</a:t>
            </a:fld>
            <a:endParaRPr lang="en-US" smtClean="0">
              <a:solidFill>
                <a:srgbClr val="000000"/>
              </a:solidFill>
              <a:ea typeface="ＭＳ Ｐゴシック" pitchFamily="34"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743" indent="-183743"/>
            <a:r>
              <a:rPr lang="en-US" dirty="0" smtClean="0"/>
              <a:t> Accident AND Incident study</a:t>
            </a:r>
            <a:endParaRPr lang="en-US" dirty="0"/>
          </a:p>
        </p:txBody>
      </p:sp>
      <p:sp>
        <p:nvSpPr>
          <p:cNvPr id="4" name="Slide Number Placeholder 3"/>
          <p:cNvSpPr>
            <a:spLocks noGrp="1"/>
          </p:cNvSpPr>
          <p:nvPr>
            <p:ph type="sldNum" sz="quarter" idx="10"/>
          </p:nvPr>
        </p:nvSpPr>
        <p:spPr/>
        <p:txBody>
          <a:bodyPr/>
          <a:lstStyle/>
          <a:p>
            <a:pPr>
              <a:defRPr/>
            </a:pPr>
            <a:fld id="{E0372571-8574-4F1B-9A9D-811DF0C09475}" type="slidenum">
              <a:rPr lang="fr-FR" smtClean="0"/>
              <a:pPr>
                <a:defRPr/>
              </a:pPr>
              <a:t>144</a:t>
            </a:fld>
            <a:endParaRPr lang="fr-FR"/>
          </a:p>
        </p:txBody>
      </p:sp>
    </p:spTree>
    <p:extLst>
      <p:ext uri="{BB962C8B-B14F-4D97-AF65-F5344CB8AC3E}">
        <p14:creationId xmlns="" xmlns:p14="http://schemas.microsoft.com/office/powerpoint/2010/main" val="278720828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743" indent="-183743"/>
            <a:r>
              <a:rPr lang="en-US" dirty="0" smtClean="0"/>
              <a:t> This is the view more important when you are building a training program for one type/generation</a:t>
            </a:r>
            <a:endParaRPr lang="en-US" dirty="0"/>
          </a:p>
        </p:txBody>
      </p:sp>
      <p:sp>
        <p:nvSpPr>
          <p:cNvPr id="4" name="Slide Number Placeholder 3"/>
          <p:cNvSpPr>
            <a:spLocks noGrp="1"/>
          </p:cNvSpPr>
          <p:nvPr>
            <p:ph type="sldNum" sz="quarter" idx="10"/>
          </p:nvPr>
        </p:nvSpPr>
        <p:spPr/>
        <p:txBody>
          <a:bodyPr/>
          <a:lstStyle/>
          <a:p>
            <a:pPr>
              <a:defRPr/>
            </a:pPr>
            <a:fld id="{E0372571-8574-4F1B-9A9D-811DF0C09475}" type="slidenum">
              <a:rPr lang="fr-FR" smtClean="0"/>
              <a:pPr>
                <a:defRPr/>
              </a:pPr>
              <a:t>145</a:t>
            </a:fld>
            <a:endParaRPr lang="fr-FR"/>
          </a:p>
        </p:txBody>
      </p:sp>
    </p:spTree>
    <p:extLst>
      <p:ext uri="{BB962C8B-B14F-4D97-AF65-F5344CB8AC3E}">
        <p14:creationId xmlns="" xmlns:p14="http://schemas.microsoft.com/office/powerpoint/2010/main" val="278720828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146</a:t>
            </a:fld>
            <a:endParaRPr lang="en-US" smtClean="0">
              <a:solidFill>
                <a:srgbClr val="000000"/>
              </a:solidFill>
              <a:ea typeface="ＭＳ Ｐゴシック" pitchFamily="34"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147</a:t>
            </a:fld>
            <a:endParaRPr lang="en-US" smtClean="0">
              <a:solidFill>
                <a:srgbClr val="000000"/>
              </a:solidFill>
              <a:ea typeface="ＭＳ Ｐゴシック" pitchFamily="34"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148</a:t>
            </a:fld>
            <a:endParaRPr lang="en-US" smtClean="0">
              <a:solidFill>
                <a:srgbClr val="000000"/>
              </a:solidFill>
              <a:ea typeface="ＭＳ Ｐゴシック" pitchFamily="34"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149</a:t>
            </a:fld>
            <a:endParaRPr lang="en-US" smtClean="0">
              <a:solidFill>
                <a:srgbClr val="000000"/>
              </a:solidFill>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15</a:t>
            </a:fld>
            <a:endParaRPr lang="en-US" smtClean="0">
              <a:solidFill>
                <a:srgbClr val="000000"/>
              </a:solidFill>
              <a:ea typeface="ＭＳ Ｐゴシック"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150</a:t>
            </a:fld>
            <a:endParaRPr lang="en-US" smtClean="0">
              <a:solidFill>
                <a:srgbClr val="000000"/>
              </a:solidFill>
              <a:ea typeface="ＭＳ Ｐゴシック" pitchFamily="34" charset="-128"/>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151</a:t>
            </a:fld>
            <a:endParaRPr lang="en-US" smtClean="0">
              <a:solidFill>
                <a:srgbClr val="000000"/>
              </a:solidFill>
              <a:ea typeface="ＭＳ Ｐゴシック" pitchFamily="34" charset="-128"/>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152</a:t>
            </a:fld>
            <a:endParaRPr lang="en-US" smtClean="0">
              <a:solidFill>
                <a:srgbClr val="000000"/>
              </a:solidFill>
              <a:ea typeface="ＭＳ Ｐゴシック" pitchFamily="34" charset="-128"/>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153</a:t>
            </a:fld>
            <a:endParaRPr lang="en-US" smtClean="0">
              <a:solidFill>
                <a:srgbClr val="000000"/>
              </a:solidFill>
              <a:ea typeface="ＭＳ Ｐゴシック" pitchFamily="34" charset="-128"/>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154</a:t>
            </a:fld>
            <a:endParaRPr lang="en-US" smtClean="0">
              <a:solidFill>
                <a:srgbClr val="000000"/>
              </a:solidFill>
              <a:ea typeface="ＭＳ Ｐゴシック" pitchFamily="34" charset="-128"/>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155</a:t>
            </a:fld>
            <a:endParaRPr lang="en-US" smtClean="0">
              <a:solidFill>
                <a:srgbClr val="000000"/>
              </a:solidFill>
              <a:ea typeface="ＭＳ Ｐゴシック" pitchFamily="34" charset="-128"/>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156</a:t>
            </a:fld>
            <a:endParaRPr lang="en-US" smtClean="0">
              <a:solidFill>
                <a:srgbClr val="000000"/>
              </a:solidFill>
              <a:ea typeface="ＭＳ Ｐゴシック" pitchFamily="34" charset="-128"/>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157</a:t>
            </a:fld>
            <a:endParaRPr lang="en-US" smtClean="0">
              <a:solidFill>
                <a:srgbClr val="000000"/>
              </a:solidFill>
              <a:ea typeface="ＭＳ Ｐゴシック" pitchFamily="34" charset="-128"/>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pPr eaLnBrk="1" hangingPunct="1"/>
            <a:endParaRPr lang="en-US" smtClean="0">
              <a:ea typeface="ＭＳ Ｐゴシック" pitchFamily="34" charset="-128"/>
            </a:endParaRPr>
          </a:p>
        </p:txBody>
      </p:sp>
      <p:sp>
        <p:nvSpPr>
          <p:cNvPr id="111620" name="Slide Number Placeholder 3"/>
          <p:cNvSpPr>
            <a:spLocks noGrp="1"/>
          </p:cNvSpPr>
          <p:nvPr>
            <p:ph type="sldNum" sz="quarter" idx="5"/>
          </p:nvPr>
        </p:nvSpPr>
        <p:spPr>
          <a:noFill/>
          <a:ln>
            <a:miter lim="800000"/>
            <a:headEnd/>
            <a:tailEnd/>
          </a:ln>
        </p:spPr>
        <p:txBody>
          <a:bodyPr/>
          <a:lstStyle/>
          <a:p>
            <a:fld id="{FA487D66-5D3E-486C-88C7-862EB8D96999}" type="slidenum">
              <a:rPr lang="en-US" smtClean="0">
                <a:solidFill>
                  <a:srgbClr val="000000"/>
                </a:solidFill>
                <a:ea typeface="ＭＳ Ｐゴシック" pitchFamily="34" charset="-128"/>
              </a:rPr>
              <a:pPr/>
              <a:t>158</a:t>
            </a:fld>
            <a:endParaRPr lang="en-US" smtClean="0">
              <a:solidFill>
                <a:srgbClr val="000000"/>
              </a:solidFill>
              <a:ea typeface="ＭＳ Ｐゴシック" pitchFamily="34" charset="-128"/>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159</a:t>
            </a:fld>
            <a:endParaRPr lang="en-US" smtClean="0">
              <a:solidFill>
                <a:srgbClr val="000000"/>
              </a:solidFill>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16</a:t>
            </a:fld>
            <a:endParaRPr lang="en-US" smtClean="0">
              <a:solidFill>
                <a:srgbClr val="000000"/>
              </a:solidFill>
              <a:ea typeface="ＭＳ Ｐゴシック" pitchFamily="34"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160</a:t>
            </a:fld>
            <a:endParaRPr lang="en-US" smtClean="0">
              <a:solidFill>
                <a:srgbClr val="000000"/>
              </a:solidFill>
              <a:ea typeface="ＭＳ Ｐゴシック" pitchFamily="34" charset="-128"/>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87396" name="Slide Number Placeholder 3"/>
          <p:cNvSpPr>
            <a:spLocks noGrp="1"/>
          </p:cNvSpPr>
          <p:nvPr>
            <p:ph type="sldNum" sz="quarter" idx="5"/>
          </p:nvPr>
        </p:nvSpPr>
        <p:spPr>
          <a:noFill/>
          <a:ln>
            <a:miter lim="800000"/>
            <a:headEnd/>
            <a:tailEnd/>
          </a:ln>
        </p:spPr>
        <p:txBody>
          <a:bodyPr/>
          <a:lstStyle/>
          <a:p>
            <a:fld id="{D2400F42-7B11-4C25-A4E6-A0DE8338832E}" type="slidenum">
              <a:rPr lang="en-US" smtClean="0">
                <a:solidFill>
                  <a:srgbClr val="000000"/>
                </a:solidFill>
                <a:ea typeface="ＭＳ Ｐゴシック" pitchFamily="34" charset="-128"/>
              </a:rPr>
              <a:pPr/>
              <a:t>161</a:t>
            </a:fld>
            <a:endParaRPr lang="en-US" smtClean="0">
              <a:solidFill>
                <a:srgbClr val="000000"/>
              </a:solidFill>
              <a:ea typeface="ＭＳ Ｐゴシック" pitchFamily="34" charset="-128"/>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86372" name="Slide Number Placeholder 3"/>
          <p:cNvSpPr>
            <a:spLocks noGrp="1"/>
          </p:cNvSpPr>
          <p:nvPr>
            <p:ph type="sldNum" sz="quarter" idx="5"/>
          </p:nvPr>
        </p:nvSpPr>
        <p:spPr>
          <a:noFill/>
          <a:ln>
            <a:miter lim="800000"/>
            <a:headEnd/>
            <a:tailEnd/>
          </a:ln>
        </p:spPr>
        <p:txBody>
          <a:bodyPr/>
          <a:lstStyle/>
          <a:p>
            <a:fld id="{02D23CC2-AFF0-4FDA-8C8D-56400A021465}" type="slidenum">
              <a:rPr lang="en-US" smtClean="0">
                <a:solidFill>
                  <a:srgbClr val="000000"/>
                </a:solidFill>
                <a:ea typeface="ＭＳ Ｐゴシック" pitchFamily="34" charset="-128"/>
              </a:rPr>
              <a:pPr/>
              <a:t>162</a:t>
            </a:fld>
            <a:endParaRPr lang="en-US" smtClean="0">
              <a:solidFill>
                <a:srgbClr val="000000"/>
              </a:solidFill>
              <a:ea typeface="ＭＳ Ｐゴシック" pitchFamily="34" charset="-128"/>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84324" name="Slide Number Placeholder 3"/>
          <p:cNvSpPr>
            <a:spLocks noGrp="1"/>
          </p:cNvSpPr>
          <p:nvPr>
            <p:ph type="sldNum" sz="quarter" idx="5"/>
          </p:nvPr>
        </p:nvSpPr>
        <p:spPr>
          <a:noFill/>
          <a:ln>
            <a:miter lim="800000"/>
            <a:headEnd/>
            <a:tailEnd/>
          </a:ln>
        </p:spPr>
        <p:txBody>
          <a:bodyPr/>
          <a:lstStyle/>
          <a:p>
            <a:fld id="{E944E2B7-16BF-458C-8475-6EFEA26DB7D6}" type="slidenum">
              <a:rPr lang="en-US" smtClean="0">
                <a:solidFill>
                  <a:srgbClr val="000000"/>
                </a:solidFill>
                <a:ea typeface="ＭＳ Ｐゴシック" pitchFamily="34" charset="-128"/>
              </a:rPr>
              <a:pPr/>
              <a:t>163</a:t>
            </a:fld>
            <a:endParaRPr lang="en-US" smtClean="0">
              <a:solidFill>
                <a:srgbClr val="000000"/>
              </a:solidFill>
              <a:ea typeface="ＭＳ Ｐゴシック" pitchFamily="34" charset="-128"/>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87396" name="Slide Number Placeholder 3"/>
          <p:cNvSpPr>
            <a:spLocks noGrp="1"/>
          </p:cNvSpPr>
          <p:nvPr>
            <p:ph type="sldNum" sz="quarter" idx="5"/>
          </p:nvPr>
        </p:nvSpPr>
        <p:spPr>
          <a:noFill/>
          <a:ln>
            <a:miter lim="800000"/>
            <a:headEnd/>
            <a:tailEnd/>
          </a:ln>
        </p:spPr>
        <p:txBody>
          <a:bodyPr/>
          <a:lstStyle/>
          <a:p>
            <a:fld id="{D2400F42-7B11-4C25-A4E6-A0DE8338832E}" type="slidenum">
              <a:rPr lang="en-US" smtClean="0">
                <a:solidFill>
                  <a:srgbClr val="000000"/>
                </a:solidFill>
                <a:ea typeface="ＭＳ Ｐゴシック" pitchFamily="34" charset="-128"/>
              </a:rPr>
              <a:pPr/>
              <a:t>164</a:t>
            </a:fld>
            <a:endParaRPr lang="en-US" smtClean="0">
              <a:solidFill>
                <a:srgbClr val="000000"/>
              </a:solidFill>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17</a:t>
            </a:fld>
            <a:endParaRPr lang="en-US" smtClean="0">
              <a:solidFill>
                <a:srgbClr val="000000"/>
              </a:solidFill>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18</a:t>
            </a:fld>
            <a:endParaRPr lang="en-US" smtClean="0">
              <a:solidFill>
                <a:srgbClr val="000000"/>
              </a:solidFill>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19</a:t>
            </a:fld>
            <a:endParaRPr lang="en-US" smtClean="0">
              <a:solidFill>
                <a:srgbClr val="000000"/>
              </a:solidFill>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dirty="0" smtClean="0">
              <a:ea typeface="ＭＳ Ｐゴシック" pitchFamily="34" charset="-128"/>
            </a:endParaRPr>
          </a:p>
        </p:txBody>
      </p:sp>
      <p:sp>
        <p:nvSpPr>
          <p:cNvPr id="97284" name="Slide Number Placeholder 3"/>
          <p:cNvSpPr>
            <a:spLocks noGrp="1"/>
          </p:cNvSpPr>
          <p:nvPr>
            <p:ph type="sldNum" sz="quarter" idx="5"/>
          </p:nvPr>
        </p:nvSpPr>
        <p:spPr>
          <a:noFill/>
          <a:ln>
            <a:miter lim="800000"/>
            <a:headEnd/>
            <a:tailEnd/>
          </a:ln>
        </p:spPr>
        <p:txBody>
          <a:bodyPr/>
          <a:lstStyle/>
          <a:p>
            <a:fld id="{7471E615-F93E-41FC-B632-749FE8C00316}" type="slidenum">
              <a:rPr lang="en-US" smtClean="0">
                <a:solidFill>
                  <a:srgbClr val="000000"/>
                </a:solidFill>
                <a:ea typeface="ＭＳ Ｐゴシック" pitchFamily="34" charset="-128"/>
              </a:rPr>
              <a:pPr/>
              <a:t>2</a:t>
            </a:fld>
            <a:endParaRPr lang="en-US" dirty="0" smtClean="0">
              <a:solidFill>
                <a:srgbClr val="000000"/>
              </a:solidFill>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20</a:t>
            </a:fld>
            <a:endParaRPr lang="en-US" smtClean="0">
              <a:solidFill>
                <a:srgbClr val="000000"/>
              </a:solidFill>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21</a:t>
            </a:fld>
            <a:endParaRPr lang="en-US" smtClean="0">
              <a:solidFill>
                <a:srgbClr val="000000"/>
              </a:solidFill>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22</a:t>
            </a:fld>
            <a:endParaRPr lang="en-US" smtClean="0">
              <a:solidFill>
                <a:srgbClr val="000000"/>
              </a:solidFill>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23</a:t>
            </a:fld>
            <a:endParaRPr lang="en-US" smtClean="0">
              <a:solidFill>
                <a:srgbClr val="000000"/>
              </a:solidFill>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24</a:t>
            </a:fld>
            <a:endParaRPr lang="en-US" smtClean="0">
              <a:solidFill>
                <a:srgbClr val="000000"/>
              </a:solidFill>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25</a:t>
            </a:fld>
            <a:endParaRPr lang="en-US" smtClean="0">
              <a:solidFill>
                <a:srgbClr val="000000"/>
              </a:solidFill>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26</a:t>
            </a:fld>
            <a:endParaRPr lang="en-US" smtClean="0">
              <a:solidFill>
                <a:srgbClr val="000000"/>
              </a:solidFill>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27</a:t>
            </a:fld>
            <a:endParaRPr lang="en-US" smtClean="0">
              <a:solidFill>
                <a:srgbClr val="000000"/>
              </a:solidFill>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28</a:t>
            </a:fld>
            <a:endParaRPr lang="en-US" smtClean="0">
              <a:solidFill>
                <a:srgbClr val="000000"/>
              </a:solidFill>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29</a:t>
            </a:fld>
            <a:endParaRPr lang="en-US" smtClean="0">
              <a:solidFill>
                <a:srgbClr val="000000"/>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pPr eaLnBrk="1" hangingPunct="1"/>
            <a:endParaRPr lang="en-US" dirty="0" smtClean="0">
              <a:ea typeface="ＭＳ Ｐゴシック" pitchFamily="34" charset="-128"/>
            </a:endParaRPr>
          </a:p>
        </p:txBody>
      </p:sp>
      <p:sp>
        <p:nvSpPr>
          <p:cNvPr id="98308" name="Slide Number Placeholder 3"/>
          <p:cNvSpPr>
            <a:spLocks noGrp="1"/>
          </p:cNvSpPr>
          <p:nvPr>
            <p:ph type="sldNum" sz="quarter" idx="5"/>
          </p:nvPr>
        </p:nvSpPr>
        <p:spPr>
          <a:noFill/>
          <a:ln>
            <a:miter lim="800000"/>
            <a:headEnd/>
            <a:tailEnd/>
          </a:ln>
        </p:spPr>
        <p:txBody>
          <a:bodyPr/>
          <a:lstStyle/>
          <a:p>
            <a:fld id="{2BC8891A-474E-4B1A-B6DB-E71551F3DC5B}" type="slidenum">
              <a:rPr lang="en-US" smtClean="0">
                <a:solidFill>
                  <a:srgbClr val="000000"/>
                </a:solidFill>
                <a:ea typeface="ＭＳ Ｐゴシック" pitchFamily="34" charset="-128"/>
              </a:rPr>
              <a:pPr/>
              <a:t>3</a:t>
            </a:fld>
            <a:endParaRPr lang="en-US" dirty="0" smtClean="0">
              <a:solidFill>
                <a:srgbClr val="000000"/>
              </a:solidFill>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30</a:t>
            </a:fld>
            <a:endParaRPr lang="en-US" smtClean="0">
              <a:solidFill>
                <a:srgbClr val="000000"/>
              </a:solidFill>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31</a:t>
            </a:fld>
            <a:endParaRPr lang="en-US" smtClean="0">
              <a:solidFill>
                <a:srgbClr val="000000"/>
              </a:solidFill>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32</a:t>
            </a:fld>
            <a:endParaRPr lang="en-US" smtClean="0">
              <a:solidFill>
                <a:srgbClr val="000000"/>
              </a:solidFill>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33</a:t>
            </a:fld>
            <a:endParaRPr lang="en-US" smtClean="0">
              <a:solidFill>
                <a:srgbClr val="000000"/>
              </a:solidFill>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34</a:t>
            </a:fld>
            <a:endParaRPr lang="en-US" smtClean="0">
              <a:solidFill>
                <a:srgbClr val="000000"/>
              </a:solidFill>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35</a:t>
            </a:fld>
            <a:endParaRPr lang="en-US" smtClean="0">
              <a:solidFill>
                <a:srgbClr val="000000"/>
              </a:solidFill>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36</a:t>
            </a:fld>
            <a:endParaRPr lang="en-US" smtClean="0">
              <a:solidFill>
                <a:srgbClr val="000000"/>
              </a:solidFill>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37</a:t>
            </a:fld>
            <a:endParaRPr lang="en-US" smtClean="0">
              <a:solidFill>
                <a:srgbClr val="000000"/>
              </a:solidFill>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38</a:t>
            </a:fld>
            <a:endParaRPr lang="en-US" smtClean="0">
              <a:solidFill>
                <a:srgbClr val="000000"/>
              </a:solidFill>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39</a:t>
            </a:fld>
            <a:endParaRPr lang="en-US" smtClean="0">
              <a:solidFill>
                <a:srgbClr val="000000"/>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a:t>
            </a:fld>
            <a:endParaRPr lang="en-US" smtClean="0">
              <a:solidFill>
                <a:srgbClr val="000000"/>
              </a:solidFill>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40</a:t>
            </a:fld>
            <a:endParaRPr lang="en-US" smtClean="0">
              <a:solidFill>
                <a:srgbClr val="000000"/>
              </a:solidFill>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41</a:t>
            </a:fld>
            <a:endParaRPr lang="en-US" smtClean="0">
              <a:solidFill>
                <a:srgbClr val="000000"/>
              </a:solidFill>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42</a:t>
            </a:fld>
            <a:endParaRPr lang="en-US" smtClean="0">
              <a:solidFill>
                <a:srgbClr val="000000"/>
              </a:solidFill>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9508" name="Slide Number Placeholder 3"/>
          <p:cNvSpPr>
            <a:spLocks noGrp="1"/>
          </p:cNvSpPr>
          <p:nvPr>
            <p:ph type="sldNum" sz="quarter" idx="5"/>
          </p:nvPr>
        </p:nvSpPr>
        <p:spPr>
          <a:noFill/>
          <a:ln>
            <a:miter lim="800000"/>
            <a:headEnd/>
            <a:tailEnd/>
          </a:ln>
        </p:spPr>
        <p:txBody>
          <a:bodyPr/>
          <a:lstStyle/>
          <a:p>
            <a:fld id="{B6A4E36D-85C0-4088-9467-5BD75FDC4203}" type="slidenum">
              <a:rPr lang="en-US" smtClean="0">
                <a:solidFill>
                  <a:srgbClr val="000000"/>
                </a:solidFill>
                <a:ea typeface="ＭＳ Ｐゴシック" pitchFamily="34" charset="-128"/>
              </a:rPr>
              <a:pPr/>
              <a:t>43</a:t>
            </a:fld>
            <a:endParaRPr lang="en-US" smtClean="0">
              <a:solidFill>
                <a:srgbClr val="000000"/>
              </a:solidFill>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0532" name="Slide Number Placeholder 3"/>
          <p:cNvSpPr>
            <a:spLocks noGrp="1"/>
          </p:cNvSpPr>
          <p:nvPr>
            <p:ph type="sldNum" sz="quarter" idx="5"/>
          </p:nvPr>
        </p:nvSpPr>
        <p:spPr>
          <a:noFill/>
          <a:ln>
            <a:miter lim="800000"/>
            <a:headEnd/>
            <a:tailEnd/>
          </a:ln>
        </p:spPr>
        <p:txBody>
          <a:bodyPr/>
          <a:lstStyle/>
          <a:p>
            <a:fld id="{79FE0886-C0FF-4B88-B8B3-C37FD9037955}" type="slidenum">
              <a:rPr lang="en-US" smtClean="0">
                <a:solidFill>
                  <a:srgbClr val="000000"/>
                </a:solidFill>
                <a:ea typeface="ＭＳ Ｐゴシック" pitchFamily="34" charset="-128"/>
              </a:rPr>
              <a:pPr/>
              <a:t>44</a:t>
            </a:fld>
            <a:endParaRPr lang="en-US" smtClean="0">
              <a:solidFill>
                <a:srgbClr val="000000"/>
              </a:solidFill>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45</a:t>
            </a:fld>
            <a:endParaRPr lang="en-US" smtClean="0">
              <a:solidFill>
                <a:srgbClr val="000000"/>
              </a:solidFill>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46</a:t>
            </a:fld>
            <a:endParaRPr lang="en-US" smtClean="0">
              <a:solidFill>
                <a:srgbClr val="000000"/>
              </a:solidFill>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47</a:t>
            </a:fld>
            <a:endParaRPr lang="en-US" smtClean="0">
              <a:solidFill>
                <a:srgbClr val="000000"/>
              </a:solidFill>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48</a:t>
            </a:fld>
            <a:endParaRPr lang="en-US" smtClean="0">
              <a:solidFill>
                <a:srgbClr val="000000"/>
              </a:solidFill>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49</a:t>
            </a:fld>
            <a:endParaRPr lang="en-US" smtClean="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a:t>
            </a:fld>
            <a:endParaRPr lang="en-US" smtClean="0">
              <a:solidFill>
                <a:srgbClr val="000000"/>
              </a:solidFill>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50</a:t>
            </a:fld>
            <a:endParaRPr lang="en-US" smtClean="0">
              <a:solidFill>
                <a:srgbClr val="000000"/>
              </a:solidFill>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51</a:t>
            </a:fld>
            <a:endParaRPr lang="en-US" smtClean="0">
              <a:solidFill>
                <a:srgbClr val="000000"/>
              </a:solidFill>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52</a:t>
            </a:fld>
            <a:endParaRPr lang="en-US" smtClean="0">
              <a:solidFill>
                <a:srgbClr val="000000"/>
              </a:solidFill>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65892" name="Slide Number Placeholder 3"/>
          <p:cNvSpPr>
            <a:spLocks noGrp="1"/>
          </p:cNvSpPr>
          <p:nvPr>
            <p:ph type="sldNum" sz="quarter" idx="5"/>
          </p:nvPr>
        </p:nvSpPr>
        <p:spPr>
          <a:noFill/>
          <a:ln>
            <a:miter lim="800000"/>
            <a:headEnd/>
            <a:tailEnd/>
          </a:ln>
        </p:spPr>
        <p:txBody>
          <a:bodyPr/>
          <a:lstStyle/>
          <a:p>
            <a:fld id="{15370840-A16A-4DB9-8048-0FC26FA2A5C2}" type="slidenum">
              <a:rPr lang="en-US" smtClean="0">
                <a:solidFill>
                  <a:srgbClr val="000000"/>
                </a:solidFill>
                <a:ea typeface="ＭＳ Ｐゴシック" pitchFamily="34" charset="-128"/>
              </a:rPr>
              <a:pPr/>
              <a:t>53</a:t>
            </a:fld>
            <a:endParaRPr lang="en-US" smtClean="0">
              <a:solidFill>
                <a:srgbClr val="000000"/>
              </a:solidFill>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54</a:t>
            </a:fld>
            <a:endParaRPr lang="en-US" smtClean="0">
              <a:solidFill>
                <a:srgbClr val="000000"/>
              </a:solidFill>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55</a:t>
            </a:fld>
            <a:endParaRPr lang="en-US" smtClean="0">
              <a:solidFill>
                <a:srgbClr val="000000"/>
              </a:solidFill>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56</a:t>
            </a:fld>
            <a:endParaRPr lang="en-US" smtClean="0">
              <a:solidFill>
                <a:srgbClr val="000000"/>
              </a:solidFill>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57</a:t>
            </a:fld>
            <a:endParaRPr lang="en-US" smtClean="0">
              <a:solidFill>
                <a:srgbClr val="000000"/>
              </a:solidFill>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58</a:t>
            </a:fld>
            <a:endParaRPr lang="en-US" smtClean="0">
              <a:solidFill>
                <a:srgbClr val="000000"/>
              </a:solidFill>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59</a:t>
            </a:fld>
            <a:endParaRPr lang="en-US" smtClean="0">
              <a:solidFill>
                <a:srgbClr val="000000"/>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a:t>
            </a:fld>
            <a:endParaRPr lang="en-US" smtClean="0">
              <a:solidFill>
                <a:srgbClr val="000000"/>
              </a:solidFill>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60</a:t>
            </a:fld>
            <a:endParaRPr lang="en-US" smtClean="0">
              <a:solidFill>
                <a:srgbClr val="000000"/>
              </a:solidFill>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61</a:t>
            </a:fld>
            <a:endParaRPr lang="en-US" smtClean="0">
              <a:solidFill>
                <a:srgbClr val="000000"/>
              </a:solidFill>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62</a:t>
            </a:fld>
            <a:endParaRPr lang="en-US" dirty="0" smtClean="0">
              <a:solidFill>
                <a:srgbClr val="000000"/>
              </a:solidFill>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63</a:t>
            </a:fld>
            <a:endParaRPr lang="en-US" dirty="0" smtClean="0">
              <a:solidFill>
                <a:srgbClr val="000000"/>
              </a:solidFill>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64</a:t>
            </a:fld>
            <a:endParaRPr lang="en-US" dirty="0" smtClean="0">
              <a:solidFill>
                <a:srgbClr val="000000"/>
              </a:solidFill>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52580" name="Slide Number Placeholder 3"/>
          <p:cNvSpPr>
            <a:spLocks noGrp="1"/>
          </p:cNvSpPr>
          <p:nvPr>
            <p:ph type="sldNum" sz="quarter" idx="5"/>
          </p:nvPr>
        </p:nvSpPr>
        <p:spPr>
          <a:noFill/>
          <a:ln>
            <a:miter lim="800000"/>
            <a:headEnd/>
            <a:tailEnd/>
          </a:ln>
        </p:spPr>
        <p:txBody>
          <a:bodyPr/>
          <a:lstStyle/>
          <a:p>
            <a:fld id="{FA75779B-FD74-4B39-A37C-62A35407F1A8}" type="slidenum">
              <a:rPr lang="en-US" smtClean="0">
                <a:solidFill>
                  <a:srgbClr val="000000"/>
                </a:solidFill>
                <a:ea typeface="ＭＳ Ｐゴシック" pitchFamily="34" charset="-128"/>
              </a:rPr>
              <a:pPr/>
              <a:t>65</a:t>
            </a:fld>
            <a:endParaRPr lang="en-US" dirty="0" smtClean="0">
              <a:solidFill>
                <a:srgbClr val="000000"/>
              </a:solidFill>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51556" name="Slide Number Placeholder 3"/>
          <p:cNvSpPr>
            <a:spLocks noGrp="1"/>
          </p:cNvSpPr>
          <p:nvPr>
            <p:ph type="sldNum" sz="quarter" idx="5"/>
          </p:nvPr>
        </p:nvSpPr>
        <p:spPr>
          <a:noFill/>
          <a:ln>
            <a:miter lim="800000"/>
            <a:headEnd/>
            <a:tailEnd/>
          </a:ln>
        </p:spPr>
        <p:txBody>
          <a:bodyPr/>
          <a:lstStyle/>
          <a:p>
            <a:fld id="{97F7B764-29A5-453E-A73F-0FA980DECD47}" type="slidenum">
              <a:rPr lang="en-US" smtClean="0">
                <a:solidFill>
                  <a:srgbClr val="000000"/>
                </a:solidFill>
                <a:ea typeface="ＭＳ Ｐゴシック" pitchFamily="34" charset="-128"/>
              </a:rPr>
              <a:pPr/>
              <a:t>66</a:t>
            </a:fld>
            <a:endParaRPr lang="en-US" dirty="0" smtClean="0">
              <a:solidFill>
                <a:srgbClr val="000000"/>
              </a:solidFill>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3604" name="Slide Number Placeholder 3"/>
          <p:cNvSpPr>
            <a:spLocks noGrp="1"/>
          </p:cNvSpPr>
          <p:nvPr>
            <p:ph type="sldNum" sz="quarter" idx="5"/>
          </p:nvPr>
        </p:nvSpPr>
        <p:spPr>
          <a:noFill/>
          <a:ln>
            <a:miter lim="800000"/>
            <a:headEnd/>
            <a:tailEnd/>
          </a:ln>
        </p:spPr>
        <p:txBody>
          <a:bodyPr/>
          <a:lstStyle/>
          <a:p>
            <a:fld id="{99FDDA6C-CA41-4ED8-97FA-C7311F000ED5}" type="slidenum">
              <a:rPr lang="en-US" smtClean="0">
                <a:solidFill>
                  <a:srgbClr val="000000"/>
                </a:solidFill>
                <a:ea typeface="ＭＳ Ｐゴシック" pitchFamily="34" charset="-128"/>
              </a:rPr>
              <a:pPr/>
              <a:t>67</a:t>
            </a:fld>
            <a:endParaRPr lang="en-US" smtClean="0">
              <a:solidFill>
                <a:srgbClr val="000000"/>
              </a:solidFill>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68</a:t>
            </a:fld>
            <a:endParaRPr lang="en-US" smtClean="0">
              <a:solidFill>
                <a:srgbClr val="000000"/>
              </a:solidFill>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69</a:t>
            </a:fld>
            <a:endParaRPr lang="en-US" smtClean="0">
              <a:solidFill>
                <a:srgbClr val="000000"/>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a:t>
            </a:fld>
            <a:endParaRPr lang="en-US" smtClean="0">
              <a:solidFill>
                <a:srgbClr val="000000"/>
              </a:solidFill>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70</a:t>
            </a:fld>
            <a:endParaRPr lang="en-US" smtClean="0">
              <a:solidFill>
                <a:srgbClr val="000000"/>
              </a:solidFill>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4628" name="Slide Number Placeholder 3"/>
          <p:cNvSpPr>
            <a:spLocks noGrp="1"/>
          </p:cNvSpPr>
          <p:nvPr>
            <p:ph type="sldNum" sz="quarter" idx="5"/>
          </p:nvPr>
        </p:nvSpPr>
        <p:spPr>
          <a:noFill/>
          <a:ln>
            <a:miter lim="800000"/>
            <a:headEnd/>
            <a:tailEnd/>
          </a:ln>
        </p:spPr>
        <p:txBody>
          <a:bodyPr/>
          <a:lstStyle/>
          <a:p>
            <a:fld id="{3E7D5C42-3B70-41E0-9D03-08F06CF310A4}" type="slidenum">
              <a:rPr lang="en-US" smtClean="0">
                <a:solidFill>
                  <a:srgbClr val="000000"/>
                </a:solidFill>
                <a:ea typeface="ＭＳ Ｐゴシック" pitchFamily="34" charset="-128"/>
              </a:rPr>
              <a:pPr/>
              <a:t>71</a:t>
            </a:fld>
            <a:endParaRPr lang="en-US" smtClean="0">
              <a:solidFill>
                <a:srgbClr val="000000"/>
              </a:solidFill>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5652" name="Slide Number Placeholder 3"/>
          <p:cNvSpPr>
            <a:spLocks noGrp="1"/>
          </p:cNvSpPr>
          <p:nvPr>
            <p:ph type="sldNum" sz="quarter" idx="5"/>
          </p:nvPr>
        </p:nvSpPr>
        <p:spPr>
          <a:noFill/>
          <a:ln>
            <a:miter lim="800000"/>
            <a:headEnd/>
            <a:tailEnd/>
          </a:ln>
        </p:spPr>
        <p:txBody>
          <a:bodyPr/>
          <a:lstStyle/>
          <a:p>
            <a:fld id="{AA08DE20-26EA-4E1B-A02B-FB27AD8107C2}" type="slidenum">
              <a:rPr lang="en-US" smtClean="0">
                <a:solidFill>
                  <a:srgbClr val="000000"/>
                </a:solidFill>
                <a:ea typeface="ＭＳ Ｐゴシック" pitchFamily="34" charset="-128"/>
              </a:rPr>
              <a:pPr/>
              <a:t>72</a:t>
            </a:fld>
            <a:endParaRPr lang="en-US" smtClean="0">
              <a:solidFill>
                <a:srgbClr val="000000"/>
              </a:solidFill>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73</a:t>
            </a:fld>
            <a:endParaRPr lang="en-US" smtClean="0">
              <a:solidFill>
                <a:srgbClr val="000000"/>
              </a:solidFill>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74</a:t>
            </a:fld>
            <a:endParaRPr lang="en-US" smtClean="0">
              <a:solidFill>
                <a:srgbClr val="000000"/>
              </a:solidFill>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6676" name="Slide Number Placeholder 3"/>
          <p:cNvSpPr>
            <a:spLocks noGrp="1"/>
          </p:cNvSpPr>
          <p:nvPr>
            <p:ph type="sldNum" sz="quarter" idx="5"/>
          </p:nvPr>
        </p:nvSpPr>
        <p:spPr>
          <a:noFill/>
          <a:ln>
            <a:miter lim="800000"/>
            <a:headEnd/>
            <a:tailEnd/>
          </a:ln>
        </p:spPr>
        <p:txBody>
          <a:bodyPr/>
          <a:lstStyle/>
          <a:p>
            <a:fld id="{24E85426-E4B0-41A1-A2CA-533A72C318F9}" type="slidenum">
              <a:rPr lang="en-US" smtClean="0">
                <a:solidFill>
                  <a:srgbClr val="000000"/>
                </a:solidFill>
                <a:ea typeface="ＭＳ Ｐゴシック" pitchFamily="34" charset="-128"/>
              </a:rPr>
              <a:pPr/>
              <a:t>75</a:t>
            </a:fld>
            <a:endParaRPr lang="en-US" smtClean="0">
              <a:solidFill>
                <a:srgbClr val="000000"/>
              </a:solidFill>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7700" name="Slide Number Placeholder 3"/>
          <p:cNvSpPr>
            <a:spLocks noGrp="1"/>
          </p:cNvSpPr>
          <p:nvPr>
            <p:ph type="sldNum" sz="quarter" idx="5"/>
          </p:nvPr>
        </p:nvSpPr>
        <p:spPr>
          <a:noFill/>
          <a:ln>
            <a:miter lim="800000"/>
            <a:headEnd/>
            <a:tailEnd/>
          </a:ln>
        </p:spPr>
        <p:txBody>
          <a:bodyPr/>
          <a:lstStyle/>
          <a:p>
            <a:fld id="{6379D903-F2E4-4F60-B947-A42AA3A5BE13}" type="slidenum">
              <a:rPr lang="en-US" smtClean="0">
                <a:solidFill>
                  <a:srgbClr val="000000"/>
                </a:solidFill>
                <a:ea typeface="ＭＳ Ｐゴシック" pitchFamily="34" charset="-128"/>
              </a:rPr>
              <a:pPr/>
              <a:t>76</a:t>
            </a:fld>
            <a:endParaRPr lang="en-US" smtClean="0">
              <a:solidFill>
                <a:srgbClr val="000000"/>
              </a:solidFill>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58724" name="Slide Number Placeholder 3"/>
          <p:cNvSpPr>
            <a:spLocks noGrp="1"/>
          </p:cNvSpPr>
          <p:nvPr>
            <p:ph type="sldNum" sz="quarter" idx="5"/>
          </p:nvPr>
        </p:nvSpPr>
        <p:spPr>
          <a:noFill/>
          <a:ln>
            <a:miter lim="800000"/>
            <a:headEnd/>
            <a:tailEnd/>
          </a:ln>
        </p:spPr>
        <p:txBody>
          <a:bodyPr/>
          <a:lstStyle/>
          <a:p>
            <a:fld id="{A398A340-B0BA-40C3-A2D7-D94165F2D3F4}" type="slidenum">
              <a:rPr lang="en-US" smtClean="0">
                <a:solidFill>
                  <a:srgbClr val="000000"/>
                </a:solidFill>
                <a:ea typeface="ＭＳ Ｐゴシック" pitchFamily="34" charset="-128"/>
              </a:rPr>
              <a:pPr/>
              <a:t>77</a:t>
            </a:fld>
            <a:endParaRPr lang="en-US" smtClean="0">
              <a:solidFill>
                <a:srgbClr val="000000"/>
              </a:solidFill>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78</a:t>
            </a:fld>
            <a:endParaRPr lang="en-US" smtClean="0">
              <a:solidFill>
                <a:srgbClr val="000000"/>
              </a:solidFill>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79</a:t>
            </a:fld>
            <a:endParaRPr lang="en-US" smtClean="0">
              <a:solidFill>
                <a:srgbClr val="000000"/>
              </a:solidFill>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a:t>
            </a:fld>
            <a:endParaRPr lang="en-US" smtClean="0">
              <a:solidFill>
                <a:srgbClr val="000000"/>
              </a:solidFill>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80</a:t>
            </a:fld>
            <a:endParaRPr lang="en-US" smtClean="0">
              <a:solidFill>
                <a:srgbClr val="000000"/>
              </a:solidFill>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endParaRPr lang="en-GB"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85348" name="Slide Number Placeholder 3"/>
          <p:cNvSpPr>
            <a:spLocks noGrp="1"/>
          </p:cNvSpPr>
          <p:nvPr>
            <p:ph type="sldNum" sz="quarter" idx="5"/>
          </p:nvPr>
        </p:nvSpPr>
        <p:spPr>
          <a:noFill/>
          <a:ln>
            <a:miter lim="800000"/>
            <a:headEnd/>
            <a:tailEnd/>
          </a:ln>
        </p:spPr>
        <p:txBody>
          <a:bodyPr/>
          <a:lstStyle/>
          <a:p>
            <a:fld id="{DAFFA6C0-CF9A-49F2-92CD-7C1F486ED045}" type="slidenum">
              <a:rPr lang="en-US" smtClean="0">
                <a:solidFill>
                  <a:srgbClr val="000000"/>
                </a:solidFill>
                <a:ea typeface="ＭＳ Ｐゴシック" pitchFamily="34" charset="-128"/>
              </a:rPr>
              <a:pPr/>
              <a:t>9</a:t>
            </a:fld>
            <a:endParaRPr lang="en-US" smtClean="0">
              <a:solidFill>
                <a:srgbClr val="000000"/>
              </a:solidFill>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a:solidFill>
            <a:srgbClr val="FFFFFF"/>
          </a:solidFill>
          <a:ln/>
        </p:spPr>
      </p:sp>
      <p:sp>
        <p:nvSpPr>
          <p:cNvPr id="47107" name="Rectangle 2"/>
          <p:cNvSpPr>
            <a:spLocks noChangeArrowheads="1"/>
          </p:cNvSpPr>
          <p:nvPr>
            <p:ph type="body" idx="1"/>
          </p:nvPr>
        </p:nvSpPr>
        <p:spPr>
          <a:noFill/>
          <a:ln/>
        </p:spPr>
        <p:txBody>
          <a:bodyPr/>
          <a:lstStyle/>
          <a:p>
            <a:pPr marL="517642" indent="-388661">
              <a:buClr>
                <a:srgbClr val="000000"/>
              </a:buClr>
              <a:buFont typeface="Helvetica Neue" charset="0"/>
              <a:buChar char="•"/>
            </a:pPr>
            <a:r>
              <a:rPr lang="en-US" dirty="0" smtClean="0">
                <a:solidFill>
                  <a:srgbClr val="000000"/>
                </a:solidFill>
                <a:cs typeface="Arial" charset="0"/>
                <a:sym typeface="Arial" charset="0"/>
              </a:rPr>
              <a:t>International Committee for Aviation Training in Extended Envelopes was initiated by Flight Simulation Group after successful RAeS Conference (June 2009)</a:t>
            </a:r>
          </a:p>
          <a:p>
            <a:pPr marL="517642" indent="-388661">
              <a:spcBef>
                <a:spcPts val="1517"/>
              </a:spcBef>
              <a:buClr>
                <a:srgbClr val="000000"/>
              </a:buClr>
              <a:buFont typeface="Helvetica Neue" charset="0"/>
              <a:buChar char="•"/>
            </a:pPr>
            <a:r>
              <a:rPr lang="en-US" dirty="0" smtClean="0">
                <a:solidFill>
                  <a:srgbClr val="000000"/>
                </a:solidFill>
                <a:cs typeface="Arial" charset="0"/>
                <a:sym typeface="Arial" charset="0"/>
              </a:rPr>
              <a:t>AIM: Upset </a:t>
            </a:r>
            <a:r>
              <a:rPr lang="en-US" dirty="0" smtClean="0">
                <a:solidFill>
                  <a:srgbClr val="D90B00"/>
                </a:solidFill>
                <a:cs typeface="Arial" charset="0"/>
                <a:sym typeface="Arial" charset="0"/>
              </a:rPr>
              <a:t>Prevention</a:t>
            </a:r>
            <a:r>
              <a:rPr lang="en-US" dirty="0" smtClean="0">
                <a:solidFill>
                  <a:srgbClr val="000000"/>
                </a:solidFill>
                <a:cs typeface="Arial" charset="0"/>
                <a:sym typeface="Arial" charset="0"/>
              </a:rPr>
              <a:t> and </a:t>
            </a:r>
            <a:r>
              <a:rPr lang="en-US" dirty="0" smtClean="0">
                <a:solidFill>
                  <a:srgbClr val="D90B00"/>
                </a:solidFill>
                <a:cs typeface="Arial" charset="0"/>
                <a:sym typeface="Arial" charset="0"/>
              </a:rPr>
              <a:t>Recovery </a:t>
            </a:r>
            <a:r>
              <a:rPr lang="en-US" dirty="0" smtClean="0">
                <a:solidFill>
                  <a:srgbClr val="000000"/>
                </a:solidFill>
                <a:cs typeface="Arial" charset="0"/>
                <a:sym typeface="Arial" charset="0"/>
              </a:rPr>
              <a:t>Training (UPRT)</a:t>
            </a:r>
          </a:p>
          <a:p>
            <a:pPr marL="517642" indent="-388661">
              <a:spcBef>
                <a:spcPts val="1517"/>
              </a:spcBef>
              <a:buClr>
                <a:srgbClr val="000000"/>
              </a:buClr>
              <a:buFont typeface="Helvetica Neue" charset="0"/>
              <a:buChar char="•"/>
            </a:pPr>
            <a:r>
              <a:rPr lang="en-US" dirty="0" smtClean="0">
                <a:solidFill>
                  <a:srgbClr val="000000"/>
                </a:solidFill>
                <a:cs typeface="Arial" charset="0"/>
                <a:sym typeface="Arial" charset="0"/>
              </a:rPr>
              <a:t>MISSION: To deliver a complete and comprehensive long-term strategy to reduce the rate of Loss of Control In-Flight accidents and incidents through enhanced UPRT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noTextEdit="1"/>
          </p:cNvSpPr>
          <p:nvPr>
            <p:ph type="sldImg"/>
          </p:nvPr>
        </p:nvSpPr>
        <p:spPr>
          <a:solidFill>
            <a:srgbClr val="FFFFFF"/>
          </a:solidFill>
          <a:ln/>
        </p:spPr>
      </p:sp>
      <p:sp>
        <p:nvSpPr>
          <p:cNvPr id="53251" name="Rectangle 2"/>
          <p:cNvSpPr>
            <a:spLocks noChangeArrowheads="1"/>
          </p:cNvSpPr>
          <p:nvPr>
            <p:ph type="body" idx="1"/>
          </p:nvPr>
        </p:nvSpPr>
        <p:spPr>
          <a:noFill/>
          <a:ln/>
        </p:spPr>
        <p:txBody>
          <a:bodyPr/>
          <a:lstStyle/>
          <a:p>
            <a:pPr eaLnBrk="1" hangingPunct="1"/>
            <a:r>
              <a:rPr lang="en-US" sz="1900" dirty="0" smtClean="0">
                <a:latin typeface="Helvetica" charset="0"/>
                <a:cs typeface="Helvetica" charset="0"/>
                <a:sym typeface="Helvetica" charset="0"/>
              </a:rPr>
              <a:t>Pilots are experts in the blue region; outside, skill sets do not exist.</a:t>
            </a:r>
          </a:p>
          <a:p>
            <a:pPr eaLnBrk="1" hangingPunct="1"/>
            <a:r>
              <a:rPr lang="en-US" dirty="0" smtClean="0">
                <a:latin typeface="Helvetica" charset="0"/>
                <a:cs typeface="Helvetica" charset="0"/>
                <a:sym typeface="Helvetica" charset="0"/>
              </a:rPr>
              <a:t>Getting outside can be caused by several factors:</a:t>
            </a:r>
          </a:p>
          <a:p>
            <a:pPr eaLnBrk="1" hangingPunct="1"/>
            <a:r>
              <a:rPr lang="en-US" dirty="0" smtClean="0">
                <a:latin typeface="Helvetica" charset="0"/>
                <a:cs typeface="Helvetica" charset="0"/>
                <a:sym typeface="Helvetica" charset="0"/>
              </a:rPr>
              <a:t>- Wake Turbulence</a:t>
            </a:r>
          </a:p>
          <a:p>
            <a:pPr eaLnBrk="1" hangingPunct="1"/>
            <a:r>
              <a:rPr lang="en-US" dirty="0" smtClean="0">
                <a:latin typeface="Helvetica" charset="0"/>
                <a:cs typeface="Helvetica" charset="0"/>
                <a:sym typeface="Helvetica" charset="0"/>
              </a:rPr>
              <a:t>- Stall Over-response</a:t>
            </a:r>
          </a:p>
          <a:p>
            <a:pPr eaLnBrk="1" hangingPunct="1"/>
            <a:r>
              <a:rPr lang="en-US" dirty="0" smtClean="0">
                <a:latin typeface="Helvetica" charset="0"/>
                <a:cs typeface="Helvetica" charset="0"/>
                <a:sym typeface="Helvetica" charset="0"/>
              </a:rPr>
              <a:t>- Control Systems Failure</a:t>
            </a:r>
          </a:p>
          <a:p>
            <a:pPr eaLnBrk="1" hangingPunct="1"/>
            <a:r>
              <a:rPr lang="en-US" dirty="0" smtClean="0">
                <a:latin typeface="Helvetica" charset="0"/>
                <a:cs typeface="Helvetica" charset="0"/>
                <a:sym typeface="Helvetica" charset="0"/>
              </a:rPr>
              <a:t>- PIO</a:t>
            </a:r>
          </a:p>
          <a:p>
            <a:pPr eaLnBrk="1" hangingPunct="1"/>
            <a:endParaRPr lang="en-US" dirty="0" smtClean="0">
              <a:latin typeface="Helvetica" charset="0"/>
              <a:cs typeface="Helvetica" charset="0"/>
              <a:sym typeface="Helvetica" charset="0"/>
            </a:endParaRPr>
          </a:p>
          <a:p>
            <a:pPr eaLnBrk="1" hangingPunct="1"/>
            <a:r>
              <a:rPr lang="en-US" dirty="0" smtClean="0">
                <a:latin typeface="Helvetica" charset="0"/>
                <a:cs typeface="Helvetica" charset="0"/>
                <a:sym typeface="Helvetica" charset="0"/>
              </a:rPr>
              <a:t>If I am an expert in the blue region, am I an expert everywhere? MANY SKILLS OF THE LICENSING MAKE THE SITUATION WORSE</a:t>
            </a:r>
          </a:p>
          <a:p>
            <a:pPr eaLnBrk="1" hangingPunct="1"/>
            <a:endParaRPr lang="en-US" dirty="0" smtClean="0">
              <a:latin typeface="Helvetica" charset="0"/>
              <a:cs typeface="Helvetica" charset="0"/>
              <a:sym typeface="Helvetica" charset="0"/>
            </a:endParaRPr>
          </a:p>
          <a:p>
            <a:pPr eaLnBrk="1" hangingPunct="1"/>
            <a:r>
              <a:rPr lang="en-US" dirty="0" smtClean="0">
                <a:latin typeface="Helvetica" charset="0"/>
                <a:cs typeface="Helvetica" charset="0"/>
                <a:sym typeface="Helvetica" charset="0"/>
              </a:rPr>
              <a:t>Atypical expertise required to train, because PILOTS don’t have it!</a:t>
            </a:r>
          </a:p>
          <a:p>
            <a:pPr eaLnBrk="1" hangingPunct="1"/>
            <a:r>
              <a:rPr lang="en-US" sz="1900" b="1" dirty="0" smtClean="0">
                <a:latin typeface="Helvetica" charset="0"/>
                <a:cs typeface="Helvetica" charset="0"/>
                <a:sym typeface="Helvetica" charset="0"/>
              </a:rPr>
              <a:t>RED is HIGH-STRESS, threatening environment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noTextEdit="1"/>
          </p:cNvSpPr>
          <p:nvPr>
            <p:ph type="sldImg"/>
          </p:nvPr>
        </p:nvSpPr>
        <p:spPr>
          <a:solidFill>
            <a:srgbClr val="FFFFFF"/>
          </a:solidFill>
          <a:ln/>
        </p:spPr>
      </p:sp>
      <p:sp>
        <p:nvSpPr>
          <p:cNvPr id="54275" name="Rectangle 2"/>
          <p:cNvSpPr>
            <a:spLocks noChangeArrowheads="1"/>
          </p:cNvSpPr>
          <p:nvPr>
            <p:ph type="body" idx="1"/>
          </p:nvPr>
        </p:nvSpPr>
        <p:spPr>
          <a:noFill/>
          <a:ln/>
        </p:spPr>
        <p:txBody>
          <a:bodyPr/>
          <a:lstStyle/>
          <a:p>
            <a:pPr eaLnBrk="1" hangingPunct="1"/>
            <a:r>
              <a:rPr lang="en-US" smtClean="0">
                <a:latin typeface="Helvetica" charset="0"/>
                <a:cs typeface="Helvetica" charset="0"/>
                <a:sym typeface="Helvetica" charset="0"/>
              </a:rPr>
              <a:t>Pilots are experts in the blue region (4.9% of total envelope), but beyond this, their skill sets do not exist.</a:t>
            </a:r>
          </a:p>
          <a:p>
            <a:pPr eaLnBrk="1" hangingPunct="1"/>
            <a:r>
              <a:rPr lang="en-US" smtClean="0">
                <a:latin typeface="Helvetica" charset="0"/>
                <a:cs typeface="Helvetica" charset="0"/>
                <a:sym typeface="Helvetica" charset="0"/>
              </a:rPr>
              <a:t>Getting outside can be caused by several factors:</a:t>
            </a:r>
          </a:p>
          <a:p>
            <a:pPr eaLnBrk="1" hangingPunct="1"/>
            <a:r>
              <a:rPr lang="en-US" smtClean="0">
                <a:latin typeface="Helvetica" charset="0"/>
                <a:cs typeface="Helvetica" charset="0"/>
                <a:sym typeface="Helvetica" charset="0"/>
              </a:rPr>
              <a:t>- Wake Turbulence</a:t>
            </a:r>
          </a:p>
          <a:p>
            <a:pPr eaLnBrk="1" hangingPunct="1"/>
            <a:r>
              <a:rPr lang="en-US" smtClean="0">
                <a:latin typeface="Helvetica" charset="0"/>
                <a:cs typeface="Helvetica" charset="0"/>
                <a:sym typeface="Helvetica" charset="0"/>
              </a:rPr>
              <a:t>- Stall Over-response</a:t>
            </a:r>
          </a:p>
          <a:p>
            <a:pPr eaLnBrk="1" hangingPunct="1"/>
            <a:r>
              <a:rPr lang="en-US" smtClean="0">
                <a:latin typeface="Helvetica" charset="0"/>
                <a:cs typeface="Helvetica" charset="0"/>
                <a:sym typeface="Helvetica" charset="0"/>
              </a:rPr>
              <a:t>- Control Systems Failure</a:t>
            </a:r>
          </a:p>
          <a:p>
            <a:pPr eaLnBrk="1" hangingPunct="1"/>
            <a:r>
              <a:rPr lang="en-US" smtClean="0">
                <a:latin typeface="Helvetica" charset="0"/>
                <a:cs typeface="Helvetica" charset="0"/>
                <a:sym typeface="Helvetica" charset="0"/>
              </a:rPr>
              <a:t>- PIO</a:t>
            </a:r>
          </a:p>
          <a:p>
            <a:pPr eaLnBrk="1" hangingPunct="1"/>
            <a:endParaRPr lang="en-US" smtClean="0">
              <a:latin typeface="Helvetica" charset="0"/>
              <a:cs typeface="Helvetica" charset="0"/>
              <a:sym typeface="Helvetica" charset="0"/>
            </a:endParaRPr>
          </a:p>
          <a:p>
            <a:pPr eaLnBrk="1" hangingPunct="1"/>
            <a:r>
              <a:rPr lang="en-US" smtClean="0">
                <a:latin typeface="Helvetica" charset="0"/>
                <a:cs typeface="Helvetica" charset="0"/>
                <a:sym typeface="Helvetica" charset="0"/>
              </a:rPr>
              <a:t>If I am an expert in the blue region, am I an expert everywhere? MANY SKILLS OF THE LICENSING MAKE THE SITUATION WORSE</a:t>
            </a:r>
          </a:p>
          <a:p>
            <a:pPr eaLnBrk="1" hangingPunct="1"/>
            <a:endParaRPr lang="en-US" smtClean="0">
              <a:latin typeface="Helvetica" charset="0"/>
              <a:cs typeface="Helvetica" charset="0"/>
              <a:sym typeface="Helvetica" charset="0"/>
            </a:endParaRPr>
          </a:p>
          <a:p>
            <a:pPr eaLnBrk="1" hangingPunct="1"/>
            <a:r>
              <a:rPr lang="en-US" smtClean="0">
                <a:latin typeface="Helvetica" charset="0"/>
                <a:cs typeface="Helvetica" charset="0"/>
                <a:sym typeface="Helvetica" charset="0"/>
              </a:rPr>
              <a:t>Atypical expertise required to train, because PILOTS don’t have it!</a:t>
            </a:r>
          </a:p>
          <a:p>
            <a:pPr eaLnBrk="1" hangingPunct="1"/>
            <a:r>
              <a:rPr lang="en-US" smtClean="0">
                <a:latin typeface="Helvetica" charset="0"/>
                <a:cs typeface="Helvetica" charset="0"/>
                <a:sym typeface="Helvetica" charset="0"/>
              </a:rPr>
              <a:t>RED is HIGH-STRESS, threatening environment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noTextEdit="1"/>
          </p:cNvSpPr>
          <p:nvPr>
            <p:ph type="sldImg"/>
          </p:nvPr>
        </p:nvSpPr>
        <p:spPr>
          <a:solidFill>
            <a:srgbClr val="FFFFFF"/>
          </a:solidFill>
          <a:ln/>
        </p:spPr>
      </p:sp>
      <p:sp>
        <p:nvSpPr>
          <p:cNvPr id="55299" name="Rectangle 2"/>
          <p:cNvSpPr>
            <a:spLocks noChangeArrowheads="1"/>
          </p:cNvSpPr>
          <p:nvPr>
            <p:ph type="body" idx="1"/>
          </p:nvPr>
        </p:nvSpPr>
        <p:spPr>
          <a:noFill/>
          <a:ln/>
        </p:spPr>
        <p:txBody>
          <a:bodyPr/>
          <a:lstStyle/>
          <a:p>
            <a:pPr eaLnBrk="1" hangingPunct="1"/>
            <a:r>
              <a:rPr lang="en-US" sz="1500" dirty="0" smtClean="0">
                <a:cs typeface="Arial" charset="0"/>
                <a:sym typeface="Arial" charset="0"/>
              </a:rPr>
              <a:t>INSTABILITY, Control inputs less effective/unpredictable, divergent</a:t>
            </a:r>
          </a:p>
          <a:p>
            <a:pPr eaLnBrk="1" hangingPunct="1"/>
            <a:r>
              <a:rPr lang="en-US" sz="1500" dirty="0" smtClean="0">
                <a:cs typeface="Arial" charset="0"/>
                <a:sym typeface="Arial" charset="0"/>
              </a:rPr>
              <a:t>NON-INTUITIVE</a:t>
            </a:r>
          </a:p>
          <a:p>
            <a:pPr eaLnBrk="1" hangingPunct="1">
              <a:buFontTx/>
              <a:buChar char="•"/>
            </a:pPr>
            <a:endParaRPr lang="en-US" sz="1500" dirty="0" smtClean="0">
              <a:ea typeface="Lucida Grande" charset="0"/>
              <a:cs typeface="Lucida Grande" charset="0"/>
              <a:sym typeface="Arial" charset="0"/>
            </a:endParaRPr>
          </a:p>
          <a:p>
            <a:pPr eaLnBrk="1" hangingPunct="1"/>
            <a:r>
              <a:rPr lang="en-US" sz="1500" dirty="0" smtClean="0">
                <a:cs typeface="Arial" charset="0"/>
                <a:sym typeface="Arial" charset="0"/>
              </a:rPr>
              <a:t>Beyond the stall, neither instructors or student pilots are exposed. Currently, don’t have the abilities to get out of this.</a:t>
            </a:r>
          </a:p>
          <a:p>
            <a:pPr eaLnBrk="1" hangingPunct="1"/>
            <a:r>
              <a:rPr lang="en-US" sz="1500" dirty="0" smtClean="0">
                <a:cs typeface="Arial" charset="0"/>
                <a:sym typeface="Arial" charset="0"/>
              </a:rPr>
              <a:t>In STALLED region, we are no longer teaching a skill set, but a fundamental recognition and recovery action</a:t>
            </a:r>
          </a:p>
          <a:p>
            <a:pPr eaLnBrk="1" hangingPunct="1"/>
            <a:r>
              <a:rPr lang="en-US" sz="1500" dirty="0" smtClean="0">
                <a:cs typeface="Arial" charset="0"/>
                <a:sym typeface="Arial" charset="0"/>
              </a:rPr>
              <a:t>Minimum altitude loss here</a:t>
            </a:r>
          </a:p>
          <a:p>
            <a:pPr eaLnBrk="1" hangingPunct="1"/>
            <a:r>
              <a:rPr lang="en-US" sz="1500" dirty="0" smtClean="0">
                <a:cs typeface="Arial" charset="0"/>
                <a:sym typeface="Arial" charset="0"/>
              </a:rPr>
              <a:t>HIGH risk of negative training!</a:t>
            </a:r>
          </a:p>
          <a:p>
            <a:pPr eaLnBrk="1" hangingPunct="1"/>
            <a:r>
              <a:rPr lang="en-US" sz="1500" dirty="0" smtClean="0">
                <a:cs typeface="Arial" charset="0"/>
                <a:sym typeface="Arial" charset="0"/>
              </a:rPr>
              <a:t>This area is extremely lethal! - NEGATIVE stall-spin stability.</a:t>
            </a:r>
          </a:p>
          <a:p>
            <a:pPr eaLnBrk="1" hangingPunct="1"/>
            <a:endParaRPr lang="en-US" sz="1500" dirty="0" smtClean="0">
              <a:cs typeface="Arial" charset="0"/>
              <a:sym typeface="Arial" charset="0"/>
            </a:endParaRPr>
          </a:p>
          <a:p>
            <a:pPr eaLnBrk="1" hangingPunct="1"/>
            <a:r>
              <a:rPr lang="en-US" sz="1500" dirty="0" smtClean="0">
                <a:latin typeface="Helvetica" charset="0"/>
                <a:cs typeface="Helvetica" charset="0"/>
                <a:sym typeface="Helvetica" charset="0"/>
              </a:rPr>
              <a:t>Entries:</a:t>
            </a:r>
          </a:p>
          <a:p>
            <a:pPr eaLnBrk="1" hangingPunct="1">
              <a:buFontTx/>
              <a:buChar char="•"/>
            </a:pPr>
            <a:r>
              <a:rPr lang="en-US" sz="1500" dirty="0" smtClean="0">
                <a:latin typeface="Helvetica" charset="0"/>
                <a:cs typeface="Helvetica" charset="0"/>
                <a:sym typeface="Helvetica" charset="0"/>
              </a:rPr>
              <a:t>disregarding first indications </a:t>
            </a:r>
          </a:p>
          <a:p>
            <a:pPr eaLnBrk="1" hangingPunct="1">
              <a:buFontTx/>
              <a:buChar char="•"/>
            </a:pPr>
            <a:r>
              <a:rPr lang="en-US" sz="1500" dirty="0" smtClean="0">
                <a:cs typeface="Arial" charset="0"/>
                <a:sym typeface="Arial" charset="0"/>
              </a:rPr>
              <a:t>first indications not prominent.</a:t>
            </a:r>
            <a:endParaRPr lang="en-US" sz="1500" dirty="0" smtClean="0">
              <a:latin typeface="Helvetica" charset="0"/>
              <a:cs typeface="Helvetica" charset="0"/>
              <a:sym typeface="Helvetica" charset="0"/>
            </a:endParaRPr>
          </a:p>
          <a:p>
            <a:pPr eaLnBrk="1" hangingPunct="1">
              <a:buFontTx/>
              <a:buChar char="•"/>
            </a:pPr>
            <a:r>
              <a:rPr lang="en-US" sz="1500" dirty="0" smtClean="0">
                <a:cs typeface="Arial" charset="0"/>
                <a:sym typeface="Arial" charset="0"/>
              </a:rPr>
              <a:t>icing,</a:t>
            </a:r>
            <a:endParaRPr lang="en-US" sz="1500" dirty="0" smtClean="0">
              <a:latin typeface="Helvetica" charset="0"/>
              <a:cs typeface="Helvetica" charset="0"/>
              <a:sym typeface="Helvetica" charset="0"/>
            </a:endParaRPr>
          </a:p>
          <a:p>
            <a:pPr eaLnBrk="1" hangingPunct="1">
              <a:buFontTx/>
              <a:buChar char="•"/>
            </a:pPr>
            <a:r>
              <a:rPr lang="en-US" sz="1500" dirty="0" smtClean="0">
                <a:cs typeface="Arial" charset="0"/>
                <a:sym typeface="Arial" charset="0"/>
              </a:rPr>
              <a:t>automation inattention/mismanagement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5AC0DDA-C756-4BB4-9DD4-52A6FBC1833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5AC0DDA-C756-4BB4-9DD4-52A6FBC1833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5AC0DDA-C756-4BB4-9DD4-52A6FBC1833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52B58EFA-868B-4A07-A063-B0C49AAEB6E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John Green Background only">
    <p:spTree>
      <p:nvGrpSpPr>
        <p:cNvPr id="1" name=""/>
        <p:cNvGrpSpPr/>
        <p:nvPr/>
      </p:nvGrpSpPr>
      <p:grpSpPr>
        <a:xfrm>
          <a:off x="0" y="0"/>
          <a:ext cx="0" cy="0"/>
          <a:chOff x="0" y="0"/>
          <a:chExt cx="0" cy="0"/>
        </a:xfrm>
      </p:grpSpPr>
      <p:pic>
        <p:nvPicPr>
          <p:cNvPr id="6" name="Picture 2" descr="John Green Contrails - 23oct09 crop"/>
          <p:cNvPicPr preferRelativeResize="0">
            <a:picLocks noChangeArrowheads="1"/>
          </p:cNvPicPr>
          <p:nvPr userDrawn="1"/>
        </p:nvPicPr>
        <p:blipFill>
          <a:blip r:embed="rId2" cstate="print"/>
          <a:srcRect/>
          <a:stretch>
            <a:fillRect/>
          </a:stretch>
        </p:blipFill>
        <p:spPr bwMode="auto">
          <a:xfrm>
            <a:off x="-14288" y="-1588"/>
            <a:ext cx="9158288" cy="6872288"/>
          </a:xfrm>
          <a:prstGeom prst="rect">
            <a:avLst/>
          </a:prstGeom>
          <a:noFill/>
          <a:ln w="9525">
            <a:noFill/>
            <a:miter lim="800000"/>
            <a:headEnd/>
            <a:tailEnd/>
          </a:ln>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249645-1899-47EC-B04A-C9F90B3D395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406525" y="1657350"/>
            <a:ext cx="3563938" cy="45958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22863" y="1657350"/>
            <a:ext cx="3563937" cy="45958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412875"/>
            <a:ext cx="7620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2565400"/>
            <a:ext cx="8077200" cy="3455988"/>
          </a:xfrm>
          <a:prstGeom prst="rect">
            <a:avLst/>
          </a:prstGeom>
        </p:spPr>
        <p:txBody>
          <a:bodyPr/>
          <a:lstStyle>
            <a:lvl1pPr>
              <a:spcAft>
                <a:spcPts val="600"/>
              </a:spcAft>
              <a:defRPr sz="2400"/>
            </a:lvl1pPr>
            <a:lvl2pPr>
              <a:spcAft>
                <a:spcPts val="600"/>
              </a:spcAft>
              <a:defRPr sz="2000"/>
            </a:lvl2pPr>
            <a:lvl3pPr>
              <a:spcAft>
                <a:spcPts val="600"/>
              </a:spcAft>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5AC0DDA-C756-4BB4-9DD4-52A6FBC1833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5AC0DDA-C756-4BB4-9DD4-52A6FBC1833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4.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ohn Green Contrails - 23oct09 crop"/>
          <p:cNvPicPr preferRelativeResize="0">
            <a:picLocks noChangeArrowheads="1"/>
          </p:cNvPicPr>
          <p:nvPr/>
        </p:nvPicPr>
        <p:blipFill>
          <a:blip r:embed="rId9" cstate="print"/>
          <a:srcRect/>
          <a:stretch>
            <a:fillRect/>
          </a:stretch>
        </p:blipFill>
        <p:spPr bwMode="auto">
          <a:xfrm>
            <a:off x="-14288" y="-1588"/>
            <a:ext cx="9158288" cy="6872288"/>
          </a:xfrm>
          <a:prstGeom prst="rect">
            <a:avLst/>
          </a:prstGeom>
          <a:noFill/>
          <a:ln w="9525">
            <a:noFill/>
            <a:miter lim="800000"/>
            <a:headEnd/>
            <a:tailEnd/>
          </a:ln>
        </p:spPr>
      </p:pic>
      <p:sp>
        <p:nvSpPr>
          <p:cNvPr id="1445891"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fontAlgn="base" hangingPunct="0">
              <a:spcBef>
                <a:spcPct val="0"/>
              </a:spcBef>
              <a:spcAft>
                <a:spcPct val="0"/>
              </a:spcAft>
              <a:defRPr/>
            </a:pPr>
            <a:endParaRPr lang="en-GB" sz="2400">
              <a:solidFill>
                <a:srgbClr val="000000"/>
              </a:solidFill>
              <a:ea typeface="ＭＳ Ｐゴシック" pitchFamily="-128" charset="-128"/>
            </a:endParaRPr>
          </a:p>
        </p:txBody>
      </p:sp>
      <p:sp>
        <p:nvSpPr>
          <p:cNvPr id="1445892"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fontAlgn="base" hangingPunct="0">
              <a:spcBef>
                <a:spcPct val="0"/>
              </a:spcBef>
              <a:spcAft>
                <a:spcPct val="0"/>
              </a:spcAft>
              <a:defRPr/>
            </a:pPr>
            <a:endParaRPr lang="en-GB" sz="2400">
              <a:solidFill>
                <a:srgbClr val="000000"/>
              </a:solidFill>
              <a:ea typeface="ＭＳ Ｐゴシック" pitchFamily="-128" charset="-128"/>
            </a:endParaRPr>
          </a:p>
        </p:txBody>
      </p:sp>
      <p:sp>
        <p:nvSpPr>
          <p:cNvPr id="1445893"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fontAlgn="base" hangingPunct="0">
              <a:spcBef>
                <a:spcPct val="0"/>
              </a:spcBef>
              <a:spcAft>
                <a:spcPct val="0"/>
              </a:spcAft>
              <a:defRPr/>
            </a:pPr>
            <a:endParaRPr lang="en-GB" sz="2400">
              <a:solidFill>
                <a:srgbClr val="000000"/>
              </a:solidFill>
              <a:ea typeface="ＭＳ Ｐゴシック" pitchFamily="-128" charset="-128"/>
            </a:endParaRPr>
          </a:p>
        </p:txBody>
      </p:sp>
      <p:sp>
        <p:nvSpPr>
          <p:cNvPr id="1445894"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fontAlgn="base" hangingPunct="0">
              <a:spcBef>
                <a:spcPct val="0"/>
              </a:spcBef>
              <a:spcAft>
                <a:spcPct val="0"/>
              </a:spcAft>
              <a:defRPr/>
            </a:pPr>
            <a:endParaRPr lang="en-GB" sz="2400">
              <a:solidFill>
                <a:srgbClr val="000000"/>
              </a:solidFill>
              <a:ea typeface="ＭＳ Ｐゴシック" pitchFamily="-128" charset="-128"/>
            </a:endParaRPr>
          </a:p>
        </p:txBody>
      </p:sp>
      <p:sp>
        <p:nvSpPr>
          <p:cNvPr id="1445896" name="Text Box 8"/>
          <p:cNvSpPr txBox="1">
            <a:spLocks noChangeArrowheads="1"/>
          </p:cNvSpPr>
          <p:nvPr/>
        </p:nvSpPr>
        <p:spPr bwMode="auto">
          <a:xfrm>
            <a:off x="361950" y="6524625"/>
            <a:ext cx="8782050" cy="276999"/>
          </a:xfrm>
          <a:prstGeom prst="rect">
            <a:avLst/>
          </a:prstGeom>
          <a:noFill/>
          <a:ln w="28575">
            <a:noFill/>
            <a:miter lim="800000"/>
            <a:headEnd/>
            <a:tailEnd/>
          </a:ln>
          <a:effectLst/>
        </p:spPr>
        <p:txBody>
          <a:bodyPr>
            <a:spAutoFit/>
          </a:bodyPr>
          <a:lstStyle/>
          <a:p>
            <a:pPr algn="ctr" eaLnBrk="0" fontAlgn="base" hangingPunct="0">
              <a:spcBef>
                <a:spcPct val="50000"/>
              </a:spcBef>
              <a:spcAft>
                <a:spcPct val="0"/>
              </a:spcAft>
              <a:defRPr/>
            </a:pPr>
            <a:r>
              <a:rPr lang="en-GB" sz="1200" dirty="0">
                <a:solidFill>
                  <a:srgbClr val="000099"/>
                </a:solidFill>
                <a:latin typeface="Times New Roman" pitchFamily="18" charset="0"/>
                <a:ea typeface="ＭＳ Ｐゴシック" pitchFamily="-128" charset="-128"/>
              </a:rPr>
              <a:t>RAeS  Heathrow Branch Sir Richard Fairey Lecture   Hugh DIBLEY :  “Training to Avoid Loss of Control Accidents”   16oct 12  </a:t>
            </a:r>
            <a:fld id="{63E4C490-248C-440F-BCDC-65A8155D6EB3}" type="slidenum">
              <a:rPr lang="en-GB" sz="1200">
                <a:solidFill>
                  <a:srgbClr val="000099"/>
                </a:solidFill>
                <a:latin typeface="Times New Roman" pitchFamily="18" charset="0"/>
                <a:ea typeface="ＭＳ Ｐゴシック" pitchFamily="-128" charset="-128"/>
              </a:rPr>
              <a:pPr algn="ctr" eaLnBrk="0" fontAlgn="base" hangingPunct="0">
                <a:spcBef>
                  <a:spcPct val="50000"/>
                </a:spcBef>
                <a:spcAft>
                  <a:spcPct val="0"/>
                </a:spcAft>
                <a:defRPr/>
              </a:pPr>
              <a:t>‹#›</a:t>
            </a:fld>
            <a:r>
              <a:rPr lang="en-GB" sz="1200" dirty="0">
                <a:solidFill>
                  <a:srgbClr val="000099"/>
                </a:solidFill>
                <a:latin typeface="Times New Roman" pitchFamily="18" charset="0"/>
                <a:ea typeface="ＭＳ Ｐゴシック" pitchFamily="-128" charset="-128"/>
              </a:rPr>
              <a:t> </a:t>
            </a:r>
            <a:r>
              <a:rPr lang="en-GB" sz="1200" dirty="0" smtClean="0">
                <a:solidFill>
                  <a:srgbClr val="000099"/>
                </a:solidFill>
                <a:latin typeface="Times New Roman" pitchFamily="18" charset="0"/>
                <a:ea typeface="ＭＳ Ｐゴシック" pitchFamily="-128" charset="-128"/>
              </a:rPr>
              <a:t>/165</a:t>
            </a:r>
            <a:endParaRPr lang="en-US" sz="1200" dirty="0">
              <a:solidFill>
                <a:srgbClr val="000099"/>
              </a:solidFill>
              <a:latin typeface="Times New Roman" pitchFamily="18" charset="0"/>
              <a:ea typeface="ＭＳ Ｐゴシック" pitchFamily="-128" charset="-128"/>
            </a:endParaRPr>
          </a:p>
        </p:txBody>
      </p:sp>
      <p:sp>
        <p:nvSpPr>
          <p:cNvPr id="1445897" name="Line 9"/>
          <p:cNvSpPr>
            <a:spLocks noChangeShapeType="1"/>
          </p:cNvSpPr>
          <p:nvPr/>
        </p:nvSpPr>
        <p:spPr bwMode="auto">
          <a:xfrm flipV="1">
            <a:off x="358775" y="6453188"/>
            <a:ext cx="8734425" cy="14287"/>
          </a:xfrm>
          <a:prstGeom prst="line">
            <a:avLst/>
          </a:prstGeom>
          <a:noFill/>
          <a:ln w="12700">
            <a:solidFill>
              <a:srgbClr val="333399"/>
            </a:solidFill>
            <a:round/>
            <a:headEnd/>
            <a:tailEnd/>
          </a:ln>
          <a:effectLst/>
        </p:spPr>
        <p:txBody>
          <a:bodyPr>
            <a:spAutoFit/>
          </a:bodyPr>
          <a:lstStyle/>
          <a:p>
            <a:pPr algn="r" eaLnBrk="0" fontAlgn="base" hangingPunct="0">
              <a:spcBef>
                <a:spcPct val="0"/>
              </a:spcBef>
              <a:spcAft>
                <a:spcPct val="0"/>
              </a:spcAft>
              <a:defRPr/>
            </a:pPr>
            <a:endParaRPr lang="en-GB" sz="2400">
              <a:solidFill>
                <a:srgbClr val="000000"/>
              </a:solidFill>
              <a:ea typeface="ＭＳ Ｐゴシック" pitchFamily="-128" charset="-128"/>
            </a:endParaRPr>
          </a:p>
        </p:txBody>
      </p:sp>
      <p:sp>
        <p:nvSpPr>
          <p:cNvPr id="11" name="TextBox 10"/>
          <p:cNvSpPr txBox="1"/>
          <p:nvPr userDrawn="1"/>
        </p:nvSpPr>
        <p:spPr>
          <a:xfrm>
            <a:off x="-714375" y="642938"/>
            <a:ext cx="184150" cy="461962"/>
          </a:xfrm>
          <a:prstGeom prst="rect">
            <a:avLst/>
          </a:prstGeom>
          <a:noFill/>
        </p:spPr>
        <p:txBody>
          <a:bodyPr wrap="none">
            <a:spAutoFit/>
          </a:bodyPr>
          <a:lstStyle/>
          <a:p>
            <a:pPr eaLnBrk="0" fontAlgn="base" hangingPunct="0">
              <a:spcBef>
                <a:spcPct val="0"/>
              </a:spcBef>
              <a:spcAft>
                <a:spcPct val="0"/>
              </a:spcAft>
              <a:defRPr/>
            </a:pPr>
            <a:endParaRPr lang="en-GB" sz="2400" dirty="0">
              <a:solidFill>
                <a:srgbClr val="000000"/>
              </a:solidFill>
              <a:ea typeface="ＭＳ Ｐゴシック" pitchFamily="-128" charset="-128"/>
              <a:cs typeface="Arial" pitchFamily="34" charset="0"/>
            </a:endParaRPr>
          </a:p>
        </p:txBody>
      </p:sp>
      <p:pic>
        <p:nvPicPr>
          <p:cNvPr id="1034" name="Picture 11" descr="RAeS Logo 110410 - New Logo Circle Only - 10apr11 h200pxl.jpg"/>
          <p:cNvPicPr>
            <a:picLocks noChangeAspect="1"/>
          </p:cNvPicPr>
          <p:nvPr userDrawn="1"/>
        </p:nvPicPr>
        <p:blipFill>
          <a:blip r:embed="rId10" cstate="print"/>
          <a:srcRect/>
          <a:stretch>
            <a:fillRect/>
          </a:stretch>
        </p:blipFill>
        <p:spPr bwMode="auto">
          <a:xfrm>
            <a:off x="22225" y="6494463"/>
            <a:ext cx="360363" cy="360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Lst>
  <p:transition/>
  <p:timing>
    <p:tnLst>
      <p:par>
        <p:cTn id="1" dur="indefinite" restart="never" nodeType="tmRoot"/>
      </p:par>
    </p:tnLst>
  </p:timing>
  <p:txStyles>
    <p:titleStyle>
      <a:lvl1pPr algn="l" defTabSz="795338" rtl="0" eaLnBrk="0" fontAlgn="base" hangingPunct="0">
        <a:spcBef>
          <a:spcPct val="0"/>
        </a:spcBef>
        <a:spcAft>
          <a:spcPct val="0"/>
        </a:spcAft>
        <a:defRPr sz="3000">
          <a:solidFill>
            <a:schemeClr val="bg1"/>
          </a:solidFill>
          <a:latin typeface="+mj-lt"/>
          <a:ea typeface="+mj-ea"/>
          <a:cs typeface="+mj-cs"/>
        </a:defRPr>
      </a:lvl1pPr>
      <a:lvl2pPr algn="l" defTabSz="795338" rtl="0" eaLnBrk="0" fontAlgn="base" hangingPunct="0">
        <a:spcBef>
          <a:spcPct val="0"/>
        </a:spcBef>
        <a:spcAft>
          <a:spcPct val="0"/>
        </a:spcAft>
        <a:defRPr sz="3000">
          <a:solidFill>
            <a:schemeClr val="bg1"/>
          </a:solidFill>
          <a:latin typeface="Copperplate Gothic Bold" pitchFamily="34" charset="0"/>
        </a:defRPr>
      </a:lvl2pPr>
      <a:lvl3pPr algn="l" defTabSz="795338" rtl="0" eaLnBrk="0" fontAlgn="base" hangingPunct="0">
        <a:spcBef>
          <a:spcPct val="0"/>
        </a:spcBef>
        <a:spcAft>
          <a:spcPct val="0"/>
        </a:spcAft>
        <a:defRPr sz="3000">
          <a:solidFill>
            <a:schemeClr val="bg1"/>
          </a:solidFill>
          <a:latin typeface="Copperplate Gothic Bold" pitchFamily="34" charset="0"/>
        </a:defRPr>
      </a:lvl3pPr>
      <a:lvl4pPr algn="l" defTabSz="795338" rtl="0" eaLnBrk="0" fontAlgn="base" hangingPunct="0">
        <a:spcBef>
          <a:spcPct val="0"/>
        </a:spcBef>
        <a:spcAft>
          <a:spcPct val="0"/>
        </a:spcAft>
        <a:defRPr sz="3000">
          <a:solidFill>
            <a:schemeClr val="bg1"/>
          </a:solidFill>
          <a:latin typeface="Copperplate Gothic Bold" pitchFamily="34" charset="0"/>
        </a:defRPr>
      </a:lvl4pPr>
      <a:lvl5pPr algn="l" defTabSz="795338" rtl="0" eaLnBrk="0" fontAlgn="base" hangingPunct="0">
        <a:spcBef>
          <a:spcPct val="0"/>
        </a:spcBef>
        <a:spcAft>
          <a:spcPct val="0"/>
        </a:spcAft>
        <a:defRPr sz="3000">
          <a:solidFill>
            <a:schemeClr val="bg1"/>
          </a:solidFill>
          <a:latin typeface="Copperplate Gothic Bold" pitchFamily="34" charset="0"/>
        </a:defRPr>
      </a:lvl5pPr>
      <a:lvl6pPr marL="457200" algn="l" defTabSz="795338" rtl="0" fontAlgn="base">
        <a:spcBef>
          <a:spcPct val="0"/>
        </a:spcBef>
        <a:spcAft>
          <a:spcPct val="0"/>
        </a:spcAft>
        <a:defRPr sz="3000">
          <a:solidFill>
            <a:schemeClr val="bg1"/>
          </a:solidFill>
          <a:latin typeface="Copperplate Gothic Bold" pitchFamily="34" charset="0"/>
        </a:defRPr>
      </a:lvl6pPr>
      <a:lvl7pPr marL="914400" algn="l" defTabSz="795338" rtl="0" fontAlgn="base">
        <a:spcBef>
          <a:spcPct val="0"/>
        </a:spcBef>
        <a:spcAft>
          <a:spcPct val="0"/>
        </a:spcAft>
        <a:defRPr sz="3000">
          <a:solidFill>
            <a:schemeClr val="bg1"/>
          </a:solidFill>
          <a:latin typeface="Copperplate Gothic Bold" pitchFamily="34" charset="0"/>
        </a:defRPr>
      </a:lvl7pPr>
      <a:lvl8pPr marL="1371600" algn="l" defTabSz="795338" rtl="0" fontAlgn="base">
        <a:spcBef>
          <a:spcPct val="0"/>
        </a:spcBef>
        <a:spcAft>
          <a:spcPct val="0"/>
        </a:spcAft>
        <a:defRPr sz="3000">
          <a:solidFill>
            <a:schemeClr val="bg1"/>
          </a:solidFill>
          <a:latin typeface="Copperplate Gothic Bold" pitchFamily="34" charset="0"/>
        </a:defRPr>
      </a:lvl8pPr>
      <a:lvl9pPr marL="1828800" algn="l" defTabSz="795338" rtl="0" fontAlgn="base">
        <a:spcBef>
          <a:spcPct val="0"/>
        </a:spcBef>
        <a:spcAft>
          <a:spcPct val="0"/>
        </a:spcAft>
        <a:defRPr sz="3000">
          <a:solidFill>
            <a:schemeClr val="bg1"/>
          </a:solidFill>
          <a:latin typeface="Copperplate Gothic Bold" pitchFamily="34" charset="0"/>
        </a:defRPr>
      </a:lvl9pPr>
    </p:titleStyle>
    <p:bodyStyle>
      <a:lvl1pPr marL="330200" indent="-330200" algn="l" defTabSz="795338" rtl="0" eaLnBrk="0" fontAlgn="base" hangingPunct="0">
        <a:spcBef>
          <a:spcPct val="20000"/>
        </a:spcBef>
        <a:spcAft>
          <a:spcPct val="0"/>
        </a:spcAft>
        <a:buClr>
          <a:schemeClr val="bg1"/>
        </a:buClr>
        <a:buSzPct val="80000"/>
        <a:buFont typeface="Wingdings" pitchFamily="2" charset="2"/>
        <a:buChar char="l"/>
        <a:defRPr sz="2400" b="1">
          <a:solidFill>
            <a:schemeClr val="bg1"/>
          </a:solidFill>
          <a:latin typeface="+mn-lt"/>
          <a:ea typeface="+mn-ea"/>
          <a:cs typeface="+mn-cs"/>
        </a:defRPr>
      </a:lvl1pPr>
      <a:lvl2pPr marL="695325" indent="-198438" algn="l" defTabSz="795338" rtl="0" eaLnBrk="0" fontAlgn="base" hangingPunct="0">
        <a:spcBef>
          <a:spcPct val="20000"/>
        </a:spcBef>
        <a:spcAft>
          <a:spcPct val="0"/>
        </a:spcAft>
        <a:buClr>
          <a:schemeClr val="bg1"/>
        </a:buClr>
        <a:buSzPct val="100000"/>
        <a:buChar char="•"/>
        <a:defRPr>
          <a:solidFill>
            <a:schemeClr val="bg1"/>
          </a:solidFill>
          <a:latin typeface="+mn-lt"/>
        </a:defRPr>
      </a:lvl2pPr>
      <a:lvl3pPr marL="1060450" indent="-198438" algn="l" defTabSz="795338" rtl="0" eaLnBrk="0" fontAlgn="base" hangingPunct="0">
        <a:spcBef>
          <a:spcPct val="20000"/>
        </a:spcBef>
        <a:spcAft>
          <a:spcPct val="0"/>
        </a:spcAft>
        <a:buClr>
          <a:schemeClr val="bg1"/>
        </a:buClr>
        <a:buSzPct val="100000"/>
        <a:buChar char="–"/>
        <a:defRPr sz="1700">
          <a:solidFill>
            <a:schemeClr val="bg1"/>
          </a:solidFill>
          <a:latin typeface="+mn-lt"/>
        </a:defRPr>
      </a:lvl3pPr>
      <a:lvl4pPr marL="1374775" indent="-149225" algn="l" defTabSz="795338" rtl="0" eaLnBrk="0" fontAlgn="base" hangingPunct="0">
        <a:spcBef>
          <a:spcPct val="20000"/>
        </a:spcBef>
        <a:spcAft>
          <a:spcPct val="0"/>
        </a:spcAft>
        <a:buClr>
          <a:schemeClr val="bg1"/>
        </a:buClr>
        <a:buSzPct val="100000"/>
        <a:buChar char="."/>
        <a:defRPr sz="1600">
          <a:solidFill>
            <a:schemeClr val="bg1"/>
          </a:solidFill>
          <a:latin typeface="+mn-lt"/>
        </a:defRPr>
      </a:lvl4pPr>
      <a:lvl5pPr marL="1738313" indent="-149225" algn="l" defTabSz="795338" rtl="0" eaLnBrk="0" fontAlgn="base" hangingPunct="0">
        <a:spcBef>
          <a:spcPct val="20000"/>
        </a:spcBef>
        <a:spcAft>
          <a:spcPct val="0"/>
        </a:spcAft>
        <a:buClr>
          <a:schemeClr val="bg1"/>
        </a:buClr>
        <a:buSzPct val="100000"/>
        <a:buChar char="-"/>
        <a:defRPr sz="1400">
          <a:solidFill>
            <a:schemeClr val="bg1"/>
          </a:solidFill>
          <a:latin typeface="+mn-lt"/>
        </a:defRPr>
      </a:lvl5pPr>
      <a:lvl6pPr marL="2195513" indent="-149225" algn="l" defTabSz="795338" rtl="0" fontAlgn="base">
        <a:spcBef>
          <a:spcPct val="20000"/>
        </a:spcBef>
        <a:spcAft>
          <a:spcPct val="0"/>
        </a:spcAft>
        <a:buClr>
          <a:schemeClr val="bg1"/>
        </a:buClr>
        <a:buSzPct val="100000"/>
        <a:buChar char="-"/>
        <a:defRPr sz="1400">
          <a:solidFill>
            <a:schemeClr val="bg1"/>
          </a:solidFill>
          <a:latin typeface="+mn-lt"/>
        </a:defRPr>
      </a:lvl6pPr>
      <a:lvl7pPr marL="2652713" indent="-149225" algn="l" defTabSz="795338" rtl="0" fontAlgn="base">
        <a:spcBef>
          <a:spcPct val="20000"/>
        </a:spcBef>
        <a:spcAft>
          <a:spcPct val="0"/>
        </a:spcAft>
        <a:buClr>
          <a:schemeClr val="bg1"/>
        </a:buClr>
        <a:buSzPct val="100000"/>
        <a:buChar char="-"/>
        <a:defRPr sz="1400">
          <a:solidFill>
            <a:schemeClr val="bg1"/>
          </a:solidFill>
          <a:latin typeface="+mn-lt"/>
        </a:defRPr>
      </a:lvl7pPr>
      <a:lvl8pPr marL="3109913" indent="-149225" algn="l" defTabSz="795338" rtl="0" fontAlgn="base">
        <a:spcBef>
          <a:spcPct val="20000"/>
        </a:spcBef>
        <a:spcAft>
          <a:spcPct val="0"/>
        </a:spcAft>
        <a:buClr>
          <a:schemeClr val="bg1"/>
        </a:buClr>
        <a:buSzPct val="100000"/>
        <a:buChar char="-"/>
        <a:defRPr sz="1400">
          <a:solidFill>
            <a:schemeClr val="bg1"/>
          </a:solidFill>
          <a:latin typeface="+mn-lt"/>
        </a:defRPr>
      </a:lvl8pPr>
      <a:lvl9pPr marL="3567113" indent="-149225" algn="l" defTabSz="795338" rtl="0" fontAlgn="base">
        <a:spcBef>
          <a:spcPct val="20000"/>
        </a:spcBef>
        <a:spcAft>
          <a:spcPct val="0"/>
        </a:spcAft>
        <a:buClr>
          <a:schemeClr val="bg1"/>
        </a:buClr>
        <a:buSzPct val="100000"/>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34"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36"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38"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3075" name="Rectangle 2"/>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
        <p:nvSpPr>
          <p:cNvPr id="5123" name="Text Box 3"/>
          <p:cNvSpPr txBox="1">
            <a:spLocks noGrp="1" noChangeArrowheads="1"/>
          </p:cNvSpPr>
          <p:nvPr>
            <p:ph type="sldNum" sz="quarter" idx="4"/>
          </p:nvPr>
        </p:nvSpPr>
        <p:spPr bwMode="auto">
          <a:xfrm>
            <a:off x="8326438" y="62230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385DA3F3-78F5-4388-AD0A-DDCC3428AEAF}"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40"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4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44"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46"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48"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50"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5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body" idx="1"/>
          </p:nvPr>
        </p:nvSpPr>
        <p:spPr bwMode="auto">
          <a:xfrm>
            <a:off x="685800" y="1333500"/>
            <a:ext cx="7772400" cy="5524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Rectangle 2"/>
          <p:cNvSpPr>
            <a:spLocks noChangeArrowheads="1"/>
          </p:cNvSpPr>
          <p:nvPr>
            <p:ph type="title"/>
          </p:nvPr>
        </p:nvSpPr>
        <p:spPr bwMode="auto">
          <a:xfrm>
            <a:off x="685800" y="0"/>
            <a:ext cx="7772400" cy="10795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Bold" charset="0"/>
              </a:rPr>
              <a:t>Click to edit Master title style</a:t>
            </a:r>
          </a:p>
        </p:txBody>
      </p:sp>
      <p:sp>
        <p:nvSpPr>
          <p:cNvPr id="2" name="Text Box 3"/>
          <p:cNvSpPr txBox="1">
            <a:spLocks noGrp="1" noChangeArrowheads="1"/>
          </p:cNvSpPr>
          <p:nvPr>
            <p:ph type="sldNum" sz="quarter" idx="4"/>
          </p:nvPr>
        </p:nvSpPr>
        <p:spPr bwMode="auto">
          <a:xfrm>
            <a:off x="8324850" y="62230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05B96E26-BFB2-420B-ADDA-6D2E89F65E53}" type="slidenum">
              <a:rPr lang="en-US">
                <a:solidFill>
                  <a:srgbClr val="000000"/>
                </a:solidFill>
                <a:sym typeface="Arial" charset="0"/>
              </a:rPr>
              <a:pPr fontAlgn="base">
                <a:spcBef>
                  <a:spcPct val="0"/>
                </a:spcBef>
                <a:spcAft>
                  <a:spcPct val="0"/>
                </a:spcAft>
                <a:defRPr/>
              </a:pPr>
              <a:t>‹#›</a:t>
            </a:fld>
            <a:endParaRPr lang="en-US">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4018" r:id="rId1"/>
  </p:sldLayoutIdLst>
  <p:transition/>
  <p:hf hdr="0" ftr="0" dt="0"/>
  <p:txStyles>
    <p:titleStyle>
      <a:lvl1pPr algn="l" rtl="0" eaLnBrk="0" fontAlgn="base" hangingPunct="0">
        <a:spcBef>
          <a:spcPct val="0"/>
        </a:spcBef>
        <a:spcAft>
          <a:spcPct val="0"/>
        </a:spcAft>
        <a:defRPr sz="3000">
          <a:solidFill>
            <a:srgbClr val="FFFFFF"/>
          </a:solidFill>
          <a:latin typeface="+mj-lt"/>
          <a:ea typeface="+mj-ea"/>
          <a:cs typeface="+mj-cs"/>
          <a:sym typeface="Arial Bold" charset="0"/>
        </a:defRPr>
      </a:lvl1pPr>
      <a:lvl2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1pPr>
      <a:lvl2pPr marL="630238" indent="-285750" algn="l" rtl="0" eaLnBrk="0" fontAlgn="base" hangingPunct="0">
        <a:spcBef>
          <a:spcPts val="6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2pPr>
      <a:lvl3pPr marL="1030288" indent="-228600" algn="l" rtl="0" eaLnBrk="0" fontAlgn="base" hangingPunct="0">
        <a:spcBef>
          <a:spcPts val="600"/>
        </a:spcBef>
        <a:spcAft>
          <a:spcPct val="0"/>
        </a:spcAft>
        <a:buClr>
          <a:srgbClr val="000000"/>
        </a:buClr>
        <a:buSzPct val="100000"/>
        <a:buFont typeface="Arial" charset="0"/>
        <a:buChar char="•"/>
        <a:defRPr>
          <a:solidFill>
            <a:schemeClr val="tx1"/>
          </a:solidFill>
          <a:latin typeface="+mn-lt"/>
          <a:ea typeface="+mn-ea"/>
          <a:cs typeface="+mn-cs"/>
          <a:sym typeface="Arial" charset="0"/>
        </a:defRPr>
      </a:lvl3pPr>
      <a:lvl4pPr marL="14874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446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5pPr>
      <a:lvl6pPr marL="24018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6pPr>
      <a:lvl7pPr marL="28590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7pPr>
      <a:lvl8pPr marL="33162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8pPr>
      <a:lvl9pPr marL="37734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54"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56"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58"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60"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6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64"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66"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6D7"/>
            </a:gs>
            <a:gs pos="100000">
              <a:srgbClr val="FFFFFF"/>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8" r:id="rId1"/>
  </p:sldLayoutIdLst>
  <p:transition/>
  <p:txStyles>
    <p:titleStyle>
      <a:lvl1pPr marL="63500" algn="ctr" rtl="0" eaLnBrk="0" fontAlgn="base" hangingPunct="0">
        <a:spcBef>
          <a:spcPct val="0"/>
        </a:spcBef>
        <a:spcAft>
          <a:spcPct val="0"/>
        </a:spcAft>
        <a:defRPr sz="4200">
          <a:solidFill>
            <a:schemeClr val="tx1"/>
          </a:solidFill>
          <a:latin typeface="+mj-lt"/>
          <a:ea typeface="+mj-ea"/>
          <a:cs typeface="+mj-cs"/>
          <a:sym typeface="Arial" charset="0"/>
        </a:defRPr>
      </a:lvl1pPr>
      <a:lvl2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2pPr>
      <a:lvl3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3pPr>
      <a:lvl4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4pPr>
      <a:lvl5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5pPr>
      <a:lvl6pPr marL="5207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6pPr>
      <a:lvl7pPr marL="9779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7pPr>
      <a:lvl8pPr marL="14351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8pPr>
      <a:lvl9pPr marL="18923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9pPr>
    </p:titleStyle>
    <p:bodyStyle>
      <a:lvl1pPr marL="255588" indent="-215900" algn="l" rtl="0" eaLnBrk="0" fontAlgn="base" hangingPunct="0">
        <a:spcBef>
          <a:spcPts val="700"/>
        </a:spcBef>
        <a:spcAft>
          <a:spcPct val="0"/>
        </a:spcAft>
        <a:buSzPct val="100000"/>
        <a:buFont typeface="Arial" charset="0"/>
        <a:buChar char="•"/>
        <a:defRPr sz="2800">
          <a:solidFill>
            <a:schemeClr val="tx1"/>
          </a:solidFill>
          <a:latin typeface="+mn-lt"/>
          <a:ea typeface="+mn-ea"/>
          <a:cs typeface="+mn-cs"/>
          <a:sym typeface="Arial" charset="0"/>
        </a:defRPr>
      </a:lvl1pPr>
      <a:lvl2pPr marL="508000" indent="-180975" algn="l" rtl="0" eaLnBrk="0" fontAlgn="base" hangingPunct="0">
        <a:spcBef>
          <a:spcPts val="700"/>
        </a:spcBef>
        <a:spcAft>
          <a:spcPct val="0"/>
        </a:spcAft>
        <a:buSzPct val="100000"/>
        <a:buFont typeface="Arial" charset="0"/>
        <a:buChar char="–"/>
        <a:defRPr sz="2400">
          <a:solidFill>
            <a:schemeClr val="tx1"/>
          </a:solidFill>
          <a:latin typeface="+mn-lt"/>
          <a:ea typeface="+mn-ea"/>
          <a:cs typeface="+mn-cs"/>
          <a:sym typeface="Arial" charset="0"/>
        </a:defRPr>
      </a:lvl2pPr>
      <a:lvl3pPr marL="760413" indent="-144463"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3pPr>
      <a:lvl4pPr marL="1047750" indent="-144463" algn="l" rtl="0" eaLnBrk="0" fontAlgn="base" hangingPunct="0">
        <a:spcBef>
          <a:spcPts val="500"/>
        </a:spcBef>
        <a:spcAft>
          <a:spcPct val="0"/>
        </a:spcAft>
        <a:buSzPct val="100000"/>
        <a:buFont typeface="Arial" charset="0"/>
        <a:buChar char="–"/>
        <a:defRPr>
          <a:solidFill>
            <a:schemeClr val="tx1"/>
          </a:solidFill>
          <a:latin typeface="+mn-lt"/>
          <a:ea typeface="+mn-ea"/>
          <a:cs typeface="+mn-cs"/>
          <a:sym typeface="Arial" charset="0"/>
        </a:defRPr>
      </a:lvl4pPr>
      <a:lvl5pPr marL="1335088" indent="-142875" algn="l" rtl="0" eaLnBrk="0" fontAlgn="base" hangingPunct="0">
        <a:spcBef>
          <a:spcPts val="500"/>
        </a:spcBef>
        <a:spcAft>
          <a:spcPct val="0"/>
        </a:spcAft>
        <a:buSzPct val="100000"/>
        <a:buFont typeface="Arial" charset="0"/>
        <a:buChar char="»"/>
        <a:defRPr>
          <a:solidFill>
            <a:schemeClr val="tx1"/>
          </a:solidFill>
          <a:latin typeface="+mn-lt"/>
          <a:ea typeface="+mn-ea"/>
          <a:cs typeface="+mn-cs"/>
          <a:sym typeface="Arial" charset="0"/>
        </a:defRPr>
      </a:lvl5pPr>
      <a:lvl6pPr marL="17922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6pPr>
      <a:lvl7pPr marL="22494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7pPr>
      <a:lvl8pPr marL="27066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8pPr>
      <a:lvl9pPr marL="31638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6D7"/>
            </a:gs>
            <a:gs pos="100000">
              <a:srgbClr val="FFFFFF"/>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70" r:id="rId1"/>
  </p:sldLayoutIdLst>
  <p:transition/>
  <p:txStyles>
    <p:titleStyle>
      <a:lvl1pPr marL="63500" algn="ctr" rtl="0" eaLnBrk="0" fontAlgn="base" hangingPunct="0">
        <a:spcBef>
          <a:spcPct val="0"/>
        </a:spcBef>
        <a:spcAft>
          <a:spcPct val="0"/>
        </a:spcAft>
        <a:defRPr sz="4200">
          <a:solidFill>
            <a:schemeClr val="tx1"/>
          </a:solidFill>
          <a:latin typeface="+mj-lt"/>
          <a:ea typeface="+mj-ea"/>
          <a:cs typeface="+mj-cs"/>
          <a:sym typeface="Arial" charset="0"/>
        </a:defRPr>
      </a:lvl1pPr>
      <a:lvl2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2pPr>
      <a:lvl3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3pPr>
      <a:lvl4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4pPr>
      <a:lvl5pPr marL="63500" algn="ctr" rtl="0" eaLnBrk="0" fontAlgn="base" hangingPunct="0">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5pPr>
      <a:lvl6pPr marL="5207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6pPr>
      <a:lvl7pPr marL="9779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7pPr>
      <a:lvl8pPr marL="14351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8pPr>
      <a:lvl9pPr marL="1892300" algn="ctr" rtl="0" fontAlgn="base">
        <a:spcBef>
          <a:spcPct val="0"/>
        </a:spcBef>
        <a:spcAft>
          <a:spcPct val="0"/>
        </a:spcAft>
        <a:defRPr sz="4200">
          <a:solidFill>
            <a:schemeClr val="tx1"/>
          </a:solidFill>
          <a:latin typeface="Arial" charset="0"/>
          <a:ea typeface="ヒラギノ角ゴ ProN W3" charset="0"/>
          <a:cs typeface="ヒラギノ角ゴ ProN W3" charset="0"/>
          <a:sym typeface="Arial" charset="0"/>
        </a:defRPr>
      </a:lvl9pPr>
    </p:titleStyle>
    <p:bodyStyle>
      <a:lvl1pPr marL="255588" indent="-215900" algn="l" rtl="0" eaLnBrk="0" fontAlgn="base" hangingPunct="0">
        <a:spcBef>
          <a:spcPts val="700"/>
        </a:spcBef>
        <a:spcAft>
          <a:spcPct val="0"/>
        </a:spcAft>
        <a:buSzPct val="100000"/>
        <a:buFont typeface="Arial" charset="0"/>
        <a:buChar char="•"/>
        <a:defRPr sz="2800">
          <a:solidFill>
            <a:schemeClr val="tx1"/>
          </a:solidFill>
          <a:latin typeface="+mn-lt"/>
          <a:ea typeface="+mn-ea"/>
          <a:cs typeface="+mn-cs"/>
          <a:sym typeface="Arial" charset="0"/>
        </a:defRPr>
      </a:lvl1pPr>
      <a:lvl2pPr marL="508000" indent="-180975" algn="l" rtl="0" eaLnBrk="0" fontAlgn="base" hangingPunct="0">
        <a:spcBef>
          <a:spcPts val="700"/>
        </a:spcBef>
        <a:spcAft>
          <a:spcPct val="0"/>
        </a:spcAft>
        <a:buSzPct val="100000"/>
        <a:buFont typeface="Arial" charset="0"/>
        <a:buChar char="–"/>
        <a:defRPr sz="2400">
          <a:solidFill>
            <a:schemeClr val="tx1"/>
          </a:solidFill>
          <a:latin typeface="+mn-lt"/>
          <a:ea typeface="+mn-ea"/>
          <a:cs typeface="+mn-cs"/>
          <a:sym typeface="Arial" charset="0"/>
        </a:defRPr>
      </a:lvl2pPr>
      <a:lvl3pPr marL="760413" indent="-144463"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3pPr>
      <a:lvl4pPr marL="1047750" indent="-144463" algn="l" rtl="0" eaLnBrk="0" fontAlgn="base" hangingPunct="0">
        <a:spcBef>
          <a:spcPts val="500"/>
        </a:spcBef>
        <a:spcAft>
          <a:spcPct val="0"/>
        </a:spcAft>
        <a:buSzPct val="100000"/>
        <a:buFont typeface="Arial" charset="0"/>
        <a:buChar char="–"/>
        <a:defRPr>
          <a:solidFill>
            <a:schemeClr val="tx1"/>
          </a:solidFill>
          <a:latin typeface="+mn-lt"/>
          <a:ea typeface="+mn-ea"/>
          <a:cs typeface="+mn-cs"/>
          <a:sym typeface="Arial" charset="0"/>
        </a:defRPr>
      </a:lvl4pPr>
      <a:lvl5pPr marL="1335088" indent="-142875" algn="l" rtl="0" eaLnBrk="0" fontAlgn="base" hangingPunct="0">
        <a:spcBef>
          <a:spcPts val="500"/>
        </a:spcBef>
        <a:spcAft>
          <a:spcPct val="0"/>
        </a:spcAft>
        <a:buSzPct val="100000"/>
        <a:buFont typeface="Arial" charset="0"/>
        <a:buChar char="»"/>
        <a:defRPr>
          <a:solidFill>
            <a:schemeClr val="tx1"/>
          </a:solidFill>
          <a:latin typeface="+mn-lt"/>
          <a:ea typeface="+mn-ea"/>
          <a:cs typeface="+mn-cs"/>
          <a:sym typeface="Arial" charset="0"/>
        </a:defRPr>
      </a:lvl5pPr>
      <a:lvl6pPr marL="17922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6pPr>
      <a:lvl7pPr marL="22494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7pPr>
      <a:lvl8pPr marL="27066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8pPr>
      <a:lvl9pPr marL="3163888" indent="-142875" algn="l" rtl="0" fontAlgn="base">
        <a:spcBef>
          <a:spcPts val="500"/>
        </a:spcBef>
        <a:spcAft>
          <a:spcPct val="0"/>
        </a:spcAft>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7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body" idx="1"/>
          </p:nvPr>
        </p:nvSpPr>
        <p:spPr bwMode="auto">
          <a:xfrm>
            <a:off x="685800" y="1333500"/>
            <a:ext cx="7772400" cy="5524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Rectangle 2"/>
          <p:cNvSpPr>
            <a:spLocks noChangeArrowheads="1"/>
          </p:cNvSpPr>
          <p:nvPr>
            <p:ph type="title"/>
          </p:nvPr>
        </p:nvSpPr>
        <p:spPr bwMode="auto">
          <a:xfrm>
            <a:off x="685800" y="0"/>
            <a:ext cx="7772400" cy="10795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Bold" charset="0"/>
              </a:rPr>
              <a:t>Click to edit Master title style</a:t>
            </a:r>
          </a:p>
        </p:txBody>
      </p:sp>
      <p:sp>
        <p:nvSpPr>
          <p:cNvPr id="2" name="Text Box 3"/>
          <p:cNvSpPr txBox="1">
            <a:spLocks noGrp="1" noChangeArrowheads="1"/>
          </p:cNvSpPr>
          <p:nvPr>
            <p:ph type="sldNum" sz="quarter" idx="4"/>
          </p:nvPr>
        </p:nvSpPr>
        <p:spPr bwMode="auto">
          <a:xfrm>
            <a:off x="8324850" y="62230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05B96E26-BFB2-420B-ADDA-6D2E89F65E53}" type="slidenum">
              <a:rPr lang="en-US">
                <a:solidFill>
                  <a:srgbClr val="000000"/>
                </a:solidFill>
                <a:sym typeface="Arial" charset="0"/>
              </a:rPr>
              <a:pPr fontAlgn="base">
                <a:spcBef>
                  <a:spcPct val="0"/>
                </a:spcBef>
                <a:spcAft>
                  <a:spcPct val="0"/>
                </a:spcAft>
                <a:defRPr/>
              </a:pPr>
              <a:t>‹#›</a:t>
            </a:fld>
            <a:endParaRPr lang="en-US">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4020" r:id="rId1"/>
  </p:sldLayoutIdLst>
  <p:transition/>
  <p:hf hdr="0" ftr="0" dt="0"/>
  <p:txStyles>
    <p:titleStyle>
      <a:lvl1pPr algn="l" rtl="0" eaLnBrk="0" fontAlgn="base" hangingPunct="0">
        <a:spcBef>
          <a:spcPct val="0"/>
        </a:spcBef>
        <a:spcAft>
          <a:spcPct val="0"/>
        </a:spcAft>
        <a:defRPr sz="3000">
          <a:solidFill>
            <a:srgbClr val="FFFFFF"/>
          </a:solidFill>
          <a:latin typeface="+mj-lt"/>
          <a:ea typeface="+mj-ea"/>
          <a:cs typeface="+mj-cs"/>
          <a:sym typeface="Arial Bold" charset="0"/>
        </a:defRPr>
      </a:lvl1pPr>
      <a:lvl2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1pPr>
      <a:lvl2pPr marL="630238" indent="-285750" algn="l" rtl="0" eaLnBrk="0" fontAlgn="base" hangingPunct="0">
        <a:spcBef>
          <a:spcPts val="6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2pPr>
      <a:lvl3pPr marL="1030288" indent="-228600" algn="l" rtl="0" eaLnBrk="0" fontAlgn="base" hangingPunct="0">
        <a:spcBef>
          <a:spcPts val="600"/>
        </a:spcBef>
        <a:spcAft>
          <a:spcPct val="0"/>
        </a:spcAft>
        <a:buClr>
          <a:srgbClr val="000000"/>
        </a:buClr>
        <a:buSzPct val="100000"/>
        <a:buFont typeface="Arial" charset="0"/>
        <a:buChar char="•"/>
        <a:defRPr>
          <a:solidFill>
            <a:schemeClr val="tx1"/>
          </a:solidFill>
          <a:latin typeface="+mn-lt"/>
          <a:ea typeface="+mn-ea"/>
          <a:cs typeface="+mn-cs"/>
          <a:sym typeface="Arial" charset="0"/>
        </a:defRPr>
      </a:lvl3pPr>
      <a:lvl4pPr marL="14874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446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5pPr>
      <a:lvl6pPr marL="24018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6pPr>
      <a:lvl7pPr marL="28590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7pPr>
      <a:lvl8pPr marL="33162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8pPr>
      <a:lvl9pPr marL="37734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74"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76"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78"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80"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8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84"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86"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88"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90"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9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body" idx="1"/>
          </p:nvPr>
        </p:nvSpPr>
        <p:spPr bwMode="auto">
          <a:xfrm>
            <a:off x="685800" y="1333500"/>
            <a:ext cx="7772400" cy="5524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Rectangle 2"/>
          <p:cNvSpPr>
            <a:spLocks noChangeArrowheads="1"/>
          </p:cNvSpPr>
          <p:nvPr>
            <p:ph type="title"/>
          </p:nvPr>
        </p:nvSpPr>
        <p:spPr bwMode="auto">
          <a:xfrm>
            <a:off x="685800" y="0"/>
            <a:ext cx="7772400" cy="10795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Bold" charset="0"/>
              </a:rPr>
              <a:t>Click to edit Master title style</a:t>
            </a:r>
          </a:p>
        </p:txBody>
      </p:sp>
      <p:sp>
        <p:nvSpPr>
          <p:cNvPr id="2" name="Text Box 3"/>
          <p:cNvSpPr txBox="1">
            <a:spLocks noGrp="1" noChangeArrowheads="1"/>
          </p:cNvSpPr>
          <p:nvPr>
            <p:ph type="sldNum" sz="quarter" idx="4"/>
          </p:nvPr>
        </p:nvSpPr>
        <p:spPr bwMode="auto">
          <a:xfrm>
            <a:off x="8324850" y="62230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05B96E26-BFB2-420B-ADDA-6D2E89F65E53}" type="slidenum">
              <a:rPr lang="en-US">
                <a:solidFill>
                  <a:srgbClr val="000000"/>
                </a:solidFill>
                <a:sym typeface="Arial" charset="0"/>
              </a:rPr>
              <a:pPr fontAlgn="base">
                <a:spcBef>
                  <a:spcPct val="0"/>
                </a:spcBef>
                <a:spcAft>
                  <a:spcPct val="0"/>
                </a:spcAft>
                <a:defRPr/>
              </a:pPr>
              <a:t>‹#›</a:t>
            </a:fld>
            <a:endParaRPr lang="en-US">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4022" r:id="rId1"/>
  </p:sldLayoutIdLst>
  <p:transition/>
  <p:hf hdr="0" ftr="0" dt="0"/>
  <p:txStyles>
    <p:titleStyle>
      <a:lvl1pPr algn="l" rtl="0" eaLnBrk="0" fontAlgn="base" hangingPunct="0">
        <a:spcBef>
          <a:spcPct val="0"/>
        </a:spcBef>
        <a:spcAft>
          <a:spcPct val="0"/>
        </a:spcAft>
        <a:defRPr sz="3000">
          <a:solidFill>
            <a:srgbClr val="FFFFFF"/>
          </a:solidFill>
          <a:latin typeface="+mj-lt"/>
          <a:ea typeface="+mj-ea"/>
          <a:cs typeface="+mj-cs"/>
          <a:sym typeface="Arial Bold" charset="0"/>
        </a:defRPr>
      </a:lvl1pPr>
      <a:lvl2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1pPr>
      <a:lvl2pPr marL="630238" indent="-285750" algn="l" rtl="0" eaLnBrk="0" fontAlgn="base" hangingPunct="0">
        <a:spcBef>
          <a:spcPts val="6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2pPr>
      <a:lvl3pPr marL="1030288" indent="-228600" algn="l" rtl="0" eaLnBrk="0" fontAlgn="base" hangingPunct="0">
        <a:spcBef>
          <a:spcPts val="600"/>
        </a:spcBef>
        <a:spcAft>
          <a:spcPct val="0"/>
        </a:spcAft>
        <a:buClr>
          <a:srgbClr val="000000"/>
        </a:buClr>
        <a:buSzPct val="100000"/>
        <a:buFont typeface="Arial" charset="0"/>
        <a:buChar char="•"/>
        <a:defRPr>
          <a:solidFill>
            <a:schemeClr val="tx1"/>
          </a:solidFill>
          <a:latin typeface="+mn-lt"/>
          <a:ea typeface="+mn-ea"/>
          <a:cs typeface="+mn-cs"/>
          <a:sym typeface="Arial" charset="0"/>
        </a:defRPr>
      </a:lvl3pPr>
      <a:lvl4pPr marL="14874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446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5pPr>
      <a:lvl6pPr marL="24018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6pPr>
      <a:lvl7pPr marL="28590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7pPr>
      <a:lvl8pPr marL="33162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8pPr>
      <a:lvl9pPr marL="37734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body" idx="1"/>
          </p:nvPr>
        </p:nvSpPr>
        <p:spPr bwMode="auto">
          <a:xfrm>
            <a:off x="685800" y="1333500"/>
            <a:ext cx="7772400" cy="5524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Rectangle 2"/>
          <p:cNvSpPr>
            <a:spLocks noChangeArrowheads="1"/>
          </p:cNvSpPr>
          <p:nvPr>
            <p:ph type="title"/>
          </p:nvPr>
        </p:nvSpPr>
        <p:spPr bwMode="auto">
          <a:xfrm>
            <a:off x="685800" y="0"/>
            <a:ext cx="7772400" cy="10795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Bold" charset="0"/>
              </a:rPr>
              <a:t>Click to edit Master title style</a:t>
            </a:r>
          </a:p>
        </p:txBody>
      </p:sp>
      <p:sp>
        <p:nvSpPr>
          <p:cNvPr id="2" name="Text Box 3"/>
          <p:cNvSpPr txBox="1">
            <a:spLocks noGrp="1" noChangeArrowheads="1"/>
          </p:cNvSpPr>
          <p:nvPr>
            <p:ph type="sldNum" sz="quarter" idx="4"/>
          </p:nvPr>
        </p:nvSpPr>
        <p:spPr bwMode="auto">
          <a:xfrm>
            <a:off x="8324850" y="62230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05B96E26-BFB2-420B-ADDA-6D2E89F65E53}" type="slidenum">
              <a:rPr lang="en-US">
                <a:solidFill>
                  <a:srgbClr val="000000"/>
                </a:solidFill>
                <a:sym typeface="Arial" charset="0"/>
              </a:rPr>
              <a:pPr fontAlgn="base">
                <a:spcBef>
                  <a:spcPct val="0"/>
                </a:spcBef>
                <a:spcAft>
                  <a:spcPct val="0"/>
                </a:spcAft>
                <a:defRPr/>
              </a:pPr>
              <a:t>‹#›</a:t>
            </a:fld>
            <a:endParaRPr lang="en-US">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4024" r:id="rId1"/>
  </p:sldLayoutIdLst>
  <p:transition/>
  <p:hf hdr="0" ftr="0" dt="0"/>
  <p:txStyles>
    <p:titleStyle>
      <a:lvl1pPr algn="l" rtl="0" eaLnBrk="0" fontAlgn="base" hangingPunct="0">
        <a:spcBef>
          <a:spcPct val="0"/>
        </a:spcBef>
        <a:spcAft>
          <a:spcPct val="0"/>
        </a:spcAft>
        <a:defRPr sz="3000">
          <a:solidFill>
            <a:srgbClr val="FFFFFF"/>
          </a:solidFill>
          <a:latin typeface="+mj-lt"/>
          <a:ea typeface="+mj-ea"/>
          <a:cs typeface="+mj-cs"/>
          <a:sym typeface="Arial Bold" charset="0"/>
        </a:defRPr>
      </a:lvl1pPr>
      <a:lvl2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1pPr>
      <a:lvl2pPr marL="630238" indent="-285750" algn="l" rtl="0" eaLnBrk="0" fontAlgn="base" hangingPunct="0">
        <a:spcBef>
          <a:spcPts val="6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2pPr>
      <a:lvl3pPr marL="1030288" indent="-228600" algn="l" rtl="0" eaLnBrk="0" fontAlgn="base" hangingPunct="0">
        <a:spcBef>
          <a:spcPts val="600"/>
        </a:spcBef>
        <a:spcAft>
          <a:spcPct val="0"/>
        </a:spcAft>
        <a:buClr>
          <a:srgbClr val="000000"/>
        </a:buClr>
        <a:buSzPct val="100000"/>
        <a:buFont typeface="Arial" charset="0"/>
        <a:buChar char="•"/>
        <a:defRPr>
          <a:solidFill>
            <a:schemeClr val="tx1"/>
          </a:solidFill>
          <a:latin typeface="+mn-lt"/>
          <a:ea typeface="+mn-ea"/>
          <a:cs typeface="+mn-cs"/>
          <a:sym typeface="Arial" charset="0"/>
        </a:defRPr>
      </a:lvl3pPr>
      <a:lvl4pPr marL="14874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446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5pPr>
      <a:lvl6pPr marL="24018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6pPr>
      <a:lvl7pPr marL="28590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7pPr>
      <a:lvl8pPr marL="33162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8pPr>
      <a:lvl9pPr marL="37734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body" idx="1"/>
          </p:nvPr>
        </p:nvSpPr>
        <p:spPr bwMode="auto">
          <a:xfrm>
            <a:off x="685800" y="1333500"/>
            <a:ext cx="7772400" cy="5524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Rectangle 2"/>
          <p:cNvSpPr>
            <a:spLocks noChangeArrowheads="1"/>
          </p:cNvSpPr>
          <p:nvPr>
            <p:ph type="title"/>
          </p:nvPr>
        </p:nvSpPr>
        <p:spPr bwMode="auto">
          <a:xfrm>
            <a:off x="685800" y="0"/>
            <a:ext cx="7772400" cy="10795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Bold" charset="0"/>
              </a:rPr>
              <a:t>Click to edit Master title style</a:t>
            </a:r>
          </a:p>
        </p:txBody>
      </p:sp>
      <p:sp>
        <p:nvSpPr>
          <p:cNvPr id="2" name="Text Box 3"/>
          <p:cNvSpPr txBox="1">
            <a:spLocks noGrp="1" noChangeArrowheads="1"/>
          </p:cNvSpPr>
          <p:nvPr>
            <p:ph type="sldNum" sz="quarter" idx="4"/>
          </p:nvPr>
        </p:nvSpPr>
        <p:spPr bwMode="auto">
          <a:xfrm>
            <a:off x="8324850" y="62230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05B96E26-BFB2-420B-ADDA-6D2E89F65E53}" type="slidenum">
              <a:rPr lang="en-US">
                <a:solidFill>
                  <a:srgbClr val="000000"/>
                </a:solidFill>
                <a:sym typeface="Arial" charset="0"/>
              </a:rPr>
              <a:pPr fontAlgn="base">
                <a:spcBef>
                  <a:spcPct val="0"/>
                </a:spcBef>
                <a:spcAft>
                  <a:spcPct val="0"/>
                </a:spcAft>
                <a:defRPr/>
              </a:pPr>
              <a:t>‹#›</a:t>
            </a:fld>
            <a:endParaRPr lang="en-US">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4026" r:id="rId1"/>
  </p:sldLayoutIdLst>
  <p:transition/>
  <p:hf hdr="0" ftr="0" dt="0"/>
  <p:txStyles>
    <p:titleStyle>
      <a:lvl1pPr algn="l" rtl="0" eaLnBrk="0" fontAlgn="base" hangingPunct="0">
        <a:spcBef>
          <a:spcPct val="0"/>
        </a:spcBef>
        <a:spcAft>
          <a:spcPct val="0"/>
        </a:spcAft>
        <a:defRPr sz="3000">
          <a:solidFill>
            <a:srgbClr val="FFFFFF"/>
          </a:solidFill>
          <a:latin typeface="+mj-lt"/>
          <a:ea typeface="+mj-ea"/>
          <a:cs typeface="+mj-cs"/>
          <a:sym typeface="Arial Bold" charset="0"/>
        </a:defRPr>
      </a:lvl1pPr>
      <a:lvl2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000">
          <a:solidFill>
            <a:srgbClr val="FFFFFF"/>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1pPr>
      <a:lvl2pPr marL="630238" indent="-285750" algn="l" rtl="0" eaLnBrk="0" fontAlgn="base" hangingPunct="0">
        <a:spcBef>
          <a:spcPts val="6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2pPr>
      <a:lvl3pPr marL="1030288" indent="-228600" algn="l" rtl="0" eaLnBrk="0" fontAlgn="base" hangingPunct="0">
        <a:spcBef>
          <a:spcPts val="600"/>
        </a:spcBef>
        <a:spcAft>
          <a:spcPct val="0"/>
        </a:spcAft>
        <a:buClr>
          <a:srgbClr val="000000"/>
        </a:buClr>
        <a:buSzPct val="100000"/>
        <a:buFont typeface="Arial" charset="0"/>
        <a:buChar char="•"/>
        <a:defRPr>
          <a:solidFill>
            <a:schemeClr val="tx1"/>
          </a:solidFill>
          <a:latin typeface="+mn-lt"/>
          <a:ea typeface="+mn-ea"/>
          <a:cs typeface="+mn-cs"/>
          <a:sym typeface="Arial" charset="0"/>
        </a:defRPr>
      </a:lvl3pPr>
      <a:lvl4pPr marL="14874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44688" indent="-228600" algn="l" rtl="0" eaLnBrk="0" fontAlgn="base" hangingPunct="0">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5pPr>
      <a:lvl6pPr marL="24018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6pPr>
      <a:lvl7pPr marL="28590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7pPr>
      <a:lvl8pPr marL="33162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8pPr>
      <a:lvl9pPr marL="37734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28"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30"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78838" y="62865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defRPr/>
            </a:pPr>
            <a:fld id="{A0B48F2C-65F5-4CAC-80B7-3310BEAC9EB9}" type="slidenum">
              <a:rPr lang="en-US">
                <a:solidFill>
                  <a:srgbClr val="000000"/>
                </a:solidFill>
                <a:latin typeface="Arial" charset="0"/>
                <a:sym typeface="Arial" charset="0"/>
              </a:rPr>
              <a:pPr fontAlgn="base">
                <a:spcBef>
                  <a:spcPct val="0"/>
                </a:spcBef>
                <a:spcAft>
                  <a:spcPct val="0"/>
                </a:spcAft>
                <a:defRPr/>
              </a:pPr>
              <a:t>‹#›</a:t>
            </a:fld>
            <a:endParaRPr lang="en-US">
              <a:solidFill>
                <a:srgbClr val="000000"/>
              </a:solidFill>
              <a:latin typeface="Arial" charset="0"/>
              <a:sym typeface="Arial" charset="0"/>
            </a:endParaRPr>
          </a:p>
        </p:txBody>
      </p:sp>
      <p:sp>
        <p:nvSpPr>
          <p:cNvPr id="2051" name="Rectangle 2"/>
          <p:cNvSpPr>
            <a:spLocks noChangeArrowheads="1"/>
          </p:cNvSpPr>
          <p:nvPr>
            <p:ph type="body" idx="1"/>
          </p:nvPr>
        </p:nvSpPr>
        <p:spPr bwMode="auto">
          <a:xfrm>
            <a:off x="685800" y="1333500"/>
            <a:ext cx="7772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052" name="Rectangle 3"/>
          <p:cNvSpPr>
            <a:spLocks noChangeArrowheads="1"/>
          </p:cNvSpPr>
          <p:nvPr>
            <p:ph type="title"/>
          </p:nvPr>
        </p:nvSpPr>
        <p:spPr bwMode="auto">
          <a:xfrm>
            <a:off x="685800" y="152400"/>
            <a:ext cx="7772400" cy="7747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4032" r:id="rId1"/>
  </p:sldLayoutIdLst>
  <p:transition/>
  <p:hf hdr="0" ftr="0" dt="0"/>
  <p:txStyles>
    <p:titleStyle>
      <a:lvl1pPr marL="39688" algn="l" rtl="0" eaLnBrk="0" fontAlgn="base" hangingPunct="0">
        <a:spcBef>
          <a:spcPct val="0"/>
        </a:spcBef>
        <a:spcAft>
          <a:spcPct val="0"/>
        </a:spcAft>
        <a:defRPr sz="3000" b="1">
          <a:solidFill>
            <a:srgbClr val="FFFFFF"/>
          </a:solidFill>
          <a:latin typeface="+mj-lt"/>
          <a:ea typeface="+mj-ea"/>
          <a:cs typeface="+mj-cs"/>
          <a:sym typeface="Helvetica Neue" charset="0"/>
        </a:defRPr>
      </a:lvl1pPr>
      <a:lvl2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marL="39688" algn="l" rtl="0" eaLnBrk="0" fontAlgn="base" hangingPunct="0">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968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540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4112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68488" algn="l" rtl="0" fontAlgn="base">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82588" indent="-342900" algn="l" rtl="0" eaLnBrk="0" fontAlgn="base" hangingPunct="0">
        <a:spcBef>
          <a:spcPts val="700"/>
        </a:spcBef>
        <a:spcAft>
          <a:spcPct val="0"/>
        </a:spcAft>
        <a:buClr>
          <a:srgbClr val="000000"/>
        </a:buClr>
        <a:buSzPct val="100000"/>
        <a:buFont typeface="Helvetica Neue Light" charset="0"/>
        <a:buChar char="•"/>
        <a:defRPr sz="2400">
          <a:solidFill>
            <a:schemeClr val="tx1"/>
          </a:solidFill>
          <a:latin typeface="+mn-lt"/>
          <a:ea typeface="+mn-ea"/>
          <a:cs typeface="+mn-cs"/>
          <a:sym typeface="Helvetica Neue Light" charset="0"/>
        </a:defRPr>
      </a:lvl1pPr>
      <a:lvl2pPr marL="731838" indent="-285750" algn="l" rtl="0" eaLnBrk="0" fontAlgn="base" hangingPunct="0">
        <a:spcBef>
          <a:spcPts val="600"/>
        </a:spcBef>
        <a:spcAft>
          <a:spcPct val="0"/>
        </a:spcAft>
        <a:buClr>
          <a:srgbClr val="000000"/>
        </a:buClr>
        <a:buSzPct val="100000"/>
        <a:buFont typeface="Helvetica Neue Light" charset="0"/>
        <a:buChar char="–"/>
        <a:defRPr sz="2000">
          <a:solidFill>
            <a:schemeClr val="tx1"/>
          </a:solidFill>
          <a:latin typeface="+mn-lt"/>
          <a:ea typeface="+mn-ea"/>
          <a:cs typeface="+mn-cs"/>
          <a:sym typeface="Helvetica Neue Light" charset="0"/>
        </a:defRPr>
      </a:lvl2pPr>
      <a:lvl3pPr marL="1131888" indent="-228600" algn="l" rtl="0" eaLnBrk="0" fontAlgn="base" hangingPunct="0">
        <a:spcBef>
          <a:spcPts val="6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3pPr>
      <a:lvl4pPr marL="15890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4pPr>
      <a:lvl5pPr marL="2046288" indent="-228600" algn="l" rtl="0" eaLnBrk="0" fontAlgn="base" hangingPunct="0">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5pPr>
      <a:lvl6pPr marL="25034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6pPr>
      <a:lvl7pPr marL="29606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7pPr>
      <a:lvl8pPr marL="34178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8pPr>
      <a:lvl9pPr marL="3875088" indent="-228600" algn="l" rtl="0" fontAlgn="base">
        <a:spcBef>
          <a:spcPts val="500"/>
        </a:spcBef>
        <a:spcAft>
          <a:spcPct val="0"/>
        </a:spcAft>
        <a:buClr>
          <a:srgbClr val="000000"/>
        </a:buClr>
        <a:buSzPct val="100000"/>
        <a:buFont typeface="Helvetica Neue Light" charset="0"/>
        <a:buChar char="»"/>
        <a:defRPr>
          <a:solidFill>
            <a:schemeClr val="tx1"/>
          </a:solidFill>
          <a:latin typeface="+mn-lt"/>
          <a:ea typeface="+mn-ea"/>
          <a:cs typeface="+mn-cs"/>
          <a:sym typeface="Helvetica Neue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0.xml"/><Relationship Id="rId1" Type="http://schemas.openxmlformats.org/officeDocument/2006/relationships/slideLayout" Target="../slideLayouts/slideLayout18.xml"/><Relationship Id="rId5" Type="http://schemas.openxmlformats.org/officeDocument/2006/relationships/image" Target="../media/image95.jpeg"/><Relationship Id="rId4" Type="http://schemas.openxmlformats.org/officeDocument/2006/relationships/image" Target="../media/image87.png"/></Relationships>
</file>

<file path=ppt/slides/_rels/slide10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01.xml"/><Relationship Id="rId1" Type="http://schemas.openxmlformats.org/officeDocument/2006/relationships/slideLayout" Target="../slideLayouts/slideLayout19.xml"/><Relationship Id="rId4" Type="http://schemas.openxmlformats.org/officeDocument/2006/relationships/image" Target="../media/image97.png"/></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2.xml"/><Relationship Id="rId1" Type="http://schemas.openxmlformats.org/officeDocument/2006/relationships/slideLayout" Target="../slideLayouts/slideLayout20.xml"/><Relationship Id="rId4" Type="http://schemas.openxmlformats.org/officeDocument/2006/relationships/image" Target="../media/image87.png"/></Relationships>
</file>

<file path=ppt/slides/_rels/slide10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3.xml"/><Relationship Id="rId1" Type="http://schemas.openxmlformats.org/officeDocument/2006/relationships/slideLayout" Target="../slideLayouts/slideLayout21.xml"/><Relationship Id="rId4" Type="http://schemas.openxmlformats.org/officeDocument/2006/relationships/image" Target="../media/image87.png"/></Relationships>
</file>

<file path=ppt/slides/_rels/slide10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4.xml"/><Relationship Id="rId1" Type="http://schemas.openxmlformats.org/officeDocument/2006/relationships/slideLayout" Target="../slideLayouts/slideLayout22.xml"/><Relationship Id="rId4" Type="http://schemas.openxmlformats.org/officeDocument/2006/relationships/image" Target="../media/image87.png"/></Relationships>
</file>

<file path=ppt/slides/_rels/slide105.xml.rels><?xml version="1.0" encoding="UTF-8" standalone="yes" ?><Relationships xmlns="http://schemas.openxmlformats.org/package/2006/relationships"><Relationship Id="rId3" Target="../media/image86.png" Type="http://schemas.openxmlformats.org/officeDocument/2006/relationships/image"/><Relationship Id="rId2" Target="../notesSlides/notesSlide105.xml" Type="http://schemas.openxmlformats.org/officeDocument/2006/relationships/notesSlide"/><Relationship Id="rId1" Target="../slideLayouts/slideLayout23.xml" Type="http://schemas.openxmlformats.org/officeDocument/2006/relationships/slideLayout"/><Relationship Id="rId5" Target="../media/image98.jpeg" Type="http://schemas.openxmlformats.org/officeDocument/2006/relationships/image"/><Relationship Id="rId4" Target="../media/image87.png" Type="http://schemas.openxmlformats.org/officeDocument/2006/relationships/image"/></Relationships>
</file>

<file path=ppt/slides/_rels/slide10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6.xml"/><Relationship Id="rId1" Type="http://schemas.openxmlformats.org/officeDocument/2006/relationships/slideLayout" Target="../slideLayouts/slideLayout24.xml"/><Relationship Id="rId5" Type="http://schemas.openxmlformats.org/officeDocument/2006/relationships/image" Target="../media/image99.png"/><Relationship Id="rId4" Type="http://schemas.openxmlformats.org/officeDocument/2006/relationships/image" Target="../media/image87.png"/></Relationships>
</file>

<file path=ppt/slides/_rels/slide107.xml.rels><?xml version="1.0" encoding="UTF-8" standalone="yes" ?><Relationships xmlns="http://schemas.openxmlformats.org/package/2006/relationships"><Relationship Id="rId3" Target="../media/image86.png" Type="http://schemas.openxmlformats.org/officeDocument/2006/relationships/image"/><Relationship Id="rId2" Target="../notesSlides/notesSlide107.xml" Type="http://schemas.openxmlformats.org/officeDocument/2006/relationships/notesSlide"/><Relationship Id="rId1" Target="../slideLayouts/slideLayout25.xml" Type="http://schemas.openxmlformats.org/officeDocument/2006/relationships/slideLayout"/><Relationship Id="rId6" Target="../media/image101.png" Type="http://schemas.openxmlformats.org/officeDocument/2006/relationships/image"/><Relationship Id="rId5" Target="../media/image100.jpeg" Type="http://schemas.openxmlformats.org/officeDocument/2006/relationships/image"/><Relationship Id="rId4" Target="../media/image87.png" Type="http://schemas.openxmlformats.org/officeDocument/2006/relationships/image"/></Relationships>
</file>

<file path=ppt/slides/_rels/slide10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8.xml"/><Relationship Id="rId1" Type="http://schemas.openxmlformats.org/officeDocument/2006/relationships/slideLayout" Target="../slideLayouts/slideLayout26.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87.png"/></Relationships>
</file>

<file path=ppt/slides/_rels/slide10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9.xml"/><Relationship Id="rId1" Type="http://schemas.openxmlformats.org/officeDocument/2006/relationships/slideLayout" Target="../slideLayouts/slideLayout27.xml"/><Relationship Id="rId4" Type="http://schemas.openxmlformats.org/officeDocument/2006/relationships/image" Target="../media/image87.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0.xml"/><Relationship Id="rId1" Type="http://schemas.openxmlformats.org/officeDocument/2006/relationships/slideLayout" Target="../slideLayouts/slideLayout28.xml"/><Relationship Id="rId5" Type="http://schemas.openxmlformats.org/officeDocument/2006/relationships/image" Target="../media/image104.jpeg"/><Relationship Id="rId4" Type="http://schemas.openxmlformats.org/officeDocument/2006/relationships/image" Target="../media/image87.png"/></Relationships>
</file>

<file path=ppt/slides/_rels/slide11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1.xml"/><Relationship Id="rId1" Type="http://schemas.openxmlformats.org/officeDocument/2006/relationships/slideLayout" Target="../slideLayouts/slideLayout29.xml"/><Relationship Id="rId4" Type="http://schemas.openxmlformats.org/officeDocument/2006/relationships/image" Target="../media/image87.png"/></Relationships>
</file>

<file path=ppt/slides/_rels/slide11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2.xml"/><Relationship Id="rId1" Type="http://schemas.openxmlformats.org/officeDocument/2006/relationships/slideLayout" Target="../slideLayouts/slideLayout30.xml"/><Relationship Id="rId5" Type="http://schemas.openxmlformats.org/officeDocument/2006/relationships/image" Target="../media/image87.png"/><Relationship Id="rId4" Type="http://schemas.openxmlformats.org/officeDocument/2006/relationships/image" Target="../media/image86.png"/></Relationships>
</file>

<file path=ppt/slides/_rels/slide11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3.xml"/><Relationship Id="rId1" Type="http://schemas.openxmlformats.org/officeDocument/2006/relationships/slideLayout" Target="../slideLayouts/slideLayout31.xml"/><Relationship Id="rId5" Type="http://schemas.openxmlformats.org/officeDocument/2006/relationships/image" Target="../media/image87.png"/><Relationship Id="rId4" Type="http://schemas.openxmlformats.org/officeDocument/2006/relationships/image" Target="../media/image86.png"/></Relationships>
</file>

<file path=ppt/slides/_rels/slide1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4.xml"/><Relationship Id="rId1" Type="http://schemas.openxmlformats.org/officeDocument/2006/relationships/slideLayout" Target="../slideLayouts/slideLayout32.xml"/><Relationship Id="rId4" Type="http://schemas.openxmlformats.org/officeDocument/2006/relationships/image" Target="../media/image87.png"/></Relationships>
</file>

<file path=ppt/slides/_rels/slide11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5.xml"/><Relationship Id="rId1" Type="http://schemas.openxmlformats.org/officeDocument/2006/relationships/slideLayout" Target="../slideLayouts/slideLayout3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16.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notesSlide" Target="../notesSlides/notesSlide116.xml"/><Relationship Id="rId1" Type="http://schemas.openxmlformats.org/officeDocument/2006/relationships/slideLayout" Target="../slideLayouts/slideLayout3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7.xml"/><Relationship Id="rId1" Type="http://schemas.openxmlformats.org/officeDocument/2006/relationships/slideLayout" Target="../slideLayouts/slideLayout35.xml"/><Relationship Id="rId5" Type="http://schemas.openxmlformats.org/officeDocument/2006/relationships/image" Target="../media/image115.png"/><Relationship Id="rId4" Type="http://schemas.openxmlformats.org/officeDocument/2006/relationships/image" Target="../media/image87.png"/></Relationships>
</file>

<file path=ppt/slides/_rels/slide1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8.xml"/><Relationship Id="rId1" Type="http://schemas.openxmlformats.org/officeDocument/2006/relationships/slideLayout" Target="../slideLayouts/slideLayout36.xml"/><Relationship Id="rId4" Type="http://schemas.openxmlformats.org/officeDocument/2006/relationships/image" Target="../media/image87.png"/></Relationships>
</file>

<file path=ppt/slides/_rels/slide1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9.xml"/><Relationship Id="rId1" Type="http://schemas.openxmlformats.org/officeDocument/2006/relationships/slideLayout" Target="../slideLayouts/slideLayout37.xml"/><Relationship Id="rId5" Type="http://schemas.openxmlformats.org/officeDocument/2006/relationships/image" Target="../media/image116.jpeg"/><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0.xml"/><Relationship Id="rId1" Type="http://schemas.openxmlformats.org/officeDocument/2006/relationships/slideLayout" Target="../slideLayouts/slideLayout38.xml"/><Relationship Id="rId6" Type="http://schemas.openxmlformats.org/officeDocument/2006/relationships/image" Target="../media/image118.png"/><Relationship Id="rId5" Type="http://schemas.openxmlformats.org/officeDocument/2006/relationships/image" Target="../media/image117.jpeg"/><Relationship Id="rId4" Type="http://schemas.openxmlformats.org/officeDocument/2006/relationships/image" Target="../media/image87.png"/></Relationships>
</file>

<file path=ppt/slides/_rels/slide1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1.xml"/><Relationship Id="rId1" Type="http://schemas.openxmlformats.org/officeDocument/2006/relationships/slideLayout" Target="../slideLayouts/slideLayout39.xml"/><Relationship Id="rId4" Type="http://schemas.openxmlformats.org/officeDocument/2006/relationships/image" Target="../media/image87.png"/></Relationships>
</file>

<file path=ppt/slides/_rels/slide1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2.xml"/><Relationship Id="rId1" Type="http://schemas.openxmlformats.org/officeDocument/2006/relationships/slideLayout" Target="../slideLayouts/slideLayout40.xml"/><Relationship Id="rId4" Type="http://schemas.openxmlformats.org/officeDocument/2006/relationships/image" Target="../media/image87.png"/></Relationships>
</file>

<file path=ppt/slides/_rels/slide123.xml.rels><?xml version="1.0" encoding="UTF-8" standalone="yes" ?><Relationships xmlns="http://schemas.openxmlformats.org/package/2006/relationships"><Relationship Id="rId3" Target="../media/image86.png" Type="http://schemas.openxmlformats.org/officeDocument/2006/relationships/image"/><Relationship Id="rId2" Target="../notesSlides/notesSlide123.xml" Type="http://schemas.openxmlformats.org/officeDocument/2006/relationships/notesSlide"/><Relationship Id="rId1" Target="../slideLayouts/slideLayout41.xml" Type="http://schemas.openxmlformats.org/officeDocument/2006/relationships/slideLayout"/><Relationship Id="rId5" Target="../media/image119.jpeg" Type="http://schemas.openxmlformats.org/officeDocument/2006/relationships/image"/><Relationship Id="rId4" Target="../media/image87.png" Type="http://schemas.openxmlformats.org/officeDocument/2006/relationships/image"/></Relationships>
</file>

<file path=ppt/slides/_rels/slide124.xml.rels><?xml version="1.0" encoding="UTF-8" standalone="yes" ?><Relationships xmlns="http://schemas.openxmlformats.org/package/2006/relationships"><Relationship Id="rId3" Target="../media/image86.png" Type="http://schemas.openxmlformats.org/officeDocument/2006/relationships/image"/><Relationship Id="rId2" Target="../notesSlides/notesSlide124.xml" Type="http://schemas.openxmlformats.org/officeDocument/2006/relationships/notesSlide"/><Relationship Id="rId1" Target="../slideLayouts/slideLayout42.xml" Type="http://schemas.openxmlformats.org/officeDocument/2006/relationships/slideLayout"/><Relationship Id="rId6" Target="../media/image120.jpeg" Type="http://schemas.openxmlformats.org/officeDocument/2006/relationships/image"/><Relationship Id="rId5" Target="../media/image119.jpeg" Type="http://schemas.openxmlformats.org/officeDocument/2006/relationships/image"/><Relationship Id="rId4" Target="../media/image87.png" Type="http://schemas.openxmlformats.org/officeDocument/2006/relationships/image"/></Relationships>
</file>

<file path=ppt/slides/_rels/slide125.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86.png"/><Relationship Id="rId7" Type="http://schemas.openxmlformats.org/officeDocument/2006/relationships/image" Target="../media/image123.png"/><Relationship Id="rId2" Type="http://schemas.openxmlformats.org/officeDocument/2006/relationships/notesSlide" Target="../notesSlides/notesSlide125.xml"/><Relationship Id="rId1" Type="http://schemas.openxmlformats.org/officeDocument/2006/relationships/slideLayout" Target="../slideLayouts/slideLayout4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87.png"/><Relationship Id="rId9" Type="http://schemas.openxmlformats.org/officeDocument/2006/relationships/image" Target="../media/image125.png"/></Relationships>
</file>

<file path=ppt/slides/_rels/slide1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6.xml"/><Relationship Id="rId1" Type="http://schemas.openxmlformats.org/officeDocument/2006/relationships/slideLayout" Target="../slideLayouts/slideLayout44.xml"/><Relationship Id="rId4" Type="http://schemas.openxmlformats.org/officeDocument/2006/relationships/image" Target="../media/image87.png"/></Relationships>
</file>

<file path=ppt/slides/_rels/slide12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7.xml"/><Relationship Id="rId1" Type="http://schemas.openxmlformats.org/officeDocument/2006/relationships/slideLayout" Target="../slideLayouts/slideLayout45.xml"/><Relationship Id="rId5" Type="http://schemas.openxmlformats.org/officeDocument/2006/relationships/image" Target="../media/image87.png"/><Relationship Id="rId4" Type="http://schemas.openxmlformats.org/officeDocument/2006/relationships/image" Target="../media/image86.png"/></Relationships>
</file>

<file path=ppt/slides/_rels/slide12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xml"/><Relationship Id="rId1" Type="http://schemas.openxmlformats.org/officeDocument/2006/relationships/video" Target="../media/media1.mpeg"/><Relationship Id="rId5" Type="http://schemas.openxmlformats.org/officeDocument/2006/relationships/image" Target="../media/image138.jpeg"/><Relationship Id="rId4" Type="http://schemas.microsoft.com/office/2007/relationships/media" Target="../media/media1.m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4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14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44.xml"/><Relationship Id="rId1" Type="http://schemas.openxmlformats.org/officeDocument/2006/relationships/slideLayout" Target="../slideLayouts/slideLayout7.xml"/><Relationship Id="rId5" Type="http://schemas.openxmlformats.org/officeDocument/2006/relationships/image" Target="../media/image148.emf"/><Relationship Id="rId4" Type="http://schemas.openxmlformats.org/officeDocument/2006/relationships/image" Target="../media/image147.emf"/></Relationships>
</file>

<file path=ppt/slides/_rels/slide145.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45.xml"/><Relationship Id="rId1" Type="http://schemas.openxmlformats.org/officeDocument/2006/relationships/slideLayout" Target="../slideLayouts/slideLayout7.xml"/><Relationship Id="rId5" Type="http://schemas.openxmlformats.org/officeDocument/2006/relationships/image" Target="../media/image148.emf"/><Relationship Id="rId4" Type="http://schemas.openxmlformats.org/officeDocument/2006/relationships/image" Target="../media/image149.emf"/></Relationships>
</file>

<file path=ppt/slides/_rels/slide14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50.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162.jpe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60.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62.jpeg"/></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0.xml"/><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1.xml"/><Relationship Id="rId1" Type="http://schemas.openxmlformats.org/officeDocument/2006/relationships/slideLayout" Target="../slideLayouts/slideLayout9.xml"/><Relationship Id="rId4" Type="http://schemas.openxmlformats.org/officeDocument/2006/relationships/image" Target="../media/image87.png"/></Relationships>
</file>

<file path=ppt/slides/_rels/slide9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2.xml"/><Relationship Id="rId1" Type="http://schemas.openxmlformats.org/officeDocument/2006/relationships/slideLayout" Target="../slideLayouts/slideLayout10.xml"/><Relationship Id="rId4" Type="http://schemas.openxmlformats.org/officeDocument/2006/relationships/image" Target="../media/image87.png"/></Relationships>
</file>

<file path=ppt/slides/_rels/slide9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3.xml"/><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87.png"/></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4.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87.png"/></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9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6.xml"/><Relationship Id="rId1" Type="http://schemas.openxmlformats.org/officeDocument/2006/relationships/slideLayout" Target="../slideLayouts/slideLayout14.xml"/><Relationship Id="rId4" Type="http://schemas.openxmlformats.org/officeDocument/2006/relationships/image" Target="../media/image87.png"/></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7.xml"/><Relationship Id="rId1" Type="http://schemas.openxmlformats.org/officeDocument/2006/relationships/slideLayout" Target="../slideLayouts/slideLayout15.xml"/><Relationship Id="rId4"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8.xml"/><Relationship Id="rId1" Type="http://schemas.openxmlformats.org/officeDocument/2006/relationships/slideLayout" Target="../slideLayouts/slideLayout16.xml"/><Relationship Id="rId4" Type="http://schemas.openxmlformats.org/officeDocument/2006/relationships/image" Target="../media/image87.png"/></Relationships>
</file>

<file path=ppt/slides/_rels/slide9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6.png"/><Relationship Id="rId7" Type="http://schemas.openxmlformats.org/officeDocument/2006/relationships/image" Target="../media/image93.png"/><Relationship Id="rId2" Type="http://schemas.openxmlformats.org/officeDocument/2006/relationships/notesSlide" Target="../notesSlides/notesSlide99.xm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4294967295"/>
          </p:nvPr>
        </p:nvSpPr>
        <p:spPr bwMode="auto">
          <a:xfrm>
            <a:off x="179512" y="1988840"/>
            <a:ext cx="8435975" cy="381642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 typeface="Times" pitchFamily="-128" charset="0"/>
              <a:buNone/>
            </a:pPr>
            <a:r>
              <a:rPr lang="en-US" dirty="0" smtClean="0">
                <a:solidFill>
                  <a:srgbClr val="000099"/>
                </a:solidFill>
              </a:rPr>
              <a:t>Royal Aeronautical Society Heathrow Branch </a:t>
            </a:r>
          </a:p>
          <a:p>
            <a:pPr marL="0" indent="0" algn="ctr" eaLnBrk="1" hangingPunct="1">
              <a:buFont typeface="Times" pitchFamily="-128" charset="0"/>
              <a:buNone/>
            </a:pPr>
            <a:r>
              <a:rPr lang="en-GB" dirty="0" smtClean="0">
                <a:solidFill>
                  <a:srgbClr val="000099"/>
                </a:solidFill>
              </a:rPr>
              <a:t>The Sir Richard Fairey Lecture</a:t>
            </a:r>
            <a:endParaRPr lang="en-US" dirty="0" smtClean="0">
              <a:solidFill>
                <a:srgbClr val="000099"/>
              </a:solidFill>
            </a:endParaRPr>
          </a:p>
          <a:p>
            <a:pPr marL="0" indent="0" eaLnBrk="1" hangingPunct="1">
              <a:buFont typeface="Times" pitchFamily="-128" charset="0"/>
              <a:buNone/>
            </a:pPr>
            <a:endParaRPr lang="en-US" sz="1800" dirty="0" smtClean="0">
              <a:solidFill>
                <a:srgbClr val="000099"/>
              </a:solidFill>
            </a:endParaRPr>
          </a:p>
          <a:p>
            <a:pPr marL="0" indent="0" algn="ctr">
              <a:spcBef>
                <a:spcPct val="0"/>
              </a:spcBef>
              <a:buFont typeface="Wingdings" pitchFamily="2" charset="2"/>
              <a:buNone/>
            </a:pPr>
            <a:r>
              <a:rPr lang="en-GB" dirty="0" smtClean="0">
                <a:solidFill>
                  <a:srgbClr val="000099"/>
                </a:solidFill>
              </a:rPr>
              <a:t>“Training to Avoid Loss of Control Accidents”</a:t>
            </a:r>
            <a:endParaRPr lang="en-US" dirty="0" smtClean="0">
              <a:solidFill>
                <a:srgbClr val="000099"/>
              </a:solidFill>
            </a:endParaRPr>
          </a:p>
          <a:p>
            <a:pPr marL="0" indent="0">
              <a:buFont typeface="Times" pitchFamily="-128" charset="0"/>
              <a:buNone/>
            </a:pPr>
            <a:r>
              <a:rPr lang="en-GB" sz="2800" dirty="0" smtClean="0">
                <a:solidFill>
                  <a:srgbClr val="000099"/>
                </a:solidFill>
              </a:rPr>
              <a:t>:</a:t>
            </a:r>
            <a:endParaRPr lang="en-GB" sz="2000" dirty="0" smtClean="0">
              <a:solidFill>
                <a:srgbClr val="000099"/>
              </a:solidFill>
            </a:endParaRPr>
          </a:p>
          <a:p>
            <a:pPr marL="0" indent="0" algn="ctr">
              <a:buFont typeface="Wingdings" pitchFamily="2" charset="2"/>
              <a:buNone/>
            </a:pPr>
            <a:r>
              <a:rPr lang="en-GB" dirty="0" smtClean="0">
                <a:solidFill>
                  <a:srgbClr val="000099"/>
                </a:solidFill>
              </a:rPr>
              <a:t>Hugh DIBLEY FRAeS, FRIN, CMILT </a:t>
            </a:r>
          </a:p>
          <a:p>
            <a:pPr marL="0" indent="0" algn="ctr">
              <a:buFont typeface="Wingdings" pitchFamily="2" charset="2"/>
              <a:buNone/>
            </a:pPr>
            <a:r>
              <a:rPr lang="en-GB" dirty="0" smtClean="0">
                <a:solidFill>
                  <a:srgbClr val="000099"/>
                </a:solidFill>
              </a:rPr>
              <a:t>formerly BOAC/BA, AUH, AHK, MAU, Airbus Toulouse</a:t>
            </a:r>
          </a:p>
          <a:p>
            <a:pPr marL="0" indent="0" algn="ctr">
              <a:buFont typeface="Times" pitchFamily="-128" charset="0"/>
              <a:buNone/>
            </a:pPr>
            <a:endParaRPr lang="en-US" dirty="0" smtClean="0">
              <a:solidFill>
                <a:srgbClr val="000099"/>
              </a:solidFill>
            </a:endParaRPr>
          </a:p>
        </p:txBody>
      </p:sp>
      <p:sp>
        <p:nvSpPr>
          <p:cNvPr id="4101" name="Rectangle 4"/>
          <p:cNvSpPr>
            <a:spLocks noChangeArrowheads="1"/>
          </p:cNvSpPr>
          <p:nvPr/>
        </p:nvSpPr>
        <p:spPr bwMode="auto">
          <a:xfrm>
            <a:off x="303213" y="5862638"/>
            <a:ext cx="8064500" cy="461962"/>
          </a:xfrm>
          <a:prstGeom prst="rect">
            <a:avLst/>
          </a:prstGeom>
          <a:noFill/>
          <a:ln w="9525">
            <a:noFill/>
            <a:miter lim="800000"/>
            <a:headEnd/>
            <a:tailEnd/>
          </a:ln>
        </p:spPr>
        <p:txBody>
          <a:bodyPr>
            <a:spAutoFit/>
          </a:bodyPr>
          <a:lstStyle/>
          <a:p>
            <a:pPr marL="914400" lvl="1" indent="-457200" algn="ctr" eaLnBrk="0" fontAlgn="base" hangingPunct="0">
              <a:spcBef>
                <a:spcPct val="20000"/>
              </a:spcBef>
              <a:spcAft>
                <a:spcPct val="0"/>
              </a:spcAft>
              <a:buSzPct val="125000"/>
            </a:pPr>
            <a:r>
              <a:rPr lang="en-GB" sz="2400" b="1" i="1" dirty="0">
                <a:solidFill>
                  <a:srgbClr val="0070C0"/>
                </a:solidFill>
                <a:ea typeface="ＭＳ Ｐゴシック" pitchFamily="34" charset="-128"/>
              </a:rPr>
              <a:t>(Busy slides for  reading without audio!)</a:t>
            </a:r>
          </a:p>
        </p:txBody>
      </p:sp>
      <p:pic>
        <p:nvPicPr>
          <p:cNvPr id="5" name="Picture 7" descr="ROYAL AERO NEGA"/>
          <p:cNvPicPr>
            <a:picLocks noChangeAspect="1" noChangeArrowheads="1"/>
          </p:cNvPicPr>
          <p:nvPr/>
        </p:nvPicPr>
        <p:blipFill>
          <a:blip r:embed="rId3" cstate="print"/>
          <a:srcRect/>
          <a:stretch>
            <a:fillRect/>
          </a:stretch>
        </p:blipFill>
        <p:spPr bwMode="auto">
          <a:xfrm>
            <a:off x="3579700" y="233610"/>
            <a:ext cx="165618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7014"/>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plan text - 8oct12.jpg"/>
          <p:cNvPicPr>
            <a:picLocks noChangeAspect="1"/>
          </p:cNvPicPr>
          <p:nvPr/>
        </p:nvPicPr>
        <p:blipFill>
          <a:blip r:embed="rId3" cstate="print"/>
          <a:stretch>
            <a:fillRect/>
          </a:stretch>
        </p:blipFill>
        <p:spPr>
          <a:xfrm>
            <a:off x="889221" y="2703584"/>
            <a:ext cx="7632171" cy="2458192"/>
          </a:xfrm>
          <a:prstGeom prst="rect">
            <a:avLst/>
          </a:prstGeom>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28C691A0-8453-4DAD-BD89-3B74578A79D8}" type="slidenum">
              <a:rPr lang="en-US" smtClean="0">
                <a:solidFill>
                  <a:srgbClr val="000000"/>
                </a:solidFill>
              </a:rPr>
              <a:pPr/>
              <a:t>100</a:t>
            </a:fld>
            <a:endParaRPr lang="en-US" smtClean="0">
              <a:solidFill>
                <a:srgbClr val="000000"/>
              </a:solidFill>
            </a:endParaRPr>
          </a:p>
        </p:txBody>
      </p:sp>
      <p:sp>
        <p:nvSpPr>
          <p:cNvPr id="16387"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6388"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16389"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6390"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6391" name="Rectangle 5"/>
          <p:cNvSpPr>
            <a:spLocks noChangeArrowheads="1"/>
          </p:cNvSpPr>
          <p:nvPr>
            <p:ph type="title"/>
          </p:nvPr>
        </p:nvSpPr>
        <p:spPr/>
        <p:txBody>
          <a:bodyPr rIns="132080"/>
          <a:lstStyle/>
          <a:p>
            <a:pPr eaLnBrk="1" hangingPunct="1"/>
            <a:r>
              <a:rPr lang="en-US" sz="2400" smtClean="0"/>
              <a:t>4-Psychophysical response is predictable &amp; reliable</a:t>
            </a:r>
          </a:p>
        </p:txBody>
      </p:sp>
      <p:sp>
        <p:nvSpPr>
          <p:cNvPr id="16392"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DCAA5F37-B928-4E2C-A8CF-F15BBB748C13}" type="slidenum">
              <a:rPr lang="en-US" sz="1400" smtClean="0">
                <a:solidFill>
                  <a:srgbClr val="000000"/>
                </a:solidFill>
                <a:latin typeface="Arial" charset="0"/>
                <a:cs typeface="Arial" charset="0"/>
                <a:sym typeface="Arial" charset="0"/>
              </a:rPr>
              <a:pPr algn="ctr" fontAlgn="base">
                <a:spcBef>
                  <a:spcPct val="0"/>
                </a:spcBef>
                <a:spcAft>
                  <a:spcPct val="0"/>
                </a:spcAft>
              </a:pPr>
              <a:t>100</a:t>
            </a:fld>
            <a:endParaRPr lang="en-US" sz="1400" smtClean="0">
              <a:solidFill>
                <a:srgbClr val="000000"/>
              </a:solidFill>
              <a:latin typeface="Arial" charset="0"/>
              <a:cs typeface="Arial" charset="0"/>
              <a:sym typeface="Arial" charset="0"/>
            </a:endParaRPr>
          </a:p>
        </p:txBody>
      </p:sp>
      <p:sp>
        <p:nvSpPr>
          <p:cNvPr id="16393" name="Rectangle 7"/>
          <p:cNvSpPr>
            <a:spLocks/>
          </p:cNvSpPr>
          <p:nvPr/>
        </p:nvSpPr>
        <p:spPr bwMode="auto">
          <a:xfrm>
            <a:off x="-38100" y="-12700"/>
            <a:ext cx="9207500" cy="6870700"/>
          </a:xfrm>
          <a:prstGeom prst="rect">
            <a:avLst/>
          </a:prstGeom>
          <a:solidFill>
            <a:srgbClr val="000000"/>
          </a:solid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8920" name="Picture 8"/>
          <p:cNvPicPr>
            <a:picLocks noChangeAspect="1" noChangeArrowheads="1"/>
          </p:cNvPicPr>
          <p:nvPr/>
        </p:nvPicPr>
        <p:blipFill>
          <a:blip r:embed="rId5" cstate="print"/>
          <a:srcRect/>
          <a:stretch>
            <a:fillRect/>
          </a:stretch>
        </p:blipFill>
        <p:spPr bwMode="auto">
          <a:xfrm>
            <a:off x="1181100" y="-3175"/>
            <a:ext cx="6772275" cy="6881813"/>
          </a:xfrm>
          <a:prstGeom prst="rect">
            <a:avLst/>
          </a:prstGeom>
          <a:noFill/>
          <a:ln w="9525">
            <a:noFill/>
            <a:round/>
            <a:headEnd/>
            <a:tailEnd/>
          </a:ln>
        </p:spPr>
      </p:pic>
      <p:sp>
        <p:nvSpPr>
          <p:cNvPr id="38921" name="Rectangle 9"/>
          <p:cNvSpPr>
            <a:spLocks/>
          </p:cNvSpPr>
          <p:nvPr/>
        </p:nvSpPr>
        <p:spPr bwMode="auto">
          <a:xfrm>
            <a:off x="2892425" y="1030288"/>
            <a:ext cx="2921000" cy="7747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4800" smtClean="0">
                <a:solidFill>
                  <a:srgbClr val="FFFFFF"/>
                </a:solidFill>
                <a:latin typeface="Arial Bold" charset="0"/>
                <a:cs typeface="Arial Bold" charset="0"/>
                <a:sym typeface="Arial Bold" charset="0"/>
              </a:rPr>
              <a:t>STARTLE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89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1851904" presetClass="entr" presetSubtype="192365096" fill="hold" grpId="0" nodeType="clickEffect">
                                  <p:stCondLst>
                                    <p:cond delay="0"/>
                                  </p:stCondLst>
                                  <p:iterate type="lt">
                                    <p:tmAbs val="75"/>
                                  </p:iterate>
                                  <p:childTnLst>
                                    <p:set>
                                      <p:cBhvr>
                                        <p:cTn id="10" dur="1" fill="hold">
                                          <p:stCondLst>
                                            <p:cond delay="74"/>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3943CAA4-1706-47CA-9D27-BE3D11B93A7C}" type="slidenum">
              <a:rPr lang="en-US" smtClean="0">
                <a:solidFill>
                  <a:srgbClr val="000000"/>
                </a:solidFill>
              </a:rPr>
              <a:pPr/>
              <a:t>101</a:t>
            </a:fld>
            <a:endParaRPr lang="en-US" smtClean="0">
              <a:solidFill>
                <a:srgbClr val="000000"/>
              </a:solidFill>
            </a:endParaRPr>
          </a:p>
        </p:txBody>
      </p:sp>
      <p:pic>
        <p:nvPicPr>
          <p:cNvPr id="1741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pic>
        <p:nvPicPr>
          <p:cNvPr id="17412" name="Picture 2"/>
          <p:cNvPicPr>
            <a:picLocks noChangeAspect="1" noChangeArrowheads="1"/>
          </p:cNvPicPr>
          <p:nvPr/>
        </p:nvPicPr>
        <p:blipFill>
          <a:blip r:embed="rId4" cstate="print"/>
          <a:srcRect/>
          <a:stretch>
            <a:fillRect/>
          </a:stretch>
        </p:blipFill>
        <p:spPr bwMode="auto">
          <a:xfrm>
            <a:off x="660400" y="6159500"/>
            <a:ext cx="2293938" cy="431800"/>
          </a:xfrm>
          <a:prstGeom prst="rect">
            <a:avLst/>
          </a:prstGeom>
          <a:noFill/>
          <a:ln w="9525">
            <a:noFill/>
            <a:round/>
            <a:headEnd/>
            <a:tailEnd/>
          </a:ln>
        </p:spPr>
      </p:pic>
      <p:sp>
        <p:nvSpPr>
          <p:cNvPr id="17413"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7414" name="Rectangle 4"/>
          <p:cNvSpPr>
            <a:spLocks/>
          </p:cNvSpPr>
          <p:nvPr/>
        </p:nvSpPr>
        <p:spPr bwMode="auto">
          <a:xfrm>
            <a:off x="3302000" y="6300788"/>
            <a:ext cx="3873500" cy="139700"/>
          </a:xfrm>
          <a:prstGeom prst="rect">
            <a:avLst/>
          </a:prstGeom>
          <a:noFill/>
          <a:ln w="12700">
            <a:noFill/>
            <a:miter lim="800000"/>
            <a:headEnd/>
            <a:tailEnd/>
          </a:ln>
        </p:spPr>
        <p:txBody>
          <a:bodyPr lIns="0" tIns="0" rIns="28574" bIns="0"/>
          <a:lstStyle/>
          <a:p>
            <a:pPr marL="26988" fontAlgn="base">
              <a:spcBef>
                <a:spcPct val="0"/>
              </a:spcBef>
              <a:spcAft>
                <a:spcPct val="0"/>
              </a:spcAft>
            </a:pPr>
            <a:r>
              <a:rPr lang="en-US" sz="900" dirty="0" smtClean="0">
                <a:solidFill>
                  <a:srgbClr val="333399"/>
                </a:solidFill>
                <a:ea typeface="Helvetica Neue Light" charset="0"/>
                <a:cs typeface="Helvetica Neue Light" charset="0"/>
                <a:sym typeface="Helvetica Neue Light" charset="0"/>
              </a:rPr>
              <a:t>Flight Simulation Group - Royal Aeronautical Society - London, UK</a:t>
            </a:r>
          </a:p>
        </p:txBody>
      </p:sp>
      <p:sp>
        <p:nvSpPr>
          <p:cNvPr id="17415" name="Rectangle 5"/>
          <p:cNvSpPr>
            <a:spLocks noChangeArrowheads="1"/>
          </p:cNvSpPr>
          <p:nvPr>
            <p:ph type="title"/>
          </p:nvPr>
        </p:nvSpPr>
        <p:spPr/>
        <p:txBody>
          <a:bodyPr rIns="132080"/>
          <a:lstStyle/>
          <a:p>
            <a:pPr eaLnBrk="1" hangingPunct="1"/>
            <a:r>
              <a:rPr lang="en-US" smtClean="0"/>
              <a:t>Training Assumptions</a:t>
            </a:r>
          </a:p>
        </p:txBody>
      </p:sp>
      <p:sp>
        <p:nvSpPr>
          <p:cNvPr id="17416" name="Rectangle 6"/>
          <p:cNvSpPr>
            <a:spLocks noChangeArrowheads="1"/>
          </p:cNvSpPr>
          <p:nvPr>
            <p:ph type="body" idx="1"/>
          </p:nvPr>
        </p:nvSpPr>
        <p:spPr/>
        <p:txBody>
          <a:bodyPr rIns="132080"/>
          <a:lstStyle/>
          <a:p>
            <a:pPr eaLnBrk="1" hangingPunct="1">
              <a:buSzPct val="99000"/>
              <a:buFont typeface="Arial" charset="0"/>
              <a:buAutoNum type="arabicPeriod"/>
            </a:pPr>
            <a:r>
              <a:rPr lang="en-US" smtClean="0"/>
              <a:t>Aircraft is within normal operational envelope and in a non-agitated flight condition</a:t>
            </a:r>
          </a:p>
          <a:p>
            <a:pPr eaLnBrk="1" hangingPunct="1">
              <a:buSzPct val="99000"/>
              <a:buFont typeface="Arial" charset="0"/>
              <a:buAutoNum type="arabicPeriod"/>
            </a:pPr>
            <a:r>
              <a:rPr lang="en-US" smtClean="0"/>
              <a:t>Situational awareness and information can be accurately correlated by the pilot with respect to observed flight condition</a:t>
            </a:r>
          </a:p>
          <a:p>
            <a:pPr eaLnBrk="1" hangingPunct="1">
              <a:buSzPct val="99000"/>
              <a:buFont typeface="Arial" charset="0"/>
              <a:buAutoNum type="arabicPeriod"/>
            </a:pPr>
            <a:r>
              <a:rPr lang="en-US" smtClean="0"/>
              <a:t>Airplane handling skills and strategies established by regulatory licensing can directly resolve an escalating condition</a:t>
            </a:r>
          </a:p>
          <a:p>
            <a:pPr eaLnBrk="1" hangingPunct="1">
              <a:buSzPct val="99000"/>
              <a:buFont typeface="Arial" charset="0"/>
              <a:buAutoNum type="arabicPeriod"/>
            </a:pPr>
            <a:r>
              <a:rPr lang="en-US" smtClean="0"/>
              <a:t>Human psychophysical response is predictable and reliable.</a:t>
            </a:r>
          </a:p>
        </p:txBody>
      </p:sp>
      <p:sp>
        <p:nvSpPr>
          <p:cNvPr id="17417" name="Text Box 7"/>
          <p:cNvSpPr txBox="1">
            <a:spLocks noChangeArrowheads="1"/>
          </p:cNvSpPr>
          <p:nvPr/>
        </p:nvSpPr>
        <p:spPr bwMode="auto">
          <a:xfrm>
            <a:off x="8326438" y="6223000"/>
            <a:ext cx="312737" cy="304800"/>
          </a:xfrm>
          <a:prstGeom prst="rect">
            <a:avLst/>
          </a:prstGeom>
          <a:noFill/>
          <a:ln w="12700">
            <a:noFill/>
            <a:miter lim="800000"/>
            <a:headEnd/>
            <a:tailEnd/>
          </a:ln>
        </p:spPr>
        <p:txBody>
          <a:bodyPr wrap="none"/>
          <a:lstStyle/>
          <a:p>
            <a:pPr algn="ctr" fontAlgn="base">
              <a:spcBef>
                <a:spcPct val="0"/>
              </a:spcBef>
              <a:spcAft>
                <a:spcPct val="0"/>
              </a:spcAft>
            </a:pPr>
            <a:fld id="{42F0BEEA-323D-419B-BC55-BCDD21045AE5}" type="slidenum">
              <a:rPr lang="en-US" sz="1400" smtClean="0">
                <a:solidFill>
                  <a:srgbClr val="000000"/>
                </a:solidFill>
                <a:latin typeface="Arial" charset="0"/>
                <a:cs typeface="Arial" charset="0"/>
                <a:sym typeface="Arial" charset="0"/>
              </a:rPr>
              <a:pPr algn="ctr" fontAlgn="base">
                <a:spcBef>
                  <a:spcPct val="0"/>
                </a:spcBef>
                <a:spcAft>
                  <a:spcPct val="0"/>
                </a:spcAft>
              </a:pPr>
              <a:t>101</a:t>
            </a:fld>
            <a:endParaRPr lang="en-US" sz="1400" smtClean="0">
              <a:solidFill>
                <a:srgbClr val="000000"/>
              </a:solidFill>
              <a:latin typeface="Arial" charset="0"/>
              <a:cs typeface="Arial" charset="0"/>
              <a:sym typeface="Arial" charset="0"/>
            </a:endParaRPr>
          </a:p>
        </p:txBody>
      </p:sp>
      <p:sp>
        <p:nvSpPr>
          <p:cNvPr id="41992" name="Rectangle 8"/>
          <p:cNvSpPr>
            <a:spLocks/>
          </p:cNvSpPr>
          <p:nvPr/>
        </p:nvSpPr>
        <p:spPr bwMode="auto">
          <a:xfrm>
            <a:off x="762000" y="1397000"/>
            <a:ext cx="7505700" cy="762000"/>
          </a:xfrm>
          <a:prstGeom prst="rect">
            <a:avLst/>
          </a:prstGeom>
          <a:solidFill>
            <a:srgbClr val="D90B00">
              <a:alpha val="59999"/>
            </a:srgbClr>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1993" name="Rectangle 9"/>
          <p:cNvSpPr>
            <a:spLocks/>
          </p:cNvSpPr>
          <p:nvPr/>
        </p:nvSpPr>
        <p:spPr bwMode="auto">
          <a:xfrm>
            <a:off x="762000" y="2209800"/>
            <a:ext cx="7505700" cy="1130300"/>
          </a:xfrm>
          <a:prstGeom prst="rect">
            <a:avLst/>
          </a:prstGeom>
          <a:solidFill>
            <a:srgbClr val="D90B00">
              <a:alpha val="59999"/>
            </a:srgbClr>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1994" name="Rectangle 10"/>
          <p:cNvSpPr>
            <a:spLocks/>
          </p:cNvSpPr>
          <p:nvPr/>
        </p:nvSpPr>
        <p:spPr bwMode="auto">
          <a:xfrm>
            <a:off x="762000" y="3390900"/>
            <a:ext cx="7505700" cy="1130300"/>
          </a:xfrm>
          <a:prstGeom prst="rect">
            <a:avLst/>
          </a:prstGeom>
          <a:solidFill>
            <a:srgbClr val="D90B00">
              <a:alpha val="59999"/>
            </a:srgbClr>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1995" name="Rectangle 11"/>
          <p:cNvSpPr>
            <a:spLocks/>
          </p:cNvSpPr>
          <p:nvPr/>
        </p:nvSpPr>
        <p:spPr bwMode="auto">
          <a:xfrm>
            <a:off x="762000" y="4572000"/>
            <a:ext cx="7505700" cy="762000"/>
          </a:xfrm>
          <a:prstGeom prst="rect">
            <a:avLst/>
          </a:prstGeom>
          <a:solidFill>
            <a:srgbClr val="D90B00">
              <a:alpha val="59999"/>
            </a:srgbClr>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wipe(left)">
                                      <p:cBhvr>
                                        <p:cTn id="7" dur="500"/>
                                        <p:tgtEl>
                                          <p:spTgt spid="4199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93"/>
                                        </p:tgtEl>
                                        <p:attrNameLst>
                                          <p:attrName>style.visibility</p:attrName>
                                        </p:attrNameLst>
                                      </p:cBhvr>
                                      <p:to>
                                        <p:strVal val="visible"/>
                                      </p:to>
                                    </p:set>
                                    <p:animEffect transition="in" filter="wipe(left)">
                                      <p:cBhvr>
                                        <p:cTn id="11" dur="500"/>
                                        <p:tgtEl>
                                          <p:spTgt spid="419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994"/>
                                        </p:tgtEl>
                                        <p:attrNameLst>
                                          <p:attrName>style.visibility</p:attrName>
                                        </p:attrNameLst>
                                      </p:cBhvr>
                                      <p:to>
                                        <p:strVal val="visible"/>
                                      </p:to>
                                    </p:set>
                                    <p:animEffect transition="in" filter="wipe(left)">
                                      <p:cBhvr>
                                        <p:cTn id="15" dur="500"/>
                                        <p:tgtEl>
                                          <p:spTgt spid="4199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995"/>
                                        </p:tgtEl>
                                        <p:attrNameLst>
                                          <p:attrName>style.visibility</p:attrName>
                                        </p:attrNameLst>
                                      </p:cBhvr>
                                      <p:to>
                                        <p:strVal val="visible"/>
                                      </p:to>
                                    </p:set>
                                    <p:animEffect transition="in" filter="wipe(left)">
                                      <p:cBhvr>
                                        <p:cTn id="19"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animBg="1"/>
      <p:bldP spid="41994" grpId="0" animBg="1"/>
      <p:bldP spid="41995"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FBE168C7-ACF9-431F-94FC-751206ECFAFA}" type="slidenum">
              <a:rPr lang="en-US" smtClean="0">
                <a:solidFill>
                  <a:srgbClr val="000000"/>
                </a:solidFill>
              </a:rPr>
              <a:pPr/>
              <a:t>102</a:t>
            </a:fld>
            <a:endParaRPr lang="en-US" smtClean="0">
              <a:solidFill>
                <a:srgbClr val="000000"/>
              </a:solidFill>
            </a:endParaRPr>
          </a:p>
        </p:txBody>
      </p:sp>
      <p:sp>
        <p:nvSpPr>
          <p:cNvPr id="43009" name="AutoShape 1"/>
          <p:cNvSpPr>
            <a:spLocks/>
          </p:cNvSpPr>
          <p:nvPr/>
        </p:nvSpPr>
        <p:spPr bwMode="auto">
          <a:xfrm>
            <a:off x="533400" y="3035300"/>
            <a:ext cx="7315200" cy="508000"/>
          </a:xfrm>
          <a:prstGeom prst="roundRect">
            <a:avLst>
              <a:gd name="adj" fmla="val 37500"/>
            </a:avLst>
          </a:prstGeom>
          <a:solidFill>
            <a:srgbClr val="E36636"/>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3010" name="AutoShape 2"/>
          <p:cNvSpPr>
            <a:spLocks/>
          </p:cNvSpPr>
          <p:nvPr/>
        </p:nvSpPr>
        <p:spPr bwMode="auto">
          <a:xfrm>
            <a:off x="533400" y="1333500"/>
            <a:ext cx="7315200" cy="1701800"/>
          </a:xfrm>
          <a:prstGeom prst="roundRect">
            <a:avLst>
              <a:gd name="adj" fmla="val 11190"/>
            </a:avLst>
          </a:prstGeom>
          <a:solidFill>
            <a:srgbClr val="E3C075"/>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8437" name="Rectangle 3"/>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8438" name="Rectangle 4"/>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18439" name="Picture 5"/>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8440" name="Picture 6"/>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8441" name="Rectangle 7"/>
          <p:cNvSpPr>
            <a:spLocks noChangeArrowheads="1"/>
          </p:cNvSpPr>
          <p:nvPr>
            <p:ph type="title"/>
          </p:nvPr>
        </p:nvSpPr>
        <p:spPr/>
        <p:txBody>
          <a:bodyPr rIns="132080"/>
          <a:lstStyle/>
          <a:p>
            <a:pPr eaLnBrk="1" hangingPunct="1"/>
            <a:r>
              <a:rPr lang="en-US" smtClean="0"/>
              <a:t>Upset Mitigation Levels</a:t>
            </a:r>
          </a:p>
        </p:txBody>
      </p:sp>
      <p:sp>
        <p:nvSpPr>
          <p:cNvPr id="43016" name="Rectangle 8"/>
          <p:cNvSpPr>
            <a:spLocks noChangeArrowheads="1"/>
          </p:cNvSpPr>
          <p:nvPr>
            <p:ph type="body" idx="1"/>
          </p:nvPr>
        </p:nvSpPr>
        <p:spPr>
          <a:xfrm>
            <a:off x="685800" y="1333500"/>
            <a:ext cx="7632700" cy="2743200"/>
          </a:xfrm>
        </p:spPr>
        <p:txBody>
          <a:bodyPr rIns="132080"/>
          <a:lstStyle/>
          <a:p>
            <a:pPr eaLnBrk="1" hangingPunct="1">
              <a:buClrTx/>
            </a:pPr>
            <a:r>
              <a:rPr lang="en-US" b="1" smtClean="0">
                <a:latin typeface="Helvetica Neue" charset="0"/>
                <a:ea typeface="Helvetica Neue" charset="0"/>
                <a:cs typeface="Helvetica Neue" charset="0"/>
                <a:sym typeface="Helvetica Neue" charset="0"/>
              </a:rPr>
              <a:t>Awareness</a:t>
            </a:r>
            <a:endParaRPr lang="en-US" b="1" smtClean="0">
              <a:latin typeface="Helvetica Neue" charset="0"/>
              <a:ea typeface="ヒラギノ角ゴ ProN W6" charset="0"/>
              <a:cs typeface="ヒラギノ角ゴ ProN W6" charset="0"/>
              <a:sym typeface="Helvetica Neue" charset="0"/>
            </a:endParaRPr>
          </a:p>
          <a:p>
            <a:pPr marL="782638" lvl="1" eaLnBrk="1" hangingPunct="1">
              <a:buClrTx/>
            </a:pPr>
            <a:r>
              <a:rPr lang="en-US" smtClean="0"/>
              <a:t>Knowledge, Skills and Attitudes to prevent an Upset</a:t>
            </a:r>
          </a:p>
          <a:p>
            <a:pPr eaLnBrk="1" hangingPunct="1">
              <a:buClrTx/>
            </a:pPr>
            <a:r>
              <a:rPr lang="en-US" b="1" smtClean="0">
                <a:latin typeface="Helvetica Neue" charset="0"/>
                <a:ea typeface="Helvetica Neue" charset="0"/>
                <a:cs typeface="Helvetica Neue" charset="0"/>
                <a:sym typeface="Helvetica Neue" charset="0"/>
              </a:rPr>
              <a:t>Recognition &amp; Avoidance</a:t>
            </a:r>
            <a:endParaRPr lang="en-US" b="1" smtClean="0">
              <a:latin typeface="Helvetica Neue" charset="0"/>
              <a:ea typeface="ヒラギノ角ゴ ProN W6" charset="0"/>
              <a:cs typeface="ヒラギノ角ゴ ProN W6" charset="0"/>
              <a:sym typeface="Helvetica Neue" charset="0"/>
            </a:endParaRPr>
          </a:p>
          <a:p>
            <a:pPr marL="782638" lvl="1" eaLnBrk="1" hangingPunct="1">
              <a:buClrTx/>
            </a:pPr>
            <a:r>
              <a:rPr lang="en-US" smtClean="0"/>
              <a:t>mitigation of a developing threat, as early as possible</a:t>
            </a:r>
          </a:p>
          <a:p>
            <a:pPr eaLnBrk="1" hangingPunct="1">
              <a:buClrTx/>
            </a:pPr>
            <a:r>
              <a:rPr lang="en-US" b="1" smtClean="0">
                <a:latin typeface="Helvetica Neue" charset="0"/>
                <a:ea typeface="Helvetica Neue" charset="0"/>
                <a:cs typeface="Helvetica Neue" charset="0"/>
                <a:sym typeface="Helvetica Neue" charset="0"/>
              </a:rPr>
              <a:t>Recovery</a:t>
            </a:r>
            <a:r>
              <a:rPr lang="en-US" smtClean="0"/>
              <a:t> skills to regain control</a:t>
            </a:r>
          </a:p>
        </p:txBody>
      </p:sp>
      <p:sp>
        <p:nvSpPr>
          <p:cNvPr id="18443" name="Text Box 9"/>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CC68BAF0-072F-40F0-BDC3-005B8EB39F9D}" type="slidenum">
              <a:rPr lang="en-US" sz="1400" smtClean="0">
                <a:solidFill>
                  <a:srgbClr val="000000"/>
                </a:solidFill>
                <a:latin typeface="Arial" charset="0"/>
                <a:cs typeface="Arial" charset="0"/>
                <a:sym typeface="Arial" charset="0"/>
              </a:rPr>
              <a:pPr algn="ctr" fontAlgn="base">
                <a:spcBef>
                  <a:spcPct val="0"/>
                </a:spcBef>
                <a:spcAft>
                  <a:spcPct val="0"/>
                </a:spcAft>
              </a:pPr>
              <a:t>102</a:t>
            </a:fld>
            <a:endParaRPr lang="en-US" sz="1400" smtClean="0">
              <a:solidFill>
                <a:srgbClr val="000000"/>
              </a:solidFill>
              <a:latin typeface="Arial" charset="0"/>
              <a:cs typeface="Arial" charset="0"/>
              <a:sym typeface="Arial" charset="0"/>
            </a:endParaRPr>
          </a:p>
        </p:txBody>
      </p:sp>
      <p:sp>
        <p:nvSpPr>
          <p:cNvPr id="43018" name="Rectangle 10"/>
          <p:cNvSpPr>
            <a:spLocks/>
          </p:cNvSpPr>
          <p:nvPr/>
        </p:nvSpPr>
        <p:spPr bwMode="auto">
          <a:xfrm>
            <a:off x="7912100" y="1879600"/>
            <a:ext cx="577850" cy="8128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5000" smtClean="0">
                <a:solidFill>
                  <a:srgbClr val="000000"/>
                </a:solidFill>
                <a:latin typeface="Arial" charset="0"/>
                <a:cs typeface="Arial" charset="0"/>
                <a:sym typeface="Arial" charset="0"/>
              </a:rPr>
              <a:t>P</a:t>
            </a:r>
          </a:p>
        </p:txBody>
      </p:sp>
      <p:sp>
        <p:nvSpPr>
          <p:cNvPr id="43019" name="Rectangle 11"/>
          <p:cNvSpPr>
            <a:spLocks/>
          </p:cNvSpPr>
          <p:nvPr/>
        </p:nvSpPr>
        <p:spPr bwMode="auto">
          <a:xfrm>
            <a:off x="7912100" y="2882900"/>
            <a:ext cx="612775" cy="8128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5000" smtClean="0">
                <a:solidFill>
                  <a:srgbClr val="000000"/>
                </a:solidFill>
                <a:latin typeface="Arial" charset="0"/>
                <a:cs typeface="Arial" charset="0"/>
                <a:sym typeface="Arial" charset="0"/>
              </a:rPr>
              <a:t>R</a:t>
            </a:r>
          </a:p>
        </p:txBody>
      </p:sp>
      <p:sp>
        <p:nvSpPr>
          <p:cNvPr id="43020" name="Rectangle 12"/>
          <p:cNvSpPr>
            <a:spLocks/>
          </p:cNvSpPr>
          <p:nvPr/>
        </p:nvSpPr>
        <p:spPr bwMode="auto">
          <a:xfrm>
            <a:off x="2184400" y="4318000"/>
            <a:ext cx="4779963"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Prevent undesirable aircraft states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1873792" presetClass="entr" presetSubtype="192512336" fill="hold" grpId="0" nodeType="click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016">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3016">
                                            <p:txEl>
                                              <p:pRg st="1" end="1"/>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430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016">
                                            <p:txEl>
                                              <p:pRg st="3" end="3"/>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43016">
                                            <p:txEl>
                                              <p:pRg st="4" end="4"/>
                                            </p:txEl>
                                          </p:spTgt>
                                        </p:tgtEl>
                                        <p:attrNameLst>
                                          <p:attrName>style.visibility</p:attrName>
                                        </p:attrNameLst>
                                      </p:cBhvr>
                                      <p:to>
                                        <p:strVal val="visible"/>
                                      </p:to>
                                    </p:set>
                                  </p:childTnLst>
                                </p:cTn>
                              </p:par>
                            </p:childTnLst>
                          </p:cTn>
                        </p:par>
                        <p:par>
                          <p:cTn id="20" fill="hold">
                            <p:stCondLst>
                              <p:cond delay="2000"/>
                            </p:stCondLst>
                            <p:childTnLst>
                              <p:par>
                                <p:cTn id="21" presetID="191873792" presetClass="entr" presetSubtype="192512384" fill="hold" grpId="0" nodeType="afterEffect">
                                  <p:stCondLst>
                                    <p:cond delay="0"/>
                                  </p:stCondLst>
                                  <p:childTnLst>
                                    <p:set>
                                      <p:cBhvr>
                                        <p:cTn id="22" dur="1" fill="hold">
                                          <p:stCondLst>
                                            <p:cond delay="499"/>
                                          </p:stCondLst>
                                        </p:cTn>
                                        <p:tgtEl>
                                          <p:spTgt spid="430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P spid="43010" grpId="0" animBg="1"/>
      <p:bldP spid="43016" grpId="0" build="p" autoUpdateAnimBg="0" advAuto="0"/>
      <p:bldP spid="43018" grpId="0" autoUpdateAnimBg="0"/>
      <p:bldP spid="43019" grpId="0" autoUpdateAnimBg="0"/>
      <p:bldP spid="43020"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A18BAC1B-A3A6-4298-917C-E5BBBB9C4046}" type="slidenum">
              <a:rPr lang="en-US" smtClean="0">
                <a:solidFill>
                  <a:srgbClr val="000000"/>
                </a:solidFill>
              </a:rPr>
              <a:pPr/>
              <a:t>103</a:t>
            </a:fld>
            <a:endParaRPr lang="en-US" smtClean="0">
              <a:solidFill>
                <a:srgbClr val="000000"/>
              </a:solidFill>
            </a:endParaRPr>
          </a:p>
        </p:txBody>
      </p:sp>
      <p:sp>
        <p:nvSpPr>
          <p:cNvPr id="19459" name="Rectangle 1"/>
          <p:cNvSpPr>
            <a:spLocks/>
          </p:cNvSpPr>
          <p:nvPr/>
        </p:nvSpPr>
        <p:spPr bwMode="auto">
          <a:xfrm>
            <a:off x="3403600" y="3633788"/>
            <a:ext cx="5041900" cy="952500"/>
          </a:xfrm>
          <a:prstGeom prst="rect">
            <a:avLst/>
          </a:prstGeom>
          <a:solidFill>
            <a:srgbClr val="15FF69">
              <a:alpha val="61960"/>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60"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61"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19462"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9463"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9464" name="Rectangle 6"/>
          <p:cNvSpPr>
            <a:spLocks noChangeArrowheads="1"/>
          </p:cNvSpPr>
          <p:nvPr>
            <p:ph type="title"/>
          </p:nvPr>
        </p:nvSpPr>
        <p:spPr/>
        <p:txBody>
          <a:bodyPr rIns="132080"/>
          <a:lstStyle/>
          <a:p>
            <a:pPr eaLnBrk="1" hangingPunct="1"/>
            <a:r>
              <a:rPr lang="en-US" smtClean="0"/>
              <a:t>Current Training</a:t>
            </a:r>
          </a:p>
        </p:txBody>
      </p:sp>
      <p:sp>
        <p:nvSpPr>
          <p:cNvPr id="19465" name="Rectangle 7"/>
          <p:cNvSpPr>
            <a:spLocks noChangeArrowheads="1"/>
          </p:cNvSpPr>
          <p:nvPr>
            <p:ph type="body" idx="1"/>
          </p:nvPr>
        </p:nvSpPr>
        <p:spPr>
          <a:xfrm>
            <a:off x="342900" y="1354138"/>
            <a:ext cx="2601913" cy="528637"/>
          </a:xfrm>
        </p:spPr>
        <p:txBody>
          <a:bodyPr rIns="132080"/>
          <a:lstStyle/>
          <a:p>
            <a:pPr marL="0" indent="0" algn="r" eaLnBrk="1" hangingPunct="1">
              <a:buFont typeface="Helvetica Neue Light" charset="0"/>
              <a:buNone/>
            </a:pPr>
            <a:r>
              <a:rPr lang="en-US" smtClean="0"/>
              <a:t>Loss-of-Control</a:t>
            </a:r>
          </a:p>
        </p:txBody>
      </p:sp>
      <p:sp>
        <p:nvSpPr>
          <p:cNvPr id="19466" name="Text Box 8"/>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FBFCA33B-67F2-4FD6-B50C-25D26011764D}" type="slidenum">
              <a:rPr lang="en-US" sz="1400" smtClean="0">
                <a:solidFill>
                  <a:srgbClr val="000000"/>
                </a:solidFill>
                <a:latin typeface="Arial" charset="0"/>
                <a:cs typeface="Arial" charset="0"/>
                <a:sym typeface="Arial" charset="0"/>
              </a:rPr>
              <a:pPr algn="ctr" fontAlgn="base">
                <a:spcBef>
                  <a:spcPct val="0"/>
                </a:spcBef>
                <a:spcAft>
                  <a:spcPct val="0"/>
                </a:spcAft>
              </a:pPr>
              <a:t>103</a:t>
            </a:fld>
            <a:endParaRPr lang="en-US" sz="1400" smtClean="0">
              <a:solidFill>
                <a:srgbClr val="000000"/>
              </a:solidFill>
              <a:latin typeface="Arial" charset="0"/>
              <a:cs typeface="Arial" charset="0"/>
              <a:sym typeface="Arial" charset="0"/>
            </a:endParaRPr>
          </a:p>
        </p:txBody>
      </p:sp>
      <p:sp>
        <p:nvSpPr>
          <p:cNvPr id="19467" name="Rectangle 9"/>
          <p:cNvSpPr>
            <a:spLocks/>
          </p:cNvSpPr>
          <p:nvPr/>
        </p:nvSpPr>
        <p:spPr bwMode="auto">
          <a:xfrm>
            <a:off x="3402013" y="1408113"/>
            <a:ext cx="5041900" cy="419100"/>
          </a:xfrm>
          <a:prstGeom prst="rect">
            <a:avLst/>
          </a:prstGeom>
          <a:solidFill>
            <a:srgbClr val="8E022F">
              <a:alpha val="78038"/>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68" name="Rectangle 10"/>
          <p:cNvSpPr>
            <a:spLocks/>
          </p:cNvSpPr>
          <p:nvPr/>
        </p:nvSpPr>
        <p:spPr bwMode="auto">
          <a:xfrm>
            <a:off x="3403600" y="1814513"/>
            <a:ext cx="5046663" cy="1309687"/>
          </a:xfrm>
          <a:prstGeom prst="rect">
            <a:avLst/>
          </a:prstGeom>
          <a:solidFill>
            <a:srgbClr val="FF8C7E">
              <a:alpha val="61960"/>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69" name="Rectangle 11"/>
          <p:cNvSpPr>
            <a:spLocks/>
          </p:cNvSpPr>
          <p:nvPr/>
        </p:nvSpPr>
        <p:spPr bwMode="auto">
          <a:xfrm>
            <a:off x="3387725" y="3111500"/>
            <a:ext cx="5041900" cy="533400"/>
          </a:xfrm>
          <a:prstGeom prst="rect">
            <a:avLst/>
          </a:prstGeom>
          <a:solidFill>
            <a:srgbClr val="FFFD3C">
              <a:alpha val="61960"/>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70" name="Freeform 12"/>
          <p:cNvSpPr>
            <a:spLocks/>
          </p:cNvSpPr>
          <p:nvPr/>
        </p:nvSpPr>
        <p:spPr bwMode="auto">
          <a:xfrm>
            <a:off x="3406775" y="1423988"/>
            <a:ext cx="5038725" cy="3152775"/>
          </a:xfrm>
          <a:custGeom>
            <a:avLst/>
            <a:gdLst>
              <a:gd name="T0" fmla="*/ 0 w 21600"/>
              <a:gd name="T1" fmla="*/ 3152775 h 21600"/>
              <a:gd name="T2" fmla="*/ 4429646 w 21600"/>
              <a:gd name="T3" fmla="*/ 0 h 21600"/>
              <a:gd name="T4" fmla="*/ 5038725 w 21600"/>
              <a:gd name="T5" fmla="*/ 0 h 21600"/>
              <a:gd name="T6" fmla="*/ 5038725 w 21600"/>
              <a:gd name="T7" fmla="*/ 763088 h 21600"/>
              <a:gd name="T8" fmla="*/ 0 w 21600"/>
              <a:gd name="T9" fmla="*/ 3152775 h 21600"/>
              <a:gd name="T10" fmla="*/ 0 w 21600"/>
              <a:gd name="T11" fmla="*/ 3152775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cubicBezTo>
                  <a:pt x="0" y="21600"/>
                  <a:pt x="18989" y="10584"/>
                  <a:pt x="18989" y="0"/>
                </a:cubicBezTo>
                <a:lnTo>
                  <a:pt x="21600" y="0"/>
                </a:lnTo>
                <a:lnTo>
                  <a:pt x="21600" y="5228"/>
                </a:lnTo>
                <a:cubicBezTo>
                  <a:pt x="21600" y="5228"/>
                  <a:pt x="19526" y="11729"/>
                  <a:pt x="0" y="21600"/>
                </a:cubicBezTo>
                <a:close/>
                <a:moveTo>
                  <a:pt x="0" y="21600"/>
                </a:moveTo>
              </a:path>
            </a:pathLst>
          </a:custGeom>
          <a:gradFill rotWithShape="0">
            <a:gsLst>
              <a:gs pos="0">
                <a:srgbClr val="00D71A">
                  <a:alpha val="78000"/>
                </a:srgbClr>
              </a:gs>
              <a:gs pos="81865">
                <a:srgbClr val="796E13">
                  <a:alpha val="78000"/>
                </a:srgbClr>
              </a:gs>
              <a:gs pos="100000">
                <a:srgbClr val="F3050D">
                  <a:alpha val="78000"/>
                </a:srgbClr>
              </a:gs>
            </a:gsLst>
            <a:lin ang="17940000" scaled="1"/>
          </a:gradFill>
          <a:ln w="9525" cap="flat">
            <a:solidFill>
              <a:schemeClr val="tx1">
                <a:alpha val="78038"/>
              </a:schemeClr>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71" name="Line 13"/>
          <p:cNvSpPr>
            <a:spLocks noChangeShapeType="1"/>
          </p:cNvSpPr>
          <p:nvPr/>
        </p:nvSpPr>
        <p:spPr bwMode="auto">
          <a:xfrm rot="10800000" flipH="1">
            <a:off x="3417888" y="1335088"/>
            <a:ext cx="0" cy="3251200"/>
          </a:xfrm>
          <a:prstGeom prst="line">
            <a:avLst/>
          </a:prstGeom>
          <a:noFill/>
          <a:ln w="50800">
            <a:solidFill>
              <a:srgbClr val="180AB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72" name="Line 14"/>
          <p:cNvSpPr>
            <a:spLocks noChangeShapeType="1"/>
          </p:cNvSpPr>
          <p:nvPr/>
        </p:nvSpPr>
        <p:spPr bwMode="auto">
          <a:xfrm>
            <a:off x="3427413" y="4581525"/>
            <a:ext cx="5203825" cy="0"/>
          </a:xfrm>
          <a:prstGeom prst="line">
            <a:avLst/>
          </a:prstGeom>
          <a:noFill/>
          <a:ln w="50800">
            <a:solidFill>
              <a:srgbClr val="180AB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73" name="Rectangle 15"/>
          <p:cNvSpPr>
            <a:spLocks/>
          </p:cNvSpPr>
          <p:nvPr/>
        </p:nvSpPr>
        <p:spPr bwMode="auto">
          <a:xfrm>
            <a:off x="1624013" y="2262188"/>
            <a:ext cx="1296987" cy="515937"/>
          </a:xfrm>
          <a:prstGeom prst="rect">
            <a:avLst/>
          </a:prstGeom>
          <a:noFill/>
          <a:ln w="12700">
            <a:noFill/>
            <a:miter lim="800000"/>
            <a:headEnd/>
            <a:tailEnd/>
          </a:ln>
        </p:spPr>
        <p:txBody>
          <a:bodyPr lIns="0" tIns="0" rIns="40639" bIns="0"/>
          <a:lstStyle/>
          <a:p>
            <a:pPr algn="r" fontAlgn="base">
              <a:spcBef>
                <a:spcPts val="738"/>
              </a:spcBef>
              <a:spcAft>
                <a:spcPct val="0"/>
              </a:spcAft>
            </a:pPr>
            <a:r>
              <a:rPr lang="en-US" sz="2400" smtClean="0">
                <a:solidFill>
                  <a:srgbClr val="000000"/>
                </a:solidFill>
                <a:ea typeface="Helvetica Neue Light" charset="0"/>
                <a:cs typeface="Helvetica Neue Light" charset="0"/>
                <a:sym typeface="Helvetica Neue Light" charset="0"/>
              </a:rPr>
              <a:t>Upset</a:t>
            </a:r>
          </a:p>
        </p:txBody>
      </p:sp>
      <p:sp>
        <p:nvSpPr>
          <p:cNvPr id="19474" name="Rectangle 16"/>
          <p:cNvSpPr>
            <a:spLocks/>
          </p:cNvSpPr>
          <p:nvPr/>
        </p:nvSpPr>
        <p:spPr bwMode="auto">
          <a:xfrm>
            <a:off x="977900" y="3657600"/>
            <a:ext cx="2006600" cy="546100"/>
          </a:xfrm>
          <a:prstGeom prst="rect">
            <a:avLst/>
          </a:prstGeom>
          <a:noFill/>
          <a:ln w="12700">
            <a:noFill/>
            <a:miter lim="800000"/>
            <a:headEnd/>
            <a:tailEnd/>
          </a:ln>
        </p:spPr>
        <p:txBody>
          <a:bodyPr lIns="0" tIns="0" rIns="40639" bIns="0"/>
          <a:lstStyle/>
          <a:p>
            <a:pPr algn="r" fontAlgn="base">
              <a:spcBef>
                <a:spcPts val="738"/>
              </a:spcBef>
              <a:spcAft>
                <a:spcPct val="0"/>
              </a:spcAft>
            </a:pPr>
            <a:r>
              <a:rPr lang="en-US" sz="2400" smtClean="0">
                <a:solidFill>
                  <a:srgbClr val="000000"/>
                </a:solidFill>
                <a:ea typeface="Helvetica Neue Light" charset="0"/>
                <a:cs typeface="Helvetica Neue Light" charset="0"/>
                <a:sym typeface="Helvetica Neue Light" charset="0"/>
              </a:rPr>
              <a:t>Normal flight</a:t>
            </a:r>
          </a:p>
        </p:txBody>
      </p:sp>
      <p:sp>
        <p:nvSpPr>
          <p:cNvPr id="19475" name="Line 17"/>
          <p:cNvSpPr>
            <a:spLocks noChangeShapeType="1"/>
          </p:cNvSpPr>
          <p:nvPr/>
        </p:nvSpPr>
        <p:spPr bwMode="auto">
          <a:xfrm>
            <a:off x="7373938" y="2781300"/>
            <a:ext cx="0" cy="2489200"/>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76" name="Rectangle 18"/>
          <p:cNvSpPr>
            <a:spLocks/>
          </p:cNvSpPr>
          <p:nvPr/>
        </p:nvSpPr>
        <p:spPr bwMode="auto">
          <a:xfrm>
            <a:off x="5283200" y="5194300"/>
            <a:ext cx="2220913"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first recognition</a:t>
            </a:r>
          </a:p>
        </p:txBody>
      </p:sp>
      <p:sp>
        <p:nvSpPr>
          <p:cNvPr id="19477" name="Rectangle 19"/>
          <p:cNvSpPr>
            <a:spLocks/>
          </p:cNvSpPr>
          <p:nvPr/>
        </p:nvSpPr>
        <p:spPr bwMode="auto">
          <a:xfrm>
            <a:off x="7594600" y="4635500"/>
            <a:ext cx="1322388"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recovery</a:t>
            </a:r>
          </a:p>
        </p:txBody>
      </p:sp>
      <p:sp>
        <p:nvSpPr>
          <p:cNvPr id="19478" name="Rectangle 20"/>
          <p:cNvSpPr>
            <a:spLocks/>
          </p:cNvSpPr>
          <p:nvPr/>
        </p:nvSpPr>
        <p:spPr bwMode="auto">
          <a:xfrm>
            <a:off x="3822700" y="4673600"/>
            <a:ext cx="1628775"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awareness</a:t>
            </a:r>
          </a:p>
        </p:txBody>
      </p:sp>
      <p:sp>
        <p:nvSpPr>
          <p:cNvPr id="19479" name="Line 21"/>
          <p:cNvSpPr>
            <a:spLocks noChangeShapeType="1"/>
          </p:cNvSpPr>
          <p:nvPr/>
        </p:nvSpPr>
        <p:spPr bwMode="auto">
          <a:xfrm>
            <a:off x="5588000" y="4013200"/>
            <a:ext cx="0" cy="1003300"/>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80" name="Freeform 22"/>
          <p:cNvSpPr>
            <a:spLocks/>
          </p:cNvSpPr>
          <p:nvPr/>
        </p:nvSpPr>
        <p:spPr bwMode="auto">
          <a:xfrm>
            <a:off x="7381875" y="1970088"/>
            <a:ext cx="736600" cy="723900"/>
          </a:xfrm>
          <a:custGeom>
            <a:avLst/>
            <a:gdLst>
              <a:gd name="T0" fmla="*/ 27002 w 17595"/>
              <a:gd name="T1" fmla="*/ 631429 h 17567"/>
              <a:gd name="T2" fmla="*/ 489434 w 17595"/>
              <a:gd name="T3" fmla="*/ 135821 h 17567"/>
              <a:gd name="T4" fmla="*/ 684646 w 17595"/>
              <a:gd name="T5" fmla="*/ 236946 h 17567"/>
              <a:gd name="T6" fmla="*/ 109224 w 17595"/>
              <a:gd name="T7" fmla="*/ 722458 h 17567"/>
              <a:gd name="T8" fmla="*/ 27002 w 17595"/>
              <a:gd name="T9" fmla="*/ 631429 h 17567"/>
              <a:gd name="T10" fmla="*/ 27002 w 17595"/>
              <a:gd name="T11" fmla="*/ 631429 h 17567"/>
              <a:gd name="T12" fmla="*/ 0 60000 65536"/>
              <a:gd name="T13" fmla="*/ 0 60000 65536"/>
              <a:gd name="T14" fmla="*/ 0 60000 65536"/>
              <a:gd name="T15" fmla="*/ 0 60000 65536"/>
              <a:gd name="T16" fmla="*/ 0 60000 65536"/>
              <a:gd name="T17" fmla="*/ 0 60000 65536"/>
              <a:gd name="T18" fmla="*/ 0 w 17595"/>
              <a:gd name="T19" fmla="*/ 0 h 17567"/>
              <a:gd name="T20" fmla="*/ 17595 w 17595"/>
              <a:gd name="T21" fmla="*/ 17567 h 17567"/>
            </a:gdLst>
            <a:ahLst/>
            <a:cxnLst>
              <a:cxn ang="T12">
                <a:pos x="T0" y="T1"/>
              </a:cxn>
              <a:cxn ang="T13">
                <a:pos x="T2" y="T3"/>
              </a:cxn>
              <a:cxn ang="T14">
                <a:pos x="T4" y="T5"/>
              </a:cxn>
              <a:cxn ang="T15">
                <a:pos x="T6" y="T7"/>
              </a:cxn>
              <a:cxn ang="T16">
                <a:pos x="T8" y="T9"/>
              </a:cxn>
              <a:cxn ang="T17">
                <a:pos x="T10" y="T11"/>
              </a:cxn>
            </a:cxnLst>
            <a:rect l="T18" t="T19" r="T20" b="T21"/>
            <a:pathLst>
              <a:path w="17595" h="17567">
                <a:moveTo>
                  <a:pt x="645" y="15323"/>
                </a:moveTo>
                <a:cubicBezTo>
                  <a:pt x="645" y="15323"/>
                  <a:pt x="8745" y="10168"/>
                  <a:pt x="11691" y="3296"/>
                </a:cubicBezTo>
                <a:cubicBezTo>
                  <a:pt x="14636" y="-3577"/>
                  <a:pt x="20036" y="1823"/>
                  <a:pt x="16354" y="5750"/>
                </a:cubicBezTo>
                <a:cubicBezTo>
                  <a:pt x="16354" y="5750"/>
                  <a:pt x="15127" y="10659"/>
                  <a:pt x="2609" y="17532"/>
                </a:cubicBezTo>
                <a:cubicBezTo>
                  <a:pt x="2609" y="17532"/>
                  <a:pt x="-1564" y="18023"/>
                  <a:pt x="645" y="15323"/>
                </a:cubicBezTo>
                <a:close/>
                <a:moveTo>
                  <a:pt x="645" y="15323"/>
                </a:moveTo>
              </a:path>
            </a:pathLst>
          </a:custGeom>
          <a:solidFill>
            <a:srgbClr val="FFE601"/>
          </a:solidFill>
          <a:ln w="9525" cap="flat">
            <a:solidFill>
              <a:srgbClr val="CECECE"/>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81" name="Freeform 23"/>
          <p:cNvSpPr>
            <a:spLocks/>
          </p:cNvSpPr>
          <p:nvPr/>
        </p:nvSpPr>
        <p:spPr bwMode="auto">
          <a:xfrm>
            <a:off x="6769100" y="2095500"/>
            <a:ext cx="1219200" cy="1003300"/>
          </a:xfrm>
          <a:custGeom>
            <a:avLst/>
            <a:gdLst>
              <a:gd name="T0" fmla="*/ 1219200 w 21600"/>
              <a:gd name="T1" fmla="*/ 0 h 21600"/>
              <a:gd name="T2" fmla="*/ 0 w 21600"/>
              <a:gd name="T3" fmla="*/ 10033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21600" y="0"/>
                  <a:pt x="19125" y="8203"/>
                  <a:pt x="0" y="21600"/>
                </a:cubicBezTo>
              </a:path>
            </a:pathLst>
          </a:custGeom>
          <a:noFill/>
          <a:ln w="50800" cap="flat">
            <a:solidFill>
              <a:srgbClr val="2720FF"/>
            </a:solidFill>
            <a:prstDash val="solid"/>
            <a:round/>
            <a:headEnd type="none" w="med" len="me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9482" name="Line 24"/>
          <p:cNvSpPr>
            <a:spLocks noChangeShapeType="1"/>
          </p:cNvSpPr>
          <p:nvPr/>
        </p:nvSpPr>
        <p:spPr bwMode="auto">
          <a:xfrm>
            <a:off x="7759700" y="2565400"/>
            <a:ext cx="0" cy="2171700"/>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4057" name="AutoShape 25"/>
          <p:cNvSpPr>
            <a:spLocks/>
          </p:cNvSpPr>
          <p:nvPr/>
        </p:nvSpPr>
        <p:spPr bwMode="auto">
          <a:xfrm>
            <a:off x="7359650" y="2006600"/>
            <a:ext cx="787400" cy="723900"/>
          </a:xfrm>
          <a:custGeom>
            <a:avLst/>
            <a:gdLst>
              <a:gd name="T0" fmla="+- 0 10800 -556"/>
              <a:gd name="T1" fmla="*/ T0 w 22712"/>
              <a:gd name="T2" fmla="*/ 10800 h 23880"/>
            </a:gdLst>
            <a:ahLst/>
            <a:cxnLst>
              <a:cxn ang="0">
                <a:pos x="T1" y="T2"/>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E31214"/>
          </a:solidFill>
          <a:ln w="9525" cap="flat">
            <a:noFill/>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44058" name="Rectangle 26"/>
          <p:cNvSpPr>
            <a:spLocks/>
          </p:cNvSpPr>
          <p:nvPr/>
        </p:nvSpPr>
        <p:spPr bwMode="auto">
          <a:xfrm>
            <a:off x="5499100" y="2070100"/>
            <a:ext cx="1784350" cy="3937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100" smtClean="0">
                <a:solidFill>
                  <a:srgbClr val="C01818"/>
                </a:solidFill>
                <a:latin typeface="Arial" charset="0"/>
                <a:cs typeface="Arial" charset="0"/>
                <a:sym typeface="Arial" charset="0"/>
              </a:rPr>
              <a:t>incapacitation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05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4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8"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30F614A-0AE1-4524-A775-A80FBD6EDC7D}" type="slidenum">
              <a:rPr lang="en-US" smtClean="0">
                <a:solidFill>
                  <a:srgbClr val="000000"/>
                </a:solidFill>
              </a:rPr>
              <a:pPr/>
              <a:t>104</a:t>
            </a:fld>
            <a:endParaRPr lang="en-US" smtClean="0">
              <a:solidFill>
                <a:srgbClr val="000000"/>
              </a:solidFill>
            </a:endParaRPr>
          </a:p>
        </p:txBody>
      </p:sp>
      <p:sp>
        <p:nvSpPr>
          <p:cNvPr id="20483" name="Rectangle 1"/>
          <p:cNvSpPr>
            <a:spLocks/>
          </p:cNvSpPr>
          <p:nvPr/>
        </p:nvSpPr>
        <p:spPr bwMode="auto">
          <a:xfrm>
            <a:off x="3403600" y="3633788"/>
            <a:ext cx="5041900" cy="952500"/>
          </a:xfrm>
          <a:prstGeom prst="rect">
            <a:avLst/>
          </a:prstGeom>
          <a:solidFill>
            <a:srgbClr val="15FF69">
              <a:alpha val="61960"/>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84"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85"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0486"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0487"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0488" name="Rectangle 6"/>
          <p:cNvSpPr>
            <a:spLocks noChangeArrowheads="1"/>
          </p:cNvSpPr>
          <p:nvPr>
            <p:ph type="title"/>
          </p:nvPr>
        </p:nvSpPr>
        <p:spPr/>
        <p:txBody>
          <a:bodyPr rIns="132080"/>
          <a:lstStyle/>
          <a:p>
            <a:pPr eaLnBrk="1" hangingPunct="1"/>
            <a:r>
              <a:rPr lang="en-US" smtClean="0"/>
              <a:t>Enhanced UPRT</a:t>
            </a:r>
          </a:p>
        </p:txBody>
      </p:sp>
      <p:sp>
        <p:nvSpPr>
          <p:cNvPr id="20489" name="Rectangle 7"/>
          <p:cNvSpPr>
            <a:spLocks noChangeArrowheads="1"/>
          </p:cNvSpPr>
          <p:nvPr>
            <p:ph type="body" idx="1"/>
          </p:nvPr>
        </p:nvSpPr>
        <p:spPr>
          <a:xfrm>
            <a:off x="342900" y="1354138"/>
            <a:ext cx="2601913" cy="528637"/>
          </a:xfrm>
        </p:spPr>
        <p:txBody>
          <a:bodyPr rIns="132080"/>
          <a:lstStyle/>
          <a:p>
            <a:pPr marL="0" indent="0" algn="r" eaLnBrk="1" hangingPunct="1">
              <a:buFont typeface="Helvetica Neue Light" charset="0"/>
              <a:buNone/>
            </a:pPr>
            <a:r>
              <a:rPr lang="en-US" smtClean="0"/>
              <a:t>Loss-of-Control</a:t>
            </a:r>
          </a:p>
        </p:txBody>
      </p:sp>
      <p:sp>
        <p:nvSpPr>
          <p:cNvPr id="20490" name="Text Box 8"/>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152AF5C8-3CE1-49DE-9814-67DC3361EA06}" type="slidenum">
              <a:rPr lang="en-US" sz="1400" smtClean="0">
                <a:solidFill>
                  <a:srgbClr val="000000"/>
                </a:solidFill>
                <a:latin typeface="Arial" charset="0"/>
                <a:cs typeface="Arial" charset="0"/>
                <a:sym typeface="Arial" charset="0"/>
              </a:rPr>
              <a:pPr algn="ctr" fontAlgn="base">
                <a:spcBef>
                  <a:spcPct val="0"/>
                </a:spcBef>
                <a:spcAft>
                  <a:spcPct val="0"/>
                </a:spcAft>
              </a:pPr>
              <a:t>104</a:t>
            </a:fld>
            <a:endParaRPr lang="en-US" sz="1400" smtClean="0">
              <a:solidFill>
                <a:srgbClr val="000000"/>
              </a:solidFill>
              <a:latin typeface="Arial" charset="0"/>
              <a:cs typeface="Arial" charset="0"/>
              <a:sym typeface="Arial" charset="0"/>
            </a:endParaRPr>
          </a:p>
        </p:txBody>
      </p:sp>
      <p:sp>
        <p:nvSpPr>
          <p:cNvPr id="20491" name="Rectangle 9"/>
          <p:cNvSpPr>
            <a:spLocks/>
          </p:cNvSpPr>
          <p:nvPr/>
        </p:nvSpPr>
        <p:spPr bwMode="auto">
          <a:xfrm>
            <a:off x="3402013" y="1408113"/>
            <a:ext cx="5041900" cy="419100"/>
          </a:xfrm>
          <a:prstGeom prst="rect">
            <a:avLst/>
          </a:prstGeom>
          <a:solidFill>
            <a:srgbClr val="8E022F">
              <a:alpha val="78038"/>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92" name="Rectangle 10"/>
          <p:cNvSpPr>
            <a:spLocks/>
          </p:cNvSpPr>
          <p:nvPr/>
        </p:nvSpPr>
        <p:spPr bwMode="auto">
          <a:xfrm>
            <a:off x="3403600" y="1814513"/>
            <a:ext cx="5046663" cy="1309687"/>
          </a:xfrm>
          <a:prstGeom prst="rect">
            <a:avLst/>
          </a:prstGeom>
          <a:solidFill>
            <a:srgbClr val="FF8C7E">
              <a:alpha val="61960"/>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93" name="Rectangle 11"/>
          <p:cNvSpPr>
            <a:spLocks/>
          </p:cNvSpPr>
          <p:nvPr/>
        </p:nvSpPr>
        <p:spPr bwMode="auto">
          <a:xfrm>
            <a:off x="3387725" y="3111500"/>
            <a:ext cx="5041900" cy="533400"/>
          </a:xfrm>
          <a:prstGeom prst="rect">
            <a:avLst/>
          </a:prstGeom>
          <a:solidFill>
            <a:srgbClr val="FFFD3C">
              <a:alpha val="61960"/>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94" name="Freeform 12"/>
          <p:cNvSpPr>
            <a:spLocks/>
          </p:cNvSpPr>
          <p:nvPr/>
        </p:nvSpPr>
        <p:spPr bwMode="auto">
          <a:xfrm>
            <a:off x="3492500" y="1423988"/>
            <a:ext cx="4953000" cy="2424112"/>
          </a:xfrm>
          <a:custGeom>
            <a:avLst/>
            <a:gdLst>
              <a:gd name="T0" fmla="*/ 0 w 21600"/>
              <a:gd name="T1" fmla="*/ 2424112 h 21600"/>
              <a:gd name="T2" fmla="*/ 4343965 w 21600"/>
              <a:gd name="T3" fmla="*/ 0 h 21600"/>
              <a:gd name="T4" fmla="*/ 4953000 w 21600"/>
              <a:gd name="T5" fmla="*/ 0 h 21600"/>
              <a:gd name="T6" fmla="*/ 4953000 w 21600"/>
              <a:gd name="T7" fmla="*/ 763483 h 21600"/>
              <a:gd name="T8" fmla="*/ 0 w 21600"/>
              <a:gd name="T9" fmla="*/ 2424112 h 21600"/>
              <a:gd name="T10" fmla="*/ 0 w 21600"/>
              <a:gd name="T11" fmla="*/ 242411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cubicBezTo>
                  <a:pt x="0" y="21600"/>
                  <a:pt x="5105" y="13473"/>
                  <a:pt x="18944" y="0"/>
                </a:cubicBezTo>
                <a:lnTo>
                  <a:pt x="21600" y="0"/>
                </a:lnTo>
                <a:lnTo>
                  <a:pt x="21600" y="6803"/>
                </a:lnTo>
                <a:cubicBezTo>
                  <a:pt x="21600" y="6803"/>
                  <a:pt x="15691" y="8492"/>
                  <a:pt x="0" y="21600"/>
                </a:cubicBezTo>
                <a:close/>
                <a:moveTo>
                  <a:pt x="0" y="21600"/>
                </a:moveTo>
              </a:path>
            </a:pathLst>
          </a:custGeom>
          <a:gradFill rotWithShape="0">
            <a:gsLst>
              <a:gs pos="0">
                <a:srgbClr val="00D71A">
                  <a:alpha val="78000"/>
                </a:srgbClr>
              </a:gs>
              <a:gs pos="81865">
                <a:srgbClr val="796E13">
                  <a:alpha val="78000"/>
                </a:srgbClr>
              </a:gs>
              <a:gs pos="100000">
                <a:srgbClr val="F3050D">
                  <a:alpha val="78000"/>
                </a:srgbClr>
              </a:gs>
            </a:gsLst>
            <a:lin ang="17940000" scaled="1"/>
          </a:gradFill>
          <a:ln w="9525" cap="flat">
            <a:solidFill>
              <a:schemeClr val="tx1">
                <a:alpha val="78038"/>
              </a:schemeClr>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95" name="Line 13"/>
          <p:cNvSpPr>
            <a:spLocks noChangeShapeType="1"/>
          </p:cNvSpPr>
          <p:nvPr/>
        </p:nvSpPr>
        <p:spPr bwMode="auto">
          <a:xfrm rot="10800000" flipH="1">
            <a:off x="3417888" y="1335088"/>
            <a:ext cx="0" cy="3251200"/>
          </a:xfrm>
          <a:prstGeom prst="line">
            <a:avLst/>
          </a:prstGeom>
          <a:noFill/>
          <a:ln w="50800">
            <a:solidFill>
              <a:srgbClr val="180AB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96" name="Line 14"/>
          <p:cNvSpPr>
            <a:spLocks noChangeShapeType="1"/>
          </p:cNvSpPr>
          <p:nvPr/>
        </p:nvSpPr>
        <p:spPr bwMode="auto">
          <a:xfrm>
            <a:off x="3427413" y="4581525"/>
            <a:ext cx="5203825" cy="0"/>
          </a:xfrm>
          <a:prstGeom prst="line">
            <a:avLst/>
          </a:prstGeom>
          <a:noFill/>
          <a:ln w="50800">
            <a:solidFill>
              <a:srgbClr val="180AB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497" name="Rectangle 15"/>
          <p:cNvSpPr>
            <a:spLocks/>
          </p:cNvSpPr>
          <p:nvPr/>
        </p:nvSpPr>
        <p:spPr bwMode="auto">
          <a:xfrm>
            <a:off x="1624013" y="2262188"/>
            <a:ext cx="1296987" cy="515937"/>
          </a:xfrm>
          <a:prstGeom prst="rect">
            <a:avLst/>
          </a:prstGeom>
          <a:noFill/>
          <a:ln w="12700">
            <a:noFill/>
            <a:miter lim="800000"/>
            <a:headEnd/>
            <a:tailEnd/>
          </a:ln>
        </p:spPr>
        <p:txBody>
          <a:bodyPr lIns="0" tIns="0" rIns="40639" bIns="0"/>
          <a:lstStyle/>
          <a:p>
            <a:pPr algn="r" fontAlgn="base">
              <a:spcBef>
                <a:spcPts val="738"/>
              </a:spcBef>
              <a:spcAft>
                <a:spcPct val="0"/>
              </a:spcAft>
            </a:pPr>
            <a:r>
              <a:rPr lang="en-US" sz="2400" smtClean="0">
                <a:solidFill>
                  <a:srgbClr val="000000"/>
                </a:solidFill>
                <a:ea typeface="Helvetica Neue Light" charset="0"/>
                <a:cs typeface="Helvetica Neue Light" charset="0"/>
                <a:sym typeface="Helvetica Neue Light" charset="0"/>
              </a:rPr>
              <a:t>Upset</a:t>
            </a:r>
          </a:p>
        </p:txBody>
      </p:sp>
      <p:sp>
        <p:nvSpPr>
          <p:cNvPr id="20498" name="Rectangle 16"/>
          <p:cNvSpPr>
            <a:spLocks/>
          </p:cNvSpPr>
          <p:nvPr/>
        </p:nvSpPr>
        <p:spPr bwMode="auto">
          <a:xfrm>
            <a:off x="977900" y="3657600"/>
            <a:ext cx="2006600" cy="546100"/>
          </a:xfrm>
          <a:prstGeom prst="rect">
            <a:avLst/>
          </a:prstGeom>
          <a:noFill/>
          <a:ln w="12700">
            <a:noFill/>
            <a:miter lim="800000"/>
            <a:headEnd/>
            <a:tailEnd/>
          </a:ln>
        </p:spPr>
        <p:txBody>
          <a:bodyPr lIns="0" tIns="0" rIns="40639" bIns="0"/>
          <a:lstStyle/>
          <a:p>
            <a:pPr algn="r" fontAlgn="base">
              <a:spcBef>
                <a:spcPts val="738"/>
              </a:spcBef>
              <a:spcAft>
                <a:spcPct val="0"/>
              </a:spcAft>
            </a:pPr>
            <a:r>
              <a:rPr lang="en-US" sz="2400" smtClean="0">
                <a:solidFill>
                  <a:srgbClr val="000000"/>
                </a:solidFill>
                <a:ea typeface="Helvetica Neue Light" charset="0"/>
                <a:cs typeface="Helvetica Neue Light" charset="0"/>
                <a:sym typeface="Helvetica Neue Light" charset="0"/>
              </a:rPr>
              <a:t>Normal flight</a:t>
            </a:r>
          </a:p>
        </p:txBody>
      </p:sp>
      <p:sp>
        <p:nvSpPr>
          <p:cNvPr id="20499" name="Rectangle 17"/>
          <p:cNvSpPr>
            <a:spLocks/>
          </p:cNvSpPr>
          <p:nvPr/>
        </p:nvSpPr>
        <p:spPr bwMode="auto">
          <a:xfrm>
            <a:off x="3302000" y="5308600"/>
            <a:ext cx="2220913"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first recognition</a:t>
            </a:r>
          </a:p>
        </p:txBody>
      </p:sp>
      <p:sp>
        <p:nvSpPr>
          <p:cNvPr id="20500" name="Rectangle 18"/>
          <p:cNvSpPr>
            <a:spLocks/>
          </p:cNvSpPr>
          <p:nvPr/>
        </p:nvSpPr>
        <p:spPr bwMode="auto">
          <a:xfrm>
            <a:off x="6348413" y="5308600"/>
            <a:ext cx="1323975"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recovery</a:t>
            </a:r>
          </a:p>
        </p:txBody>
      </p:sp>
      <p:sp>
        <p:nvSpPr>
          <p:cNvPr id="20501" name="Rectangle 19"/>
          <p:cNvSpPr>
            <a:spLocks/>
          </p:cNvSpPr>
          <p:nvPr/>
        </p:nvSpPr>
        <p:spPr bwMode="auto">
          <a:xfrm>
            <a:off x="1905000" y="4775200"/>
            <a:ext cx="1628775"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0000"/>
                </a:solidFill>
                <a:latin typeface="Arial" charset="0"/>
                <a:cs typeface="Arial" charset="0"/>
                <a:sym typeface="Arial" charset="0"/>
              </a:rPr>
              <a:t>awareness</a:t>
            </a:r>
          </a:p>
        </p:txBody>
      </p:sp>
      <p:sp>
        <p:nvSpPr>
          <p:cNvPr id="20502" name="Line 20"/>
          <p:cNvSpPr>
            <a:spLocks noChangeShapeType="1"/>
          </p:cNvSpPr>
          <p:nvPr/>
        </p:nvSpPr>
        <p:spPr bwMode="auto">
          <a:xfrm>
            <a:off x="3594100" y="3898900"/>
            <a:ext cx="0" cy="1181100"/>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503" name="Freeform 21"/>
          <p:cNvSpPr>
            <a:spLocks/>
          </p:cNvSpPr>
          <p:nvPr/>
        </p:nvSpPr>
        <p:spPr bwMode="auto">
          <a:xfrm>
            <a:off x="4772025" y="2609850"/>
            <a:ext cx="1022350" cy="630238"/>
          </a:xfrm>
          <a:custGeom>
            <a:avLst/>
            <a:gdLst>
              <a:gd name="T0" fmla="*/ 23107 w 19246"/>
              <a:gd name="T1" fmla="*/ 447414 h 18884"/>
              <a:gd name="T2" fmla="*/ 794518 w 19246"/>
              <a:gd name="T3" fmla="*/ 31038 h 18884"/>
              <a:gd name="T4" fmla="*/ 916322 w 19246"/>
              <a:gd name="T5" fmla="*/ 335711 h 18884"/>
              <a:gd name="T6" fmla="*/ 144912 w 19246"/>
              <a:gd name="T7" fmla="*/ 630238 h 18884"/>
              <a:gd name="T8" fmla="*/ 23107 w 19246"/>
              <a:gd name="T9" fmla="*/ 447414 h 18884"/>
              <a:gd name="T10" fmla="*/ 23107 w 19246"/>
              <a:gd name="T11" fmla="*/ 447414 h 18884"/>
              <a:gd name="T12" fmla="*/ 0 60000 65536"/>
              <a:gd name="T13" fmla="*/ 0 60000 65536"/>
              <a:gd name="T14" fmla="*/ 0 60000 65536"/>
              <a:gd name="T15" fmla="*/ 0 60000 65536"/>
              <a:gd name="T16" fmla="*/ 0 60000 65536"/>
              <a:gd name="T17" fmla="*/ 0 60000 65536"/>
              <a:gd name="T18" fmla="*/ 0 w 19246"/>
              <a:gd name="T19" fmla="*/ 0 h 18884"/>
              <a:gd name="T20" fmla="*/ 19246 w 19246"/>
              <a:gd name="T21" fmla="*/ 18884 h 18884"/>
            </a:gdLst>
            <a:ahLst/>
            <a:cxnLst>
              <a:cxn ang="T12">
                <a:pos x="T0" y="T1"/>
              </a:cxn>
              <a:cxn ang="T13">
                <a:pos x="T2" y="T3"/>
              </a:cxn>
              <a:cxn ang="T14">
                <a:pos x="T4" y="T5"/>
              </a:cxn>
              <a:cxn ang="T15">
                <a:pos x="T6" y="T7"/>
              </a:cxn>
              <a:cxn ang="T16">
                <a:pos x="T8" y="T9"/>
              </a:cxn>
              <a:cxn ang="T17">
                <a:pos x="T10" y="T11"/>
              </a:cxn>
            </a:cxnLst>
            <a:rect l="T18" t="T19" r="T20" b="T21"/>
            <a:pathLst>
              <a:path w="19246" h="18884">
                <a:moveTo>
                  <a:pt x="435" y="13406"/>
                </a:moveTo>
                <a:cubicBezTo>
                  <a:pt x="435" y="13406"/>
                  <a:pt x="8960" y="5024"/>
                  <a:pt x="14957" y="930"/>
                </a:cubicBezTo>
                <a:cubicBezTo>
                  <a:pt x="20296" y="-2716"/>
                  <a:pt x="20148" y="5212"/>
                  <a:pt x="17250" y="10059"/>
                </a:cubicBezTo>
                <a:cubicBezTo>
                  <a:pt x="17250" y="10059"/>
                  <a:pt x="12584" y="10401"/>
                  <a:pt x="2728" y="18884"/>
                </a:cubicBezTo>
                <a:cubicBezTo>
                  <a:pt x="2728" y="18884"/>
                  <a:pt x="-1304" y="16739"/>
                  <a:pt x="435" y="13406"/>
                </a:cubicBezTo>
                <a:close/>
                <a:moveTo>
                  <a:pt x="435" y="13406"/>
                </a:moveTo>
              </a:path>
            </a:pathLst>
          </a:custGeom>
          <a:solidFill>
            <a:srgbClr val="FFE601"/>
          </a:solidFill>
          <a:ln w="9525" cap="flat">
            <a:solidFill>
              <a:srgbClr val="CECECE"/>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504" name="Freeform 22"/>
          <p:cNvSpPr>
            <a:spLocks/>
          </p:cNvSpPr>
          <p:nvPr/>
        </p:nvSpPr>
        <p:spPr bwMode="auto">
          <a:xfrm>
            <a:off x="4114800" y="2732088"/>
            <a:ext cx="1503363" cy="773112"/>
          </a:xfrm>
          <a:custGeom>
            <a:avLst/>
            <a:gdLst>
              <a:gd name="T0" fmla="*/ 1503363 w 21600"/>
              <a:gd name="T1" fmla="*/ 0 h 21600"/>
              <a:gd name="T2" fmla="*/ 0 w 21600"/>
              <a:gd name="T3" fmla="*/ 773112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21600" y="0"/>
                  <a:pt x="14011" y="7674"/>
                  <a:pt x="0" y="21600"/>
                </a:cubicBezTo>
              </a:path>
            </a:pathLst>
          </a:custGeom>
          <a:noFill/>
          <a:ln w="50800" cap="flat">
            <a:solidFill>
              <a:srgbClr val="2720FF"/>
            </a:solidFill>
            <a:prstDash val="solid"/>
            <a:round/>
            <a:headEnd type="none" w="med" len="me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505" name="Line 23"/>
          <p:cNvSpPr>
            <a:spLocks noChangeShapeType="1"/>
          </p:cNvSpPr>
          <p:nvPr/>
        </p:nvSpPr>
        <p:spPr bwMode="auto">
          <a:xfrm>
            <a:off x="5557838" y="2857500"/>
            <a:ext cx="0" cy="2689225"/>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506" name="Freeform 24"/>
          <p:cNvSpPr>
            <a:spLocks/>
          </p:cNvSpPr>
          <p:nvPr/>
        </p:nvSpPr>
        <p:spPr bwMode="auto">
          <a:xfrm>
            <a:off x="5800725" y="1930400"/>
            <a:ext cx="1377950" cy="944563"/>
          </a:xfrm>
          <a:custGeom>
            <a:avLst/>
            <a:gdLst>
              <a:gd name="T0" fmla="*/ 0 w 19398"/>
              <a:gd name="T1" fmla="*/ 578938 h 21600"/>
              <a:gd name="T2" fmla="*/ 1127904 w 19398"/>
              <a:gd name="T3" fmla="*/ 0 h 21600"/>
              <a:gd name="T4" fmla="*/ 1310821 w 19398"/>
              <a:gd name="T5" fmla="*/ 538313 h 21600"/>
              <a:gd name="T6" fmla="*/ 91423 w 19398"/>
              <a:gd name="T7" fmla="*/ 944563 h 21600"/>
              <a:gd name="T8" fmla="*/ 0 w 19398"/>
              <a:gd name="T9" fmla="*/ 578938 h 21600"/>
              <a:gd name="T10" fmla="*/ 0 w 19398"/>
              <a:gd name="T11" fmla="*/ 578938 h 21600"/>
              <a:gd name="T12" fmla="*/ 0 60000 65536"/>
              <a:gd name="T13" fmla="*/ 0 60000 65536"/>
              <a:gd name="T14" fmla="*/ 0 60000 65536"/>
              <a:gd name="T15" fmla="*/ 0 60000 65536"/>
              <a:gd name="T16" fmla="*/ 0 60000 65536"/>
              <a:gd name="T17" fmla="*/ 0 60000 65536"/>
              <a:gd name="T18" fmla="*/ 0 w 19398"/>
              <a:gd name="T19" fmla="*/ 0 h 21600"/>
              <a:gd name="T20" fmla="*/ 19398 w 19398"/>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19398" h="21600">
                <a:moveTo>
                  <a:pt x="0" y="13239"/>
                </a:moveTo>
                <a:cubicBezTo>
                  <a:pt x="0" y="13239"/>
                  <a:pt x="13446" y="1161"/>
                  <a:pt x="15878" y="0"/>
                </a:cubicBezTo>
                <a:cubicBezTo>
                  <a:pt x="15878" y="0"/>
                  <a:pt x="21600" y="4181"/>
                  <a:pt x="18453" y="12310"/>
                </a:cubicBezTo>
                <a:cubicBezTo>
                  <a:pt x="18453" y="12310"/>
                  <a:pt x="6294" y="18116"/>
                  <a:pt x="1287" y="21600"/>
                </a:cubicBezTo>
                <a:cubicBezTo>
                  <a:pt x="1287" y="21600"/>
                  <a:pt x="3433" y="16490"/>
                  <a:pt x="0" y="13239"/>
                </a:cubicBezTo>
                <a:close/>
                <a:moveTo>
                  <a:pt x="0" y="13239"/>
                </a:moveTo>
              </a:path>
            </a:pathLst>
          </a:custGeom>
          <a:solidFill>
            <a:srgbClr val="B0090F"/>
          </a:solidFill>
          <a:ln w="9525" cap="flat">
            <a:solidFill>
              <a:schemeClr val="tx1"/>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0507" name="Line 25"/>
          <p:cNvSpPr>
            <a:spLocks noChangeShapeType="1"/>
          </p:cNvSpPr>
          <p:nvPr/>
        </p:nvSpPr>
        <p:spPr bwMode="auto">
          <a:xfrm>
            <a:off x="6362700" y="2379663"/>
            <a:ext cx="0" cy="3255962"/>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5082" name="AutoShape 26"/>
          <p:cNvSpPr>
            <a:spLocks/>
          </p:cNvSpPr>
          <p:nvPr/>
        </p:nvSpPr>
        <p:spPr bwMode="auto">
          <a:xfrm>
            <a:off x="7918450" y="1485900"/>
            <a:ext cx="457200" cy="406400"/>
          </a:xfrm>
          <a:custGeom>
            <a:avLst/>
            <a:gdLst>
              <a:gd name="T0" fmla="+- 0 10800 -556"/>
              <a:gd name="T1" fmla="*/ T0 w 22712"/>
              <a:gd name="T2" fmla="*/ 10800 h 23880"/>
            </a:gdLst>
            <a:ahLst/>
            <a:cxnLst>
              <a:cxn ang="0">
                <a:pos x="T1" y="T2"/>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E31214"/>
          </a:solidFill>
          <a:ln w="9525" cap="flat">
            <a:noFill/>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45083" name="Rectangle 27"/>
          <p:cNvSpPr>
            <a:spLocks/>
          </p:cNvSpPr>
          <p:nvPr/>
        </p:nvSpPr>
        <p:spPr bwMode="auto">
          <a:xfrm>
            <a:off x="5916613" y="1473200"/>
            <a:ext cx="1785937" cy="3937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100" smtClean="0">
                <a:solidFill>
                  <a:srgbClr val="F3EBE3"/>
                </a:solidFill>
                <a:latin typeface="Arial" charset="0"/>
                <a:cs typeface="Arial" charset="0"/>
                <a:sym typeface="Arial" charset="0"/>
              </a:rPr>
              <a:t>incapacitation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50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3"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8FE35478-006F-41E0-A0D3-FE340CD2FB69}" type="slidenum">
              <a:rPr lang="en-US" smtClean="0">
                <a:solidFill>
                  <a:srgbClr val="000000"/>
                </a:solidFill>
              </a:rPr>
              <a:pPr/>
              <a:t>105</a:t>
            </a:fld>
            <a:endParaRPr lang="en-US" smtClean="0">
              <a:solidFill>
                <a:srgbClr val="000000"/>
              </a:solidFill>
            </a:endParaRPr>
          </a:p>
        </p:txBody>
      </p:sp>
      <p:sp>
        <p:nvSpPr>
          <p:cNvPr id="21507"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1508"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1509"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1510"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1511" name="Rectangle 5"/>
          <p:cNvSpPr>
            <a:spLocks noChangeArrowheads="1"/>
          </p:cNvSpPr>
          <p:nvPr>
            <p:ph type="title"/>
          </p:nvPr>
        </p:nvSpPr>
        <p:spPr/>
        <p:txBody>
          <a:bodyPr rIns="132080"/>
          <a:lstStyle/>
          <a:p>
            <a:pPr eaLnBrk="1" hangingPunct="1"/>
            <a:r>
              <a:rPr lang="en-US" smtClean="0"/>
              <a:t>Learning Elements</a:t>
            </a:r>
          </a:p>
        </p:txBody>
      </p:sp>
      <p:sp>
        <p:nvSpPr>
          <p:cNvPr id="21512"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D78A8E0C-2304-4500-99FC-58A7BB6634E4}" type="slidenum">
              <a:rPr lang="en-US" sz="1400" smtClean="0">
                <a:solidFill>
                  <a:srgbClr val="000000"/>
                </a:solidFill>
                <a:latin typeface="Arial" charset="0"/>
                <a:cs typeface="Arial" charset="0"/>
                <a:sym typeface="Arial" charset="0"/>
              </a:rPr>
              <a:pPr algn="ctr" fontAlgn="base">
                <a:spcBef>
                  <a:spcPct val="0"/>
                </a:spcBef>
                <a:spcAft>
                  <a:spcPct val="0"/>
                </a:spcAft>
              </a:pPr>
              <a:t>105</a:t>
            </a:fld>
            <a:endParaRPr lang="en-US" sz="1400" smtClean="0">
              <a:solidFill>
                <a:srgbClr val="000000"/>
              </a:solidFill>
              <a:latin typeface="Arial" charset="0"/>
              <a:cs typeface="Arial" charset="0"/>
              <a:sym typeface="Arial" charset="0"/>
            </a:endParaRPr>
          </a:p>
        </p:txBody>
      </p:sp>
      <p:pic>
        <p:nvPicPr>
          <p:cNvPr id="51207" name="Picture 7"/>
          <p:cNvPicPr>
            <a:picLocks noChangeAspect="1" noChangeArrowheads="1"/>
          </p:cNvPicPr>
          <p:nvPr/>
        </p:nvPicPr>
        <p:blipFill>
          <a:blip r:embed="rId5" cstate="print"/>
          <a:srcRect/>
          <a:stretch>
            <a:fillRect/>
          </a:stretch>
        </p:blipFill>
        <p:spPr bwMode="auto">
          <a:xfrm>
            <a:off x="546100" y="1458913"/>
            <a:ext cx="5676900" cy="3390900"/>
          </a:xfrm>
          <a:prstGeom prst="rect">
            <a:avLst/>
          </a:prstGeom>
          <a:noFill/>
          <a:ln w="9525" cap="flat">
            <a:noFill/>
            <a:round/>
            <a:headEnd/>
            <a:tailEnd/>
          </a:ln>
          <a:effectLst>
            <a:outerShdw dist="25399" dir="2700000" algn="ctr" rotWithShape="0">
              <a:schemeClr val="bg2">
                <a:alpha val="75000"/>
              </a:schemeClr>
            </a:outerShdw>
          </a:effectLst>
        </p:spPr>
      </p:pic>
      <p:sp>
        <p:nvSpPr>
          <p:cNvPr id="21514" name="Rectangle 8"/>
          <p:cNvSpPr>
            <a:spLocks/>
          </p:cNvSpPr>
          <p:nvPr/>
        </p:nvSpPr>
        <p:spPr bwMode="auto">
          <a:xfrm>
            <a:off x="6515100" y="2578100"/>
            <a:ext cx="2400300" cy="1155700"/>
          </a:xfrm>
          <a:prstGeom prst="rect">
            <a:avLst/>
          </a:prstGeom>
          <a:noFill/>
          <a:ln w="12700">
            <a:noFill/>
            <a:miter lim="800000"/>
            <a:headEnd/>
            <a:tailEnd/>
          </a:ln>
        </p:spPr>
        <p:txBody>
          <a:bodyPr lIns="0" tIns="0" rIns="40639" bIns="0"/>
          <a:lstStyle/>
          <a:p>
            <a:pPr marL="39688" fontAlgn="base">
              <a:spcBef>
                <a:spcPct val="0"/>
              </a:spcBef>
              <a:spcAft>
                <a:spcPct val="0"/>
              </a:spcAft>
            </a:pPr>
            <a:r>
              <a:rPr lang="en-US" sz="2400" smtClean="0">
                <a:solidFill>
                  <a:srgbClr val="000000"/>
                </a:solidFill>
                <a:latin typeface="Arial" charset="0"/>
                <a:cs typeface="Arial" charset="0"/>
                <a:sym typeface="Arial" charset="0"/>
              </a:rPr>
              <a:t>Competency-based approach to UPRT</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DEB638D0-2637-42C6-93C0-644489619CE4}" type="slidenum">
              <a:rPr lang="en-US" smtClean="0">
                <a:solidFill>
                  <a:srgbClr val="000000"/>
                </a:solidFill>
              </a:rPr>
              <a:pPr/>
              <a:t>106</a:t>
            </a:fld>
            <a:endParaRPr lang="en-US" smtClean="0">
              <a:solidFill>
                <a:srgbClr val="000000"/>
              </a:solidFill>
            </a:endParaRPr>
          </a:p>
        </p:txBody>
      </p:sp>
      <p:sp>
        <p:nvSpPr>
          <p:cNvPr id="22531"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2532"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2533"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2534"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2535" name="Rectangle 5"/>
          <p:cNvSpPr>
            <a:spLocks noChangeArrowheads="1"/>
          </p:cNvSpPr>
          <p:nvPr>
            <p:ph type="title"/>
          </p:nvPr>
        </p:nvSpPr>
        <p:spPr/>
        <p:txBody>
          <a:bodyPr rIns="132080"/>
          <a:lstStyle/>
          <a:p>
            <a:pPr eaLnBrk="1" hangingPunct="1"/>
            <a:r>
              <a:rPr lang="en-US" smtClean="0"/>
              <a:t>Developing Integrated UPRT Skills</a:t>
            </a:r>
          </a:p>
        </p:txBody>
      </p:sp>
      <p:sp>
        <p:nvSpPr>
          <p:cNvPr id="22536"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A2461B54-DA92-4562-87D7-B270863110CC}" type="slidenum">
              <a:rPr lang="en-US" sz="1400" smtClean="0">
                <a:solidFill>
                  <a:srgbClr val="000000"/>
                </a:solidFill>
                <a:latin typeface="Arial" charset="0"/>
                <a:cs typeface="Arial" charset="0"/>
                <a:sym typeface="Arial" charset="0"/>
              </a:rPr>
              <a:pPr algn="ctr" fontAlgn="base">
                <a:spcBef>
                  <a:spcPct val="0"/>
                </a:spcBef>
                <a:spcAft>
                  <a:spcPct val="0"/>
                </a:spcAft>
              </a:pPr>
              <a:t>106</a:t>
            </a:fld>
            <a:endParaRPr lang="en-US" sz="1400" smtClean="0">
              <a:solidFill>
                <a:srgbClr val="000000"/>
              </a:solidFill>
              <a:latin typeface="Arial" charset="0"/>
              <a:cs typeface="Arial" charset="0"/>
              <a:sym typeface="Arial" charset="0"/>
            </a:endParaRPr>
          </a:p>
        </p:txBody>
      </p:sp>
      <p:pic>
        <p:nvPicPr>
          <p:cNvPr id="22537" name="Picture 7"/>
          <p:cNvPicPr>
            <a:picLocks noChangeArrowheads="1"/>
          </p:cNvPicPr>
          <p:nvPr/>
        </p:nvPicPr>
        <p:blipFill>
          <a:blip r:embed="rId5" cstate="print"/>
          <a:srcRect/>
          <a:stretch>
            <a:fillRect/>
          </a:stretch>
        </p:blipFill>
        <p:spPr bwMode="auto">
          <a:xfrm>
            <a:off x="5459413" y="1276350"/>
            <a:ext cx="3289300" cy="4406900"/>
          </a:xfrm>
          <a:prstGeom prst="rect">
            <a:avLst/>
          </a:prstGeom>
          <a:noFill/>
          <a:ln w="9525">
            <a:noFill/>
            <a:round/>
            <a:headEnd/>
            <a:tailEnd/>
          </a:ln>
        </p:spPr>
      </p:pic>
      <p:sp>
        <p:nvSpPr>
          <p:cNvPr id="22538" name="Freeform 8"/>
          <p:cNvSpPr>
            <a:spLocks/>
          </p:cNvSpPr>
          <p:nvPr/>
        </p:nvSpPr>
        <p:spPr bwMode="auto">
          <a:xfrm>
            <a:off x="5499100" y="3276600"/>
            <a:ext cx="3187700" cy="247650"/>
          </a:xfrm>
          <a:custGeom>
            <a:avLst/>
            <a:gdLst>
              <a:gd name="T0" fmla="*/ 0 w 21600"/>
              <a:gd name="T1" fmla="*/ 0 h 9648"/>
              <a:gd name="T2" fmla="*/ 3187700 w 21600"/>
              <a:gd name="T3" fmla="*/ 4133 h 9648"/>
              <a:gd name="T4" fmla="*/ 0 60000 65536"/>
              <a:gd name="T5" fmla="*/ 0 60000 65536"/>
              <a:gd name="T6" fmla="*/ 0 w 21600"/>
              <a:gd name="T7" fmla="*/ 0 h 9648"/>
              <a:gd name="T8" fmla="*/ 21600 w 21600"/>
              <a:gd name="T9" fmla="*/ 9648 h 9648"/>
            </a:gdLst>
            <a:ahLst/>
            <a:cxnLst>
              <a:cxn ang="T4">
                <a:pos x="T0" y="T1"/>
              </a:cxn>
              <a:cxn ang="T5">
                <a:pos x="T2" y="T3"/>
              </a:cxn>
            </a:cxnLst>
            <a:rect l="T6" t="T7" r="T8" b="T9"/>
            <a:pathLst>
              <a:path w="21600" h="9648">
                <a:moveTo>
                  <a:pt x="0" y="0"/>
                </a:moveTo>
                <a:cubicBezTo>
                  <a:pt x="0" y="0"/>
                  <a:pt x="8529" y="21600"/>
                  <a:pt x="21600" y="161"/>
                </a:cubicBezTo>
              </a:path>
            </a:pathLst>
          </a:custGeom>
          <a:noFill/>
          <a:ln w="38100" cap="flat">
            <a:solidFill>
              <a:srgbClr val="003DCC"/>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2539" name="Freeform 9"/>
          <p:cNvSpPr>
            <a:spLocks/>
          </p:cNvSpPr>
          <p:nvPr/>
        </p:nvSpPr>
        <p:spPr bwMode="auto">
          <a:xfrm>
            <a:off x="6083300" y="1857375"/>
            <a:ext cx="1976438" cy="127000"/>
          </a:xfrm>
          <a:custGeom>
            <a:avLst/>
            <a:gdLst>
              <a:gd name="T0" fmla="*/ 0 w 21600"/>
              <a:gd name="T1" fmla="*/ 46801 h 10746"/>
              <a:gd name="T2" fmla="*/ 1976438 w 21600"/>
              <a:gd name="T3" fmla="*/ 0 h 10746"/>
              <a:gd name="T4" fmla="*/ 0 60000 65536"/>
              <a:gd name="T5" fmla="*/ 0 60000 65536"/>
              <a:gd name="T6" fmla="*/ 0 w 21600"/>
              <a:gd name="T7" fmla="*/ 0 h 10746"/>
              <a:gd name="T8" fmla="*/ 21600 w 21600"/>
              <a:gd name="T9" fmla="*/ 10746 h 10746"/>
            </a:gdLst>
            <a:ahLst/>
            <a:cxnLst>
              <a:cxn ang="T4">
                <a:pos x="T0" y="T1"/>
              </a:cxn>
              <a:cxn ang="T5">
                <a:pos x="T2" y="T3"/>
              </a:cxn>
            </a:cxnLst>
            <a:rect l="T6" t="T7" r="T8" b="T9"/>
            <a:pathLst>
              <a:path w="21600" h="10746">
                <a:moveTo>
                  <a:pt x="0" y="3960"/>
                </a:moveTo>
                <a:cubicBezTo>
                  <a:pt x="0" y="3960"/>
                  <a:pt x="10869" y="21600"/>
                  <a:pt x="21600" y="0"/>
                </a:cubicBezTo>
              </a:path>
            </a:pathLst>
          </a:custGeom>
          <a:noFill/>
          <a:ln w="38100" cap="flat">
            <a:solidFill>
              <a:srgbClr val="003DCC"/>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2540" name="Rectangle 10"/>
          <p:cNvSpPr>
            <a:spLocks/>
          </p:cNvSpPr>
          <p:nvPr/>
        </p:nvSpPr>
        <p:spPr bwMode="auto">
          <a:xfrm>
            <a:off x="6221413" y="3822700"/>
            <a:ext cx="1765300"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003DCC"/>
                </a:solidFill>
                <a:latin typeface="Arial Bold" charset="0"/>
                <a:cs typeface="Arial Bold" charset="0"/>
                <a:sym typeface="Arial Bold" charset="0"/>
              </a:rPr>
              <a:t>Academics</a:t>
            </a:r>
          </a:p>
        </p:txBody>
      </p:sp>
      <p:sp>
        <p:nvSpPr>
          <p:cNvPr id="22541" name="Rectangle 11"/>
          <p:cNvSpPr>
            <a:spLocks/>
          </p:cNvSpPr>
          <p:nvPr/>
        </p:nvSpPr>
        <p:spPr bwMode="auto">
          <a:xfrm>
            <a:off x="6629400" y="2514600"/>
            <a:ext cx="949325"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86133E"/>
                </a:solidFill>
                <a:latin typeface="Arial Bold" charset="0"/>
                <a:cs typeface="Arial Bold" charset="0"/>
                <a:sym typeface="Arial Bold" charset="0"/>
              </a:rPr>
              <a:t>FSTD</a:t>
            </a:r>
          </a:p>
        </p:txBody>
      </p:sp>
      <p:sp>
        <p:nvSpPr>
          <p:cNvPr id="22542" name="Rectangle 12"/>
          <p:cNvSpPr>
            <a:spLocks/>
          </p:cNvSpPr>
          <p:nvPr/>
        </p:nvSpPr>
        <p:spPr bwMode="auto">
          <a:xfrm>
            <a:off x="6475413" y="1498600"/>
            <a:ext cx="1189037" cy="4445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2400" smtClean="0">
                <a:solidFill>
                  <a:srgbClr val="A40800"/>
                </a:solidFill>
                <a:latin typeface="Arial Bold" charset="0"/>
                <a:cs typeface="Arial Bold" charset="0"/>
                <a:sym typeface="Arial Bold" charset="0"/>
              </a:rPr>
              <a:t>aircraft</a:t>
            </a:r>
          </a:p>
        </p:txBody>
      </p:sp>
      <p:sp>
        <p:nvSpPr>
          <p:cNvPr id="52237" name="Rectangle 13"/>
          <p:cNvSpPr>
            <a:spLocks/>
          </p:cNvSpPr>
          <p:nvPr/>
        </p:nvSpPr>
        <p:spPr bwMode="auto">
          <a:xfrm>
            <a:off x="292100" y="2286000"/>
            <a:ext cx="4724400" cy="1689100"/>
          </a:xfrm>
          <a:prstGeom prst="rect">
            <a:avLst/>
          </a:prstGeom>
          <a:noFill/>
          <a:ln w="12700" cap="flat">
            <a:noFill/>
            <a:miter lim="800000"/>
            <a:headEnd type="none" w="med" len="med"/>
            <a:tailEnd type="none" w="med" len="med"/>
          </a:ln>
          <a:effectLst>
            <a:outerShdw dist="76199" dir="2700000" algn="ctr" rotWithShape="0">
              <a:srgbClr val="9B9B9B">
                <a:alpha val="75000"/>
              </a:srgbClr>
            </a:outerShdw>
          </a:effectLst>
        </p:spPr>
        <p:txBody>
          <a:bodyPr lIns="0" tIns="0" rIns="40639" bIns="0"/>
          <a:lstStyle/>
          <a:p>
            <a:pPr marL="39688" algn="ctr" fontAlgn="base">
              <a:spcBef>
                <a:spcPct val="0"/>
              </a:spcBef>
              <a:spcAft>
                <a:spcPct val="0"/>
              </a:spcAft>
              <a:defRPr/>
            </a:pPr>
            <a:r>
              <a:rPr lang="en-US" sz="3600">
                <a:solidFill>
                  <a:srgbClr val="A40800"/>
                </a:solidFill>
                <a:latin typeface="Arial Bold" charset="0"/>
                <a:cs typeface="Arial Bold" charset="0"/>
                <a:sym typeface="Arial Bold" charset="0"/>
              </a:rPr>
              <a:t>UPRT Requires </a:t>
            </a:r>
            <a:r>
              <a:rPr lang="en-US" sz="3600" u="sng">
                <a:solidFill>
                  <a:srgbClr val="A40800"/>
                </a:solidFill>
                <a:latin typeface="Arial Bold" charset="0"/>
                <a:cs typeface="Arial Bold" charset="0"/>
                <a:sym typeface="Arial Bold" charset="0"/>
              </a:rPr>
              <a:t>Integrated</a:t>
            </a:r>
            <a:r>
              <a:rPr lang="en-US" sz="3600">
                <a:solidFill>
                  <a:srgbClr val="A40800"/>
                </a:solidFill>
                <a:latin typeface="Arial Bold" charset="0"/>
                <a:cs typeface="Arial Bold" charset="0"/>
                <a:sym typeface="Arial Bold" charset="0"/>
              </a:rPr>
              <a:t> Training Elements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37"/>
                                        </p:tgtEl>
                                        <p:attrNameLst>
                                          <p:attrName>style.visibility</p:attrName>
                                        </p:attrNameLst>
                                      </p:cBhvr>
                                      <p:to>
                                        <p:strVal val="visible"/>
                                      </p:to>
                                    </p:set>
                                    <p:anim calcmode="lin" valueType="num">
                                      <p:cBhvr>
                                        <p:cTn id="7" dur="500" fill="hold"/>
                                        <p:tgtEl>
                                          <p:spTgt spid="52237"/>
                                        </p:tgtEl>
                                        <p:attrNameLst>
                                          <p:attrName>ppt_w</p:attrName>
                                        </p:attrNameLst>
                                      </p:cBhvr>
                                      <p:tavLst>
                                        <p:tav tm="0">
                                          <p:val>
                                            <p:fltVal val="0"/>
                                          </p:val>
                                        </p:tav>
                                        <p:tav tm="100000">
                                          <p:val>
                                            <p:strVal val="#ppt_w"/>
                                          </p:val>
                                        </p:tav>
                                      </p:tavLst>
                                    </p:anim>
                                    <p:anim calcmode="lin" valueType="num">
                                      <p:cBhvr>
                                        <p:cTn id="8" dur="500" fill="hold"/>
                                        <p:tgtEl>
                                          <p:spTgt spid="522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ED255477-F74D-49AD-B26E-F1ADEF6FDDF0}" type="slidenum">
              <a:rPr lang="en-US" smtClean="0">
                <a:solidFill>
                  <a:srgbClr val="000000"/>
                </a:solidFill>
              </a:rPr>
              <a:pPr/>
              <a:t>107</a:t>
            </a:fld>
            <a:endParaRPr lang="en-US" smtClean="0">
              <a:solidFill>
                <a:srgbClr val="000000"/>
              </a:solidFill>
            </a:endParaRPr>
          </a:p>
        </p:txBody>
      </p:sp>
      <p:sp>
        <p:nvSpPr>
          <p:cNvPr id="23555"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3556"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3557"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3558"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3559"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464D5311-0174-4298-911A-0FBB0013A747}" type="slidenum">
              <a:rPr lang="en-US" sz="1400" smtClean="0">
                <a:solidFill>
                  <a:srgbClr val="000000"/>
                </a:solidFill>
                <a:latin typeface="Arial" charset="0"/>
                <a:cs typeface="Arial" charset="0"/>
                <a:sym typeface="Arial" charset="0"/>
              </a:rPr>
              <a:pPr algn="ctr" fontAlgn="base">
                <a:spcBef>
                  <a:spcPct val="0"/>
                </a:spcBef>
                <a:spcAft>
                  <a:spcPct val="0"/>
                </a:spcAft>
              </a:pPr>
              <a:t>107</a:t>
            </a:fld>
            <a:endParaRPr lang="en-US" sz="1400" smtClean="0">
              <a:solidFill>
                <a:srgbClr val="000000"/>
              </a:solidFill>
              <a:latin typeface="Arial" charset="0"/>
              <a:cs typeface="Arial" charset="0"/>
              <a:sym typeface="Arial" charset="0"/>
            </a:endParaRPr>
          </a:p>
        </p:txBody>
      </p:sp>
      <p:sp>
        <p:nvSpPr>
          <p:cNvPr id="23560"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3561" name="Rectangle 7"/>
          <p:cNvSpPr>
            <a:spLocks/>
          </p:cNvSpPr>
          <p:nvPr/>
        </p:nvSpPr>
        <p:spPr bwMode="auto">
          <a:xfrm>
            <a:off x="736600" y="336550"/>
            <a:ext cx="7823200" cy="419100"/>
          </a:xfrm>
          <a:prstGeom prst="rect">
            <a:avLst/>
          </a:prstGeom>
          <a:noFill/>
          <a:ln w="12700">
            <a:noFill/>
            <a:miter lim="800000"/>
            <a:headEnd/>
            <a:tailEnd/>
          </a:ln>
        </p:spPr>
        <p:txBody>
          <a:bodyPr lIns="0" tIns="0" rIns="40639" bIns="0" anchor="ctr"/>
          <a:lstStyle/>
          <a:p>
            <a:pPr marL="39688" fontAlgn="base">
              <a:spcBef>
                <a:spcPct val="0"/>
              </a:spcBef>
              <a:spcAft>
                <a:spcPct val="0"/>
              </a:spcAft>
            </a:pPr>
            <a:r>
              <a:rPr lang="en-US" sz="3000" smtClean="0">
                <a:solidFill>
                  <a:srgbClr val="FFFFFF"/>
                </a:solidFill>
                <a:latin typeface="Arial Bold" charset="0"/>
                <a:cs typeface="Arial Bold" charset="0"/>
                <a:sym typeface="Arial Bold" charset="0"/>
              </a:rPr>
              <a:t>Element 1 - Academics</a:t>
            </a:r>
          </a:p>
        </p:txBody>
      </p:sp>
      <p:pic>
        <p:nvPicPr>
          <p:cNvPr id="53256" name="Picture 8"/>
          <p:cNvPicPr>
            <a:picLocks noChangeArrowheads="1"/>
          </p:cNvPicPr>
          <p:nvPr/>
        </p:nvPicPr>
        <p:blipFill>
          <a:blip r:embed="rId5" cstate="print"/>
          <a:srcRect/>
          <a:stretch>
            <a:fillRect/>
          </a:stretch>
        </p:blipFill>
        <p:spPr bwMode="auto">
          <a:xfrm>
            <a:off x="5537200" y="1282700"/>
            <a:ext cx="1803400" cy="2527300"/>
          </a:xfrm>
          <a:prstGeom prst="rect">
            <a:avLst/>
          </a:prstGeom>
          <a:noFill/>
          <a:ln w="12700" cap="flat">
            <a:noFill/>
            <a:miter lim="800000"/>
            <a:headEnd/>
            <a:tailEnd/>
          </a:ln>
          <a:effectLst>
            <a:outerShdw dist="76199" dir="2700000" algn="ctr" rotWithShape="0">
              <a:srgbClr val="808080">
                <a:alpha val="75000"/>
              </a:srgbClr>
            </a:outerShdw>
          </a:effectLst>
        </p:spPr>
      </p:pic>
      <p:sp>
        <p:nvSpPr>
          <p:cNvPr id="53257" name="Rectangle 9"/>
          <p:cNvSpPr>
            <a:spLocks noChangeArrowheads="1"/>
          </p:cNvSpPr>
          <p:nvPr>
            <p:ph type="body" idx="1"/>
          </p:nvPr>
        </p:nvSpPr>
        <p:spPr>
          <a:xfrm>
            <a:off x="393700" y="1308100"/>
            <a:ext cx="5067300" cy="5156200"/>
          </a:xfrm>
        </p:spPr>
        <p:txBody>
          <a:bodyPr lIns="0" tIns="0" rIns="0" bIns="0"/>
          <a:lstStyle/>
          <a:p>
            <a:pPr marL="317500" indent="-266700" eaLnBrk="1" hangingPunct="1">
              <a:spcBef>
                <a:spcPct val="0"/>
              </a:spcBef>
              <a:buClr>
                <a:srgbClr val="606060"/>
              </a:buClr>
            </a:pPr>
            <a:r>
              <a:rPr lang="en-US" smtClean="0"/>
              <a:t>Airplane Upset Recovery Training Aid (1998) is the industry reference</a:t>
            </a:r>
          </a:p>
          <a:p>
            <a:pPr marL="317500" indent="-266700" eaLnBrk="1" hangingPunct="1">
              <a:spcBef>
                <a:spcPts val="1900"/>
              </a:spcBef>
              <a:buClr>
                <a:srgbClr val="606060"/>
              </a:buClr>
            </a:pPr>
            <a:r>
              <a:rPr lang="en-US" smtClean="0"/>
              <a:t>New ICATEE UPRT Manuals</a:t>
            </a:r>
          </a:p>
          <a:p>
            <a:pPr lvl="1" eaLnBrk="1" hangingPunct="1">
              <a:spcBef>
                <a:spcPts val="800"/>
              </a:spcBef>
            </a:pPr>
            <a:r>
              <a:rPr lang="en-US" sz="1800" smtClean="0"/>
              <a:t>Pilot Academic Knowledge &amp; Skill Preparation</a:t>
            </a:r>
          </a:p>
          <a:p>
            <a:pPr lvl="1" eaLnBrk="1" hangingPunct="1">
              <a:spcBef>
                <a:spcPts val="800"/>
              </a:spcBef>
            </a:pPr>
            <a:r>
              <a:rPr lang="en-US" sz="1800" smtClean="0"/>
              <a:t>Instructor Guidance in UPRT</a:t>
            </a:r>
          </a:p>
          <a:p>
            <a:pPr lvl="1" eaLnBrk="1" hangingPunct="1">
              <a:spcBef>
                <a:spcPts val="800"/>
              </a:spcBef>
            </a:pPr>
            <a:r>
              <a:rPr lang="en-US" sz="1800" smtClean="0"/>
              <a:t>Authorized Training Providers</a:t>
            </a:r>
          </a:p>
          <a:p>
            <a:pPr lvl="1" eaLnBrk="1" hangingPunct="1">
              <a:spcBef>
                <a:spcPts val="800"/>
              </a:spcBef>
            </a:pPr>
            <a:r>
              <a:rPr lang="en-US" sz="1800" smtClean="0"/>
              <a:t>Regulatory Guidance</a:t>
            </a:r>
          </a:p>
        </p:txBody>
      </p:sp>
      <p:pic>
        <p:nvPicPr>
          <p:cNvPr id="53258" name="Picture 10"/>
          <p:cNvPicPr>
            <a:picLocks noChangeArrowheads="1"/>
          </p:cNvPicPr>
          <p:nvPr/>
        </p:nvPicPr>
        <p:blipFill>
          <a:blip r:embed="rId6" cstate="print"/>
          <a:srcRect/>
          <a:stretch>
            <a:fillRect/>
          </a:stretch>
        </p:blipFill>
        <p:spPr bwMode="auto">
          <a:xfrm>
            <a:off x="6310313" y="2463800"/>
            <a:ext cx="2781300" cy="3606800"/>
          </a:xfrm>
          <a:prstGeom prst="rect">
            <a:avLst/>
          </a:prstGeom>
          <a:noFill/>
          <a:ln w="9525" cap="flat">
            <a:noFill/>
            <a:round/>
            <a:headEnd/>
            <a:tailEnd/>
          </a:ln>
          <a:effectLst>
            <a:outerShdw dist="76199" dir="2700000" algn="ctr" rotWithShape="0">
              <a:srgbClr val="050242">
                <a:alpha val="7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53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25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325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325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325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1CA86AF8-CD43-4A12-AA7D-0EC785F9307D}" type="slidenum">
              <a:rPr lang="en-US" smtClean="0">
                <a:solidFill>
                  <a:srgbClr val="000000"/>
                </a:solidFill>
              </a:rPr>
              <a:pPr/>
              <a:t>108</a:t>
            </a:fld>
            <a:endParaRPr lang="en-US" smtClean="0">
              <a:solidFill>
                <a:srgbClr val="000000"/>
              </a:solidFill>
            </a:endParaRPr>
          </a:p>
        </p:txBody>
      </p:sp>
      <p:sp>
        <p:nvSpPr>
          <p:cNvPr id="24579"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4580"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4581"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4582"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4583"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948D204B-0F8D-42D8-B5E6-A8C16E399995}" type="slidenum">
              <a:rPr lang="en-US" sz="1400" smtClean="0">
                <a:solidFill>
                  <a:srgbClr val="000000"/>
                </a:solidFill>
                <a:latin typeface="Arial" charset="0"/>
                <a:cs typeface="Arial" charset="0"/>
                <a:sym typeface="Arial" charset="0"/>
              </a:rPr>
              <a:pPr algn="ctr" fontAlgn="base">
                <a:spcBef>
                  <a:spcPct val="0"/>
                </a:spcBef>
                <a:spcAft>
                  <a:spcPct val="0"/>
                </a:spcAft>
              </a:pPr>
              <a:t>108</a:t>
            </a:fld>
            <a:endParaRPr lang="en-US" sz="1400" smtClean="0">
              <a:solidFill>
                <a:srgbClr val="000000"/>
              </a:solidFill>
              <a:latin typeface="Arial" charset="0"/>
              <a:cs typeface="Arial" charset="0"/>
              <a:sym typeface="Arial" charset="0"/>
            </a:endParaRPr>
          </a:p>
        </p:txBody>
      </p:sp>
      <p:sp>
        <p:nvSpPr>
          <p:cNvPr id="24584"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4585" name="Rectangle 7"/>
          <p:cNvSpPr>
            <a:spLocks noChangeArrowheads="1"/>
          </p:cNvSpPr>
          <p:nvPr>
            <p:ph type="title"/>
          </p:nvPr>
        </p:nvSpPr>
        <p:spPr/>
        <p:txBody>
          <a:bodyPr rIns="30479"/>
          <a:lstStyle/>
          <a:p>
            <a:pPr eaLnBrk="1" hangingPunct="1"/>
            <a:r>
              <a:rPr lang="en-US" smtClean="0"/>
              <a:t>Element 2 - Airplane</a:t>
            </a:r>
          </a:p>
        </p:txBody>
      </p:sp>
      <p:sp>
        <p:nvSpPr>
          <p:cNvPr id="24586" name="Rectangle 8"/>
          <p:cNvSpPr>
            <a:spLocks noChangeArrowheads="1"/>
          </p:cNvSpPr>
          <p:nvPr>
            <p:ph type="body" idx="1"/>
          </p:nvPr>
        </p:nvSpPr>
        <p:spPr>
          <a:xfrm>
            <a:off x="463550" y="1290638"/>
            <a:ext cx="5321300" cy="4673600"/>
          </a:xfrm>
        </p:spPr>
        <p:txBody>
          <a:bodyPr lIns="0" tIns="0" rIns="5078" bIns="0"/>
          <a:lstStyle/>
          <a:p>
            <a:pPr marL="407988" eaLnBrk="1" hangingPunct="1"/>
            <a:r>
              <a:rPr lang="en-US" sz="2000" smtClean="0"/>
              <a:t>Exposure to</a:t>
            </a:r>
          </a:p>
          <a:p>
            <a:pPr lvl="1" eaLnBrk="1" hangingPunct="1"/>
            <a:r>
              <a:rPr lang="en-US" smtClean="0"/>
              <a:t>Psychological component</a:t>
            </a:r>
          </a:p>
          <a:p>
            <a:pPr lvl="1" eaLnBrk="1" hangingPunct="1"/>
            <a:r>
              <a:rPr lang="en-US" smtClean="0"/>
              <a:t>Physiological component</a:t>
            </a:r>
          </a:p>
          <a:p>
            <a:pPr lvl="1" eaLnBrk="1" hangingPunct="1"/>
            <a:r>
              <a:rPr lang="en-US" smtClean="0"/>
              <a:t>Accurate recovery environment</a:t>
            </a:r>
          </a:p>
          <a:p>
            <a:pPr marL="407988" eaLnBrk="1" hangingPunct="1"/>
            <a:r>
              <a:rPr lang="en-US" sz="2000" smtClean="0"/>
              <a:t>Require</a:t>
            </a:r>
          </a:p>
          <a:p>
            <a:pPr lvl="1" eaLnBrk="1" hangingPunct="1"/>
            <a:r>
              <a:rPr lang="en-US" smtClean="0"/>
              <a:t>qualified aircraft</a:t>
            </a:r>
          </a:p>
          <a:p>
            <a:pPr lvl="1" eaLnBrk="1" hangingPunct="1"/>
            <a:r>
              <a:rPr lang="en-US" smtClean="0"/>
              <a:t>qualified instructors</a:t>
            </a:r>
          </a:p>
        </p:txBody>
      </p:sp>
      <p:pic>
        <p:nvPicPr>
          <p:cNvPr id="24587" name="Picture 9"/>
          <p:cNvPicPr>
            <a:picLocks noChangeArrowheads="1"/>
          </p:cNvPicPr>
          <p:nvPr/>
        </p:nvPicPr>
        <p:blipFill>
          <a:blip r:embed="rId5" cstate="print"/>
          <a:srcRect/>
          <a:stretch>
            <a:fillRect/>
          </a:stretch>
        </p:blipFill>
        <p:spPr bwMode="auto">
          <a:xfrm>
            <a:off x="590550" y="4673600"/>
            <a:ext cx="5319713" cy="1257300"/>
          </a:xfrm>
          <a:prstGeom prst="rect">
            <a:avLst/>
          </a:prstGeom>
          <a:noFill/>
          <a:ln w="12700">
            <a:noFill/>
            <a:miter lim="800000"/>
            <a:headEnd/>
            <a:tailEnd/>
          </a:ln>
        </p:spPr>
      </p:pic>
      <p:pic>
        <p:nvPicPr>
          <p:cNvPr id="24588" name="Picture 10"/>
          <p:cNvPicPr>
            <a:picLocks noChangeAspect="1" noChangeArrowheads="1"/>
          </p:cNvPicPr>
          <p:nvPr/>
        </p:nvPicPr>
        <p:blipFill>
          <a:blip r:embed="rId6" cstate="print"/>
          <a:srcRect/>
          <a:stretch>
            <a:fillRect/>
          </a:stretch>
        </p:blipFill>
        <p:spPr bwMode="auto">
          <a:xfrm>
            <a:off x="4719638" y="1498600"/>
            <a:ext cx="4437062" cy="2946400"/>
          </a:xfrm>
          <a:prstGeom prst="rect">
            <a:avLst/>
          </a:prstGeom>
          <a:noFill/>
          <a:ln w="9525">
            <a:noFill/>
            <a:round/>
            <a:headEnd/>
            <a:tailEnd/>
          </a:ln>
        </p:spPr>
      </p:pic>
      <p:sp>
        <p:nvSpPr>
          <p:cNvPr id="55307" name="Rectangle 11"/>
          <p:cNvSpPr>
            <a:spLocks/>
          </p:cNvSpPr>
          <p:nvPr/>
        </p:nvSpPr>
        <p:spPr bwMode="auto">
          <a:xfrm>
            <a:off x="6488113" y="4876800"/>
            <a:ext cx="914400" cy="8636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z="1300" smtClean="0">
                <a:solidFill>
                  <a:srgbClr val="000000"/>
                </a:solidFill>
                <a:latin typeface="Arial" charset="0"/>
                <a:cs typeface="Arial" charset="0"/>
                <a:sym typeface="Arial" charset="0"/>
              </a:rPr>
              <a:t>CALSPAN</a:t>
            </a:r>
          </a:p>
          <a:p>
            <a:pPr marL="39688" fontAlgn="base">
              <a:spcBef>
                <a:spcPct val="0"/>
              </a:spcBef>
              <a:spcAft>
                <a:spcPct val="0"/>
              </a:spcAft>
            </a:pPr>
            <a:r>
              <a:rPr lang="en-US" sz="1300" smtClean="0">
                <a:solidFill>
                  <a:srgbClr val="000000"/>
                </a:solidFill>
                <a:latin typeface="Arial" charset="0"/>
                <a:cs typeface="Arial" charset="0"/>
                <a:sym typeface="Arial" charset="0"/>
              </a:rPr>
              <a:t>APS</a:t>
            </a:r>
          </a:p>
          <a:p>
            <a:pPr marL="39688" fontAlgn="base">
              <a:spcBef>
                <a:spcPct val="0"/>
              </a:spcBef>
              <a:spcAft>
                <a:spcPct val="0"/>
              </a:spcAft>
            </a:pPr>
            <a:r>
              <a:rPr lang="en-US" sz="1300" smtClean="0">
                <a:solidFill>
                  <a:srgbClr val="000000"/>
                </a:solidFill>
                <a:latin typeface="Arial" charset="0"/>
                <a:cs typeface="Arial" charset="0"/>
                <a:sym typeface="Arial" charset="0"/>
              </a:rPr>
              <a:t>TTC</a:t>
            </a:r>
          </a:p>
          <a:p>
            <a:pPr marL="39688" fontAlgn="base">
              <a:spcBef>
                <a:spcPct val="0"/>
              </a:spcBef>
              <a:spcAft>
                <a:spcPct val="0"/>
              </a:spcAft>
            </a:pPr>
            <a:r>
              <a:rPr lang="en-US" sz="1300" smtClean="0">
                <a:solidFill>
                  <a:srgbClr val="000000"/>
                </a:solidFill>
                <a:latin typeface="Arial" charset="0"/>
                <a:cs typeface="Arial" charset="0"/>
                <a:sym typeface="Arial" charset="0"/>
              </a:rPr>
              <a:t>TCA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3F6DEBEA-845C-442B-B9BA-5E8000A9F0DA}" type="slidenum">
              <a:rPr lang="en-US" smtClean="0">
                <a:solidFill>
                  <a:srgbClr val="000000"/>
                </a:solidFill>
              </a:rPr>
              <a:pPr/>
              <a:t>109</a:t>
            </a:fld>
            <a:endParaRPr lang="en-US" smtClean="0">
              <a:solidFill>
                <a:srgbClr val="000000"/>
              </a:solidFill>
            </a:endParaRPr>
          </a:p>
        </p:txBody>
      </p:sp>
      <p:sp>
        <p:nvSpPr>
          <p:cNvPr id="25603"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5604"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5605"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5606"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5607"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B2C378C6-311E-4F44-A46E-9A1EE5A48FBC}" type="slidenum">
              <a:rPr lang="en-US" sz="1400" smtClean="0">
                <a:solidFill>
                  <a:srgbClr val="000000"/>
                </a:solidFill>
                <a:latin typeface="Arial" charset="0"/>
                <a:cs typeface="Arial" charset="0"/>
                <a:sym typeface="Arial" charset="0"/>
              </a:rPr>
              <a:pPr algn="ctr" fontAlgn="base">
                <a:spcBef>
                  <a:spcPct val="0"/>
                </a:spcBef>
                <a:spcAft>
                  <a:spcPct val="0"/>
                </a:spcAft>
              </a:pPr>
              <a:t>109</a:t>
            </a:fld>
            <a:endParaRPr lang="en-US" sz="1400" smtClean="0">
              <a:solidFill>
                <a:srgbClr val="000000"/>
              </a:solidFill>
              <a:latin typeface="Arial" charset="0"/>
              <a:cs typeface="Arial" charset="0"/>
              <a:sym typeface="Arial" charset="0"/>
            </a:endParaRPr>
          </a:p>
        </p:txBody>
      </p:sp>
      <p:sp>
        <p:nvSpPr>
          <p:cNvPr id="25608"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5609" name="Rectangle 7"/>
          <p:cNvSpPr>
            <a:spLocks noChangeArrowheads="1"/>
          </p:cNvSpPr>
          <p:nvPr>
            <p:ph type="body" idx="1"/>
          </p:nvPr>
        </p:nvSpPr>
        <p:spPr/>
        <p:txBody>
          <a:bodyPr rIns="81279"/>
          <a:lstStyle/>
          <a:p>
            <a:pPr eaLnBrk="1" hangingPunct="1"/>
            <a:r>
              <a:rPr lang="en-US" smtClean="0"/>
              <a:t>Upset Prevention &amp; Recovery Training is </a:t>
            </a:r>
            <a:r>
              <a:rPr lang="en-US" b="1" smtClean="0">
                <a:solidFill>
                  <a:srgbClr val="EB0202"/>
                </a:solidFill>
                <a:latin typeface="Helvetica Neue" charset="0"/>
                <a:ea typeface="Helvetica Neue" charset="0"/>
                <a:cs typeface="Helvetica Neue" charset="0"/>
                <a:sym typeface="Helvetica Neue" charset="0"/>
              </a:rPr>
              <a:t>NOT</a:t>
            </a:r>
            <a:r>
              <a:rPr lang="en-US" smtClean="0"/>
              <a:t> Aerobatic Training</a:t>
            </a:r>
          </a:p>
          <a:p>
            <a:pPr lvl="1" eaLnBrk="1" hangingPunct="1"/>
            <a:r>
              <a:rPr lang="en-US" smtClean="0"/>
              <a:t>Aerobatics focuses on precision maneuvers for aerobatic pilots</a:t>
            </a:r>
          </a:p>
          <a:p>
            <a:pPr eaLnBrk="1" hangingPunct="1"/>
            <a:r>
              <a:rPr lang="en-US" smtClean="0"/>
              <a:t>UPRT focuses on recovery from dangerous situations, and is designed for commercial pilots</a:t>
            </a:r>
          </a:p>
          <a:p>
            <a:pPr eaLnBrk="1" hangingPunct="1"/>
            <a:r>
              <a:rPr lang="en-US" smtClean="0"/>
              <a:t>UPRT includes significant surprise elements</a:t>
            </a:r>
          </a:p>
          <a:p>
            <a:pPr eaLnBrk="1" hangingPunct="1"/>
            <a:r>
              <a:rPr lang="en-US" smtClean="0"/>
              <a:t>Management of startle</a:t>
            </a:r>
          </a:p>
          <a:p>
            <a:pPr eaLnBrk="1" hangingPunct="1"/>
            <a:r>
              <a:rPr lang="en-US" smtClean="0"/>
              <a:t>Training of instructors</a:t>
            </a:r>
          </a:p>
        </p:txBody>
      </p:sp>
      <p:sp>
        <p:nvSpPr>
          <p:cNvPr id="25610" name="Rectangle 8"/>
          <p:cNvSpPr>
            <a:spLocks/>
          </p:cNvSpPr>
          <p:nvPr/>
        </p:nvSpPr>
        <p:spPr bwMode="auto">
          <a:xfrm>
            <a:off x="685800" y="311150"/>
            <a:ext cx="7785100" cy="457200"/>
          </a:xfrm>
          <a:prstGeom prst="rect">
            <a:avLst/>
          </a:prstGeom>
          <a:noFill/>
          <a:ln w="12700">
            <a:noFill/>
            <a:miter lim="800000"/>
            <a:headEnd/>
            <a:tailEnd/>
          </a:ln>
        </p:spPr>
        <p:txBody>
          <a:bodyPr lIns="0" tIns="0" rIns="81279" bIns="0" anchor="ctr"/>
          <a:lstStyle/>
          <a:p>
            <a:pPr marL="39688" fontAlgn="base">
              <a:spcBef>
                <a:spcPct val="0"/>
              </a:spcBef>
              <a:spcAft>
                <a:spcPct val="0"/>
              </a:spcAft>
            </a:pPr>
            <a:r>
              <a:rPr lang="en-US" sz="3000" b="1" smtClean="0">
                <a:solidFill>
                  <a:srgbClr val="FFFFFF"/>
                </a:solidFill>
                <a:latin typeface="Helvetica Neue" charset="0"/>
                <a:ea typeface="Helvetica Neue" charset="0"/>
                <a:cs typeface="Helvetica Neue" charset="0"/>
                <a:sym typeface="Helvetica Neue" charset="0"/>
              </a:rPr>
              <a:t>Element 2 - Airplane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4" name="Picture 3" descr="HD RAeS LHR 121011 - Steve Solomon NPA plan map crop - 9oct12.jpg"/>
          <p:cNvPicPr>
            <a:picLocks noChangeAspect="1"/>
          </p:cNvPicPr>
          <p:nvPr/>
        </p:nvPicPr>
        <p:blipFill>
          <a:blip r:embed="rId3" cstate="print"/>
          <a:stretch>
            <a:fillRect/>
          </a:stretch>
        </p:blipFill>
        <p:spPr>
          <a:xfrm>
            <a:off x="365760" y="1279717"/>
            <a:ext cx="8532440" cy="5170215"/>
          </a:xfrm>
          <a:prstGeom prst="rect">
            <a:avLst/>
          </a:prstGeom>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6627"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6628" name="Text Box 3"/>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0140C344-7318-4303-BA3A-913E1706D2B4}" type="slidenum">
              <a:rPr lang="en-US" sz="1400" smtClean="0">
                <a:solidFill>
                  <a:srgbClr val="000000"/>
                </a:solidFill>
                <a:latin typeface="Arial" charset="0"/>
                <a:cs typeface="Arial" charset="0"/>
                <a:sym typeface="Arial" charset="0"/>
              </a:rPr>
              <a:pPr algn="ctr" fontAlgn="base">
                <a:spcBef>
                  <a:spcPct val="0"/>
                </a:spcBef>
                <a:spcAft>
                  <a:spcPct val="0"/>
                </a:spcAft>
              </a:pPr>
              <a:t>110</a:t>
            </a:fld>
            <a:endParaRPr lang="en-US" sz="1400" smtClean="0">
              <a:solidFill>
                <a:srgbClr val="000000"/>
              </a:solidFill>
              <a:latin typeface="Arial" charset="0"/>
              <a:cs typeface="Arial" charset="0"/>
              <a:sym typeface="Arial" charset="0"/>
            </a:endParaRPr>
          </a:p>
        </p:txBody>
      </p:sp>
      <p:pic>
        <p:nvPicPr>
          <p:cNvPr id="26629"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6630"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6631" name="Rectangle 6"/>
          <p:cNvSpPr>
            <a:spLocks/>
          </p:cNvSpPr>
          <p:nvPr/>
        </p:nvSpPr>
        <p:spPr bwMode="auto">
          <a:xfrm>
            <a:off x="8324850" y="6223000"/>
            <a:ext cx="325438" cy="279400"/>
          </a:xfrm>
          <a:prstGeom prst="rect">
            <a:avLst/>
          </a:prstGeom>
          <a:noFill/>
          <a:ln w="12700">
            <a:noFill/>
            <a:miter lim="800000"/>
            <a:headEnd/>
            <a:tailEnd/>
          </a:ln>
        </p:spPr>
        <p:txBody>
          <a:bodyPr wrap="none" lIns="0" tIns="0" rIns="40639" bIns="0">
            <a:spAutoFit/>
          </a:bodyPr>
          <a:lstStyle/>
          <a:p>
            <a:pPr marL="39688" algn="ctr" fontAlgn="base">
              <a:spcBef>
                <a:spcPct val="0"/>
              </a:spcBef>
              <a:spcAft>
                <a:spcPct val="0"/>
              </a:spcAft>
            </a:pPr>
            <a:r>
              <a:rPr lang="en-US" sz="1200" smtClean="0">
                <a:solidFill>
                  <a:srgbClr val="000000"/>
                </a:solidFill>
                <a:latin typeface="Arial" charset="0"/>
                <a:cs typeface="Arial" charset="0"/>
                <a:sym typeface="Arial" charset="0"/>
              </a:rPr>
              <a:t>10</a:t>
            </a:r>
          </a:p>
        </p:txBody>
      </p:sp>
      <p:sp>
        <p:nvSpPr>
          <p:cNvPr id="26632" name="Rectangle 7"/>
          <p:cNvSpPr>
            <a:spLocks/>
          </p:cNvSpPr>
          <p:nvPr/>
        </p:nvSpPr>
        <p:spPr bwMode="auto">
          <a:xfrm>
            <a:off x="0" y="-38100"/>
            <a:ext cx="9156700" cy="1104900"/>
          </a:xfrm>
          <a:prstGeom prst="rect">
            <a:avLst/>
          </a:prstGeom>
          <a:solidFill>
            <a:srgbClr val="002D99">
              <a:alpha val="69411"/>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6633" name="Rectangle 8"/>
          <p:cNvSpPr>
            <a:spLocks noChangeArrowheads="1"/>
          </p:cNvSpPr>
          <p:nvPr>
            <p:ph type="title"/>
          </p:nvPr>
        </p:nvSpPr>
        <p:spPr>
          <a:xfrm>
            <a:off x="-25400" y="0"/>
            <a:ext cx="9144000" cy="1079500"/>
          </a:xfrm>
          <a:solidFill>
            <a:srgbClr val="002D99"/>
          </a:solidFill>
        </p:spPr>
        <p:txBody>
          <a:bodyPr lIns="25400" tIns="25400" rIns="5078" bIns="25400"/>
          <a:lstStyle/>
          <a:p>
            <a:pPr eaLnBrk="1" hangingPunct="1"/>
            <a:r>
              <a:rPr lang="en-US" smtClean="0"/>
              <a:t>      Element 3:  Appropriate Use of FSTD’s</a:t>
            </a:r>
          </a:p>
        </p:txBody>
      </p:sp>
      <p:sp>
        <p:nvSpPr>
          <p:cNvPr id="26634" name="Rectangle 9"/>
          <p:cNvSpPr>
            <a:spLocks noChangeArrowheads="1"/>
          </p:cNvSpPr>
          <p:nvPr>
            <p:ph type="body" idx="1"/>
          </p:nvPr>
        </p:nvSpPr>
        <p:spPr>
          <a:xfrm>
            <a:off x="685800" y="1333500"/>
            <a:ext cx="5118100" cy="3225800"/>
          </a:xfrm>
        </p:spPr>
        <p:txBody>
          <a:bodyPr lIns="25400" tIns="25400" rIns="5078" bIns="25400"/>
          <a:lstStyle/>
          <a:p>
            <a:pPr eaLnBrk="1" hangingPunct="1">
              <a:buClrTx/>
            </a:pPr>
            <a:r>
              <a:rPr lang="en-US" b="1" smtClean="0">
                <a:latin typeface="Helvetica Neue" charset="0"/>
                <a:ea typeface="Helvetica Neue" charset="0"/>
                <a:cs typeface="Helvetica Neue" charset="0"/>
                <a:sym typeface="Helvetica Neue" charset="0"/>
              </a:rPr>
              <a:t>Better</a:t>
            </a:r>
            <a:r>
              <a:rPr lang="en-US" smtClean="0"/>
              <a:t> use of today’s devices</a:t>
            </a:r>
          </a:p>
          <a:p>
            <a:pPr eaLnBrk="1" hangingPunct="1">
              <a:buClrTx/>
            </a:pPr>
            <a:r>
              <a:rPr lang="en-US" b="1" smtClean="0">
                <a:latin typeface="Helvetica Neue" charset="0"/>
                <a:ea typeface="Helvetica Neue" charset="0"/>
                <a:cs typeface="Helvetica Neue" charset="0"/>
                <a:sym typeface="Helvetica Neue" charset="0"/>
              </a:rPr>
              <a:t>Enhanced</a:t>
            </a:r>
            <a:r>
              <a:rPr lang="en-US" smtClean="0"/>
              <a:t> feedback in today’s sim’s</a:t>
            </a:r>
          </a:p>
          <a:p>
            <a:pPr eaLnBrk="1" hangingPunct="1">
              <a:buClrTx/>
            </a:pPr>
            <a:r>
              <a:rPr lang="en-US" b="1" smtClean="0">
                <a:latin typeface="Helvetica Neue" charset="0"/>
                <a:ea typeface="Helvetica Neue" charset="0"/>
                <a:cs typeface="Helvetica Neue" charset="0"/>
                <a:sym typeface="Helvetica Neue" charset="0"/>
              </a:rPr>
              <a:t>Improved</a:t>
            </a:r>
            <a:r>
              <a:rPr lang="en-US" smtClean="0"/>
              <a:t> simulation fidelity in extended envelope</a:t>
            </a:r>
          </a:p>
          <a:p>
            <a:pPr marL="655638" lvl="1" eaLnBrk="1" hangingPunct="1">
              <a:buClrTx/>
            </a:pPr>
            <a:r>
              <a:rPr lang="en-US" smtClean="0"/>
              <a:t>aero model</a:t>
            </a:r>
          </a:p>
          <a:p>
            <a:pPr marL="655638" lvl="1" eaLnBrk="1" hangingPunct="1">
              <a:buClrTx/>
            </a:pPr>
            <a:r>
              <a:rPr lang="en-US" smtClean="0"/>
              <a:t>pilot cueing (buffet, motion)</a:t>
            </a:r>
          </a:p>
        </p:txBody>
      </p:sp>
      <p:pic>
        <p:nvPicPr>
          <p:cNvPr id="26635" name="Picture 10"/>
          <p:cNvPicPr>
            <a:picLocks noChangeAspect="1" noChangeArrowheads="1"/>
          </p:cNvPicPr>
          <p:nvPr/>
        </p:nvPicPr>
        <p:blipFill>
          <a:blip r:embed="rId5" cstate="print"/>
          <a:srcRect r="-31"/>
          <a:stretch>
            <a:fillRect/>
          </a:stretch>
        </p:blipFill>
        <p:spPr bwMode="auto">
          <a:xfrm>
            <a:off x="5980113" y="1066800"/>
            <a:ext cx="2732087" cy="4724400"/>
          </a:xfrm>
          <a:prstGeom prst="rect">
            <a:avLst/>
          </a:prstGeom>
          <a:noFill/>
          <a:ln w="9525">
            <a:noFill/>
            <a:round/>
            <a:headEnd/>
            <a:tailEnd/>
          </a:ln>
        </p:spPr>
      </p:pic>
      <p:grpSp>
        <p:nvGrpSpPr>
          <p:cNvPr id="2" name="Group 13"/>
          <p:cNvGrpSpPr>
            <a:grpSpLocks/>
          </p:cNvGrpSpPr>
          <p:nvPr/>
        </p:nvGrpSpPr>
        <p:grpSpPr bwMode="auto">
          <a:xfrm>
            <a:off x="495300" y="4330700"/>
            <a:ext cx="4737100" cy="1422400"/>
            <a:chOff x="0" y="0"/>
            <a:chExt cx="2984" cy="895"/>
          </a:xfrm>
        </p:grpSpPr>
        <p:sp>
          <p:nvSpPr>
            <p:cNvPr id="26637" name="AutoShape 11"/>
            <p:cNvSpPr>
              <a:spLocks/>
            </p:cNvSpPr>
            <p:nvPr/>
          </p:nvSpPr>
          <p:spPr bwMode="auto">
            <a:xfrm rot="-5400000">
              <a:off x="1044" y="-1044"/>
              <a:ext cx="896" cy="2984"/>
            </a:xfrm>
            <a:custGeom>
              <a:avLst/>
              <a:gdLst>
                <a:gd name="T0" fmla="*/ 19 w 21600"/>
                <a:gd name="T1" fmla="*/ 206 h 21600"/>
                <a:gd name="T2" fmla="*/ 0 60000 65536"/>
                <a:gd name="T3" fmla="*/ 0 w 21600"/>
                <a:gd name="T4" fmla="*/ 0 h 21600"/>
                <a:gd name="T5" fmla="*/ 21600 w 21600"/>
                <a:gd name="T6" fmla="*/ 21600 h 21600"/>
              </a:gdLst>
              <a:ahLst/>
              <a:cxnLst>
                <a:cxn ang="T2">
                  <a:pos x="T0" y="T1"/>
                </a:cxn>
              </a:cxnLst>
              <a:rect l="T3" t="T4" r="T5" b="T6"/>
              <a:pathLst>
                <a:path w="21600" h="21600">
                  <a:moveTo>
                    <a:pt x="0" y="5328"/>
                  </a:moveTo>
                  <a:lnTo>
                    <a:pt x="12857" y="5328"/>
                  </a:lnTo>
                  <a:lnTo>
                    <a:pt x="12857" y="0"/>
                  </a:lnTo>
                  <a:lnTo>
                    <a:pt x="21600" y="10800"/>
                  </a:lnTo>
                  <a:lnTo>
                    <a:pt x="12857" y="21600"/>
                  </a:lnTo>
                  <a:lnTo>
                    <a:pt x="12857" y="16272"/>
                  </a:lnTo>
                  <a:lnTo>
                    <a:pt x="0" y="16272"/>
                  </a:lnTo>
                  <a:close/>
                  <a:moveTo>
                    <a:pt x="0" y="5328"/>
                  </a:moveTo>
                </a:path>
              </a:pathLst>
            </a:custGeom>
            <a:solidFill>
              <a:srgbClr val="2509E3"/>
            </a:solidFill>
            <a:ln w="9525" cap="flat">
              <a:solidFill>
                <a:schemeClr val="tx1"/>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6638" name="Rectangle 12"/>
            <p:cNvSpPr>
              <a:spLocks/>
            </p:cNvSpPr>
            <p:nvPr/>
          </p:nvSpPr>
          <p:spPr bwMode="auto">
            <a:xfrm>
              <a:off x="955" y="259"/>
              <a:ext cx="1075" cy="565"/>
            </a:xfrm>
            <a:prstGeom prst="rect">
              <a:avLst/>
            </a:prstGeom>
            <a:noFill/>
            <a:ln w="12700">
              <a:noFill/>
              <a:miter lim="800000"/>
              <a:headEnd/>
              <a:tailEnd/>
            </a:ln>
          </p:spPr>
          <p:txBody>
            <a:bodyPr lIns="0" tIns="0" rIns="40639" bIns="0"/>
            <a:lstStyle/>
            <a:p>
              <a:pPr marL="39688" algn="ctr" fontAlgn="base">
                <a:spcBef>
                  <a:spcPct val="0"/>
                </a:spcBef>
                <a:spcAft>
                  <a:spcPct val="0"/>
                </a:spcAft>
              </a:pPr>
              <a:r>
                <a:rPr lang="en-US" sz="2400" smtClean="0">
                  <a:solidFill>
                    <a:srgbClr val="FFFFFF"/>
                  </a:solidFill>
                  <a:latin typeface="Arial" charset="0"/>
                  <a:cs typeface="Arial" charset="0"/>
                  <a:sym typeface="Arial" charset="0"/>
                </a:rPr>
                <a:t>graduated</a:t>
              </a:r>
            </a:p>
            <a:p>
              <a:pPr marL="39688" algn="ctr" fontAlgn="base">
                <a:spcBef>
                  <a:spcPct val="0"/>
                </a:spcBef>
                <a:spcAft>
                  <a:spcPct val="0"/>
                </a:spcAft>
              </a:pPr>
              <a:r>
                <a:rPr lang="en-US" sz="2400" smtClean="0">
                  <a:solidFill>
                    <a:srgbClr val="FFFFFF"/>
                  </a:solidFill>
                  <a:latin typeface="Arial" charset="0"/>
                  <a:cs typeface="Arial" charset="0"/>
                  <a:sym typeface="Arial" charset="0"/>
                </a:rPr>
                <a:t>approach</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D11CE26E-19A4-479E-A129-5FF89CA0AB6A}" type="slidenum">
              <a:rPr lang="en-US" smtClean="0">
                <a:solidFill>
                  <a:srgbClr val="000000"/>
                </a:solidFill>
              </a:rPr>
              <a:pPr/>
              <a:t>111</a:t>
            </a:fld>
            <a:endParaRPr lang="en-US" smtClean="0">
              <a:solidFill>
                <a:srgbClr val="000000"/>
              </a:solidFill>
            </a:endParaRPr>
          </a:p>
        </p:txBody>
      </p:sp>
      <p:sp>
        <p:nvSpPr>
          <p:cNvPr id="27651"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7652"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7653"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27654"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27655" name="Rectangle 5"/>
          <p:cNvSpPr>
            <a:spLocks noChangeArrowheads="1"/>
          </p:cNvSpPr>
          <p:nvPr>
            <p:ph type="title"/>
          </p:nvPr>
        </p:nvSpPr>
        <p:spPr/>
        <p:txBody>
          <a:bodyPr rIns="132080"/>
          <a:lstStyle/>
          <a:p>
            <a:pPr eaLnBrk="1" hangingPunct="1"/>
            <a:r>
              <a:rPr lang="en-US" smtClean="0"/>
              <a:t>UPRT learning objectives</a:t>
            </a:r>
          </a:p>
        </p:txBody>
      </p:sp>
      <p:sp>
        <p:nvSpPr>
          <p:cNvPr id="27656"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9F73CCD8-BA3C-4D3E-A864-B150FC7D36A2}" type="slidenum">
              <a:rPr lang="en-US" sz="1400" smtClean="0">
                <a:solidFill>
                  <a:srgbClr val="000000"/>
                </a:solidFill>
                <a:latin typeface="Arial" charset="0"/>
                <a:cs typeface="Arial" charset="0"/>
                <a:sym typeface="Arial" charset="0"/>
              </a:rPr>
              <a:pPr algn="ctr" fontAlgn="base">
                <a:spcBef>
                  <a:spcPct val="0"/>
                </a:spcBef>
                <a:spcAft>
                  <a:spcPct val="0"/>
                </a:spcAft>
              </a:pPr>
              <a:t>111</a:t>
            </a:fld>
            <a:endParaRPr lang="en-US" sz="1400" smtClean="0">
              <a:solidFill>
                <a:srgbClr val="000000"/>
              </a:solidFill>
              <a:latin typeface="Arial" charset="0"/>
              <a:cs typeface="Arial" charset="0"/>
              <a:sym typeface="Arial" charset="0"/>
            </a:endParaRPr>
          </a:p>
        </p:txBody>
      </p:sp>
      <p:sp>
        <p:nvSpPr>
          <p:cNvPr id="63495" name="Rectangle 7"/>
          <p:cNvSpPr>
            <a:spLocks/>
          </p:cNvSpPr>
          <p:nvPr/>
        </p:nvSpPr>
        <p:spPr bwMode="auto">
          <a:xfrm>
            <a:off x="317500" y="2070100"/>
            <a:ext cx="6629400" cy="762000"/>
          </a:xfrm>
          <a:prstGeom prst="rect">
            <a:avLst/>
          </a:prstGeom>
          <a:solidFill>
            <a:srgbClr val="0044FE"/>
          </a:solidFill>
          <a:ln w="9525">
            <a:noFill/>
            <a:round/>
            <a:headEnd/>
            <a:tailEnd/>
          </a:ln>
        </p:spPr>
        <p:txBody>
          <a:bodyPr lIns="0" tIns="0" rIns="40639" bIns="0" anchor="ctr"/>
          <a:lstStyle/>
          <a:p>
            <a:pPr marL="39688" algn="ctr" fontAlgn="base">
              <a:spcBef>
                <a:spcPct val="0"/>
              </a:spcBef>
              <a:spcAft>
                <a:spcPct val="0"/>
              </a:spcAft>
            </a:pPr>
            <a:r>
              <a:rPr lang="en-US" sz="2400" smtClean="0">
                <a:solidFill>
                  <a:srgbClr val="FFFFFF"/>
                </a:solidFill>
                <a:latin typeface="Arial" charset="0"/>
                <a:cs typeface="Arial" charset="0"/>
                <a:sym typeface="Arial" charset="0"/>
              </a:rPr>
              <a:t>FSTD</a:t>
            </a:r>
          </a:p>
        </p:txBody>
      </p:sp>
      <p:sp>
        <p:nvSpPr>
          <p:cNvPr id="63496" name="Rectangle 8"/>
          <p:cNvSpPr>
            <a:spLocks/>
          </p:cNvSpPr>
          <p:nvPr/>
        </p:nvSpPr>
        <p:spPr bwMode="auto">
          <a:xfrm>
            <a:off x="6946900" y="2070100"/>
            <a:ext cx="1663700" cy="762000"/>
          </a:xfrm>
          <a:prstGeom prst="rect">
            <a:avLst/>
          </a:prstGeom>
          <a:solidFill>
            <a:srgbClr val="FF2712"/>
          </a:solidFill>
          <a:ln w="9525">
            <a:noFill/>
            <a:round/>
            <a:headEnd/>
            <a:tailEnd/>
          </a:ln>
        </p:spPr>
        <p:txBody>
          <a:bodyPr lIns="0" tIns="0" rIns="40639" bIns="0" anchor="ctr"/>
          <a:lstStyle/>
          <a:p>
            <a:pPr marL="39688" algn="ctr" fontAlgn="base">
              <a:spcBef>
                <a:spcPct val="0"/>
              </a:spcBef>
              <a:spcAft>
                <a:spcPct val="0"/>
              </a:spcAft>
            </a:pPr>
            <a:r>
              <a:rPr lang="en-US" sz="2400" smtClean="0">
                <a:solidFill>
                  <a:srgbClr val="FFFFFF"/>
                </a:solidFill>
                <a:latin typeface="Arial" charset="0"/>
                <a:cs typeface="Arial" charset="0"/>
                <a:sym typeface="Arial" charset="0"/>
              </a:rPr>
              <a:t>      A/C</a:t>
            </a:r>
          </a:p>
        </p:txBody>
      </p:sp>
      <p:sp>
        <p:nvSpPr>
          <p:cNvPr id="63497" name="Rectangle 9"/>
          <p:cNvSpPr>
            <a:spLocks/>
          </p:cNvSpPr>
          <p:nvPr/>
        </p:nvSpPr>
        <p:spPr bwMode="auto">
          <a:xfrm>
            <a:off x="6159500" y="2070100"/>
            <a:ext cx="1536700" cy="762000"/>
          </a:xfrm>
          <a:prstGeom prst="rect">
            <a:avLst/>
          </a:prstGeom>
          <a:solidFill>
            <a:srgbClr val="8500AF">
              <a:alpha val="89018"/>
            </a:srgbClr>
          </a:solidFill>
          <a:ln w="9525">
            <a:noFill/>
            <a:round/>
            <a:headEnd/>
            <a:tailEnd/>
          </a:ln>
        </p:spPr>
        <p:txBody>
          <a:bodyPr lIns="0" tIns="0" rIns="40639" bIns="0" anchor="ctr"/>
          <a:lstStyle/>
          <a:p>
            <a:pPr marL="39688" algn="ctr" fontAlgn="base">
              <a:spcBef>
                <a:spcPct val="0"/>
              </a:spcBef>
              <a:spcAft>
                <a:spcPct val="0"/>
              </a:spcAft>
            </a:pPr>
            <a:r>
              <a:rPr lang="en-US" sz="2400" smtClean="0">
                <a:solidFill>
                  <a:srgbClr val="FFFFFF"/>
                </a:solidFill>
                <a:latin typeface="Arial" charset="0"/>
                <a:cs typeface="Arial" charset="0"/>
                <a:sym typeface="Arial" charset="0"/>
              </a:rPr>
              <a:t>EITHER</a:t>
            </a:r>
          </a:p>
        </p:txBody>
      </p:sp>
      <p:sp>
        <p:nvSpPr>
          <p:cNvPr id="63498" name="Rectangle 10"/>
          <p:cNvSpPr>
            <a:spLocks/>
          </p:cNvSpPr>
          <p:nvPr/>
        </p:nvSpPr>
        <p:spPr bwMode="auto">
          <a:xfrm>
            <a:off x="850900" y="3594100"/>
            <a:ext cx="7429500" cy="2120900"/>
          </a:xfrm>
          <a:prstGeom prst="rect">
            <a:avLst/>
          </a:prstGeom>
          <a:noFill/>
          <a:ln w="12700">
            <a:noFill/>
            <a:miter lim="800000"/>
            <a:headEnd/>
            <a:tailEnd/>
          </a:ln>
        </p:spPr>
        <p:txBody>
          <a:bodyPr lIns="0" tIns="0" rIns="40639" bIns="0"/>
          <a:lstStyle/>
          <a:p>
            <a:pPr marL="342900" indent="-342900" fontAlgn="base">
              <a:spcBef>
                <a:spcPts val="738"/>
              </a:spcBef>
              <a:spcAft>
                <a:spcPct val="0"/>
              </a:spcAft>
              <a:buSzPct val="100000"/>
              <a:buFont typeface="Helvetica Neue Light" charset="0"/>
              <a:buChar char="•"/>
            </a:pPr>
            <a:r>
              <a:rPr lang="en-US" sz="2000" smtClean="0">
                <a:solidFill>
                  <a:srgbClr val="000000"/>
                </a:solidFill>
                <a:ea typeface="Helvetica Neue Light" charset="0"/>
                <a:cs typeface="Helvetica Neue Light" charset="0"/>
                <a:sym typeface="Helvetica Neue Light" charset="0"/>
              </a:rPr>
              <a:t>FSTD + All-Envelope All-Attitude A/C skills needed</a:t>
            </a:r>
          </a:p>
          <a:p>
            <a:pPr marL="342900" indent="-342900" fontAlgn="base">
              <a:spcBef>
                <a:spcPts val="738"/>
              </a:spcBef>
              <a:spcAft>
                <a:spcPct val="0"/>
              </a:spcAft>
              <a:buSzPct val="100000"/>
              <a:buFont typeface="Helvetica Neue Light" charset="0"/>
              <a:buChar char="•"/>
            </a:pPr>
            <a:r>
              <a:rPr lang="en-US" sz="2000" smtClean="0">
                <a:solidFill>
                  <a:srgbClr val="000000"/>
                </a:solidFill>
                <a:ea typeface="Helvetica Neue Light" charset="0"/>
                <a:cs typeface="Helvetica Neue Light" charset="0"/>
                <a:sym typeface="Helvetica Neue Light" charset="0"/>
              </a:rPr>
              <a:t>Current pilot fleet possibly had adequate on-aircraft component</a:t>
            </a:r>
          </a:p>
          <a:p>
            <a:pPr marL="342900" indent="-342900" fontAlgn="base">
              <a:spcBef>
                <a:spcPts val="738"/>
              </a:spcBef>
              <a:spcAft>
                <a:spcPct val="0"/>
              </a:spcAft>
              <a:buSzPct val="100000"/>
              <a:buFont typeface="Helvetica Neue Light" charset="0"/>
              <a:buChar char="•"/>
            </a:pPr>
            <a:r>
              <a:rPr lang="en-US" sz="2000" smtClean="0">
                <a:solidFill>
                  <a:srgbClr val="000000"/>
                </a:solidFill>
                <a:ea typeface="Helvetica Neue Light" charset="0"/>
                <a:cs typeface="Helvetica Neue Light" charset="0"/>
                <a:sym typeface="Helvetica Neue Light" charset="0"/>
              </a:rPr>
              <a:t>A/C exposure can be very small, if done properly</a:t>
            </a:r>
          </a:p>
          <a:p>
            <a:pPr marL="342900" indent="-342900" fontAlgn="base">
              <a:spcBef>
                <a:spcPts val="738"/>
              </a:spcBef>
              <a:spcAft>
                <a:spcPct val="0"/>
              </a:spcAft>
              <a:buSzPct val="100000"/>
              <a:buFont typeface="Helvetica Neue Light" charset="0"/>
              <a:buChar char="•"/>
            </a:pPr>
            <a:r>
              <a:rPr lang="en-US" sz="2000" smtClean="0">
                <a:solidFill>
                  <a:srgbClr val="000000"/>
                </a:solidFill>
                <a:ea typeface="Helvetica Neue Light" charset="0"/>
                <a:cs typeface="Helvetica Neue Light" charset="0"/>
                <a:sym typeface="Helvetica Neue Light" charset="0"/>
              </a:rPr>
              <a:t>Despite few training elements, UPRT a/c training is critical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1904000" presetClass="entr" presetSubtype="186798800" fill="hold" grpId="0" nodeType="clickEffect">
                                  <p:stCondLst>
                                    <p:cond delay="0"/>
                                  </p:stCondLst>
                                  <p:childTnLst>
                                    <p:set>
                                      <p:cBhvr>
                                        <p:cTn id="6" dur="1" fill="hold">
                                          <p:stCondLst>
                                            <p:cond delay="499"/>
                                          </p:stCondLst>
                                        </p:cTn>
                                        <p:tgtEl>
                                          <p:spTgt spid="6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1904000" presetClass="entr" presetSubtype="186801064" fill="hold" grpId="0" nodeType="clickEffect">
                                  <p:stCondLst>
                                    <p:cond delay="0"/>
                                  </p:stCondLst>
                                  <p:childTnLst>
                                    <p:set>
                                      <p:cBhvr>
                                        <p:cTn id="10" dur="1" fill="hold">
                                          <p:stCondLst>
                                            <p:cond delay="499"/>
                                          </p:stCondLst>
                                        </p:cTn>
                                        <p:tgtEl>
                                          <p:spTgt spid="63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91904000" presetClass="entr" presetSubtype="193173928" fill="hold" grpId="0" nodeType="clickEffect">
                                  <p:stCondLst>
                                    <p:cond delay="0"/>
                                  </p:stCondLst>
                                  <p:childTnLst>
                                    <p:set>
                                      <p:cBhvr>
                                        <p:cTn id="14" dur="1" fill="hold">
                                          <p:stCondLst>
                                            <p:cond delay="499"/>
                                          </p:stCondLst>
                                        </p:cTn>
                                        <p:tgtEl>
                                          <p:spTgt spid="63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4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autoUpdateAnimBg="0"/>
      <p:bldP spid="63496" grpId="0" animBg="1" autoUpdateAnimBg="0"/>
      <p:bldP spid="63497" grpId="0" animBg="1" autoUpdateAnimBg="0"/>
      <p:bldP spid="63498"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A29B5C15-EBB4-4D71-9361-7C1C3BF0F016}" type="slidenum">
              <a:rPr lang="en-US" smtClean="0">
                <a:solidFill>
                  <a:srgbClr val="000000"/>
                </a:solidFill>
              </a:rPr>
              <a:pPr/>
              <a:t>112</a:t>
            </a:fld>
            <a:endParaRPr lang="en-US" smtClean="0">
              <a:solidFill>
                <a:srgbClr val="000000"/>
              </a:solidFill>
            </a:endParaRPr>
          </a:p>
        </p:txBody>
      </p:sp>
      <p:pic>
        <p:nvPicPr>
          <p:cNvPr id="28675" name="Picture 1"/>
          <p:cNvPicPr>
            <a:picLocks noChangeAspect="1" noChangeArrowheads="1"/>
          </p:cNvPicPr>
          <p:nvPr/>
        </p:nvPicPr>
        <p:blipFill>
          <a:blip r:embed="rId3" cstate="print"/>
          <a:srcRect/>
          <a:stretch>
            <a:fillRect/>
          </a:stretch>
        </p:blipFill>
        <p:spPr bwMode="auto">
          <a:xfrm>
            <a:off x="685800" y="1181100"/>
            <a:ext cx="6778625" cy="4572000"/>
          </a:xfrm>
          <a:prstGeom prst="rect">
            <a:avLst/>
          </a:prstGeom>
          <a:noFill/>
          <a:ln w="9525">
            <a:noFill/>
            <a:round/>
            <a:headEnd/>
            <a:tailEnd/>
          </a:ln>
        </p:spPr>
      </p:pic>
      <p:sp>
        <p:nvSpPr>
          <p:cNvPr id="28676"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8677"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8678" name="Picture 4"/>
          <p:cNvPicPr>
            <a:picLocks noChangeAspect="1" noChangeArrowheads="1"/>
          </p:cNvPicPr>
          <p:nvPr/>
        </p:nvPicPr>
        <p:blipFill>
          <a:blip r:embed="rId4" cstate="print"/>
          <a:srcRect/>
          <a:stretch>
            <a:fillRect/>
          </a:stretch>
        </p:blipFill>
        <p:spPr bwMode="auto">
          <a:xfrm>
            <a:off x="673100" y="6208713"/>
            <a:ext cx="2463800" cy="463550"/>
          </a:xfrm>
          <a:prstGeom prst="rect">
            <a:avLst/>
          </a:prstGeom>
          <a:noFill/>
          <a:ln w="9525">
            <a:noFill/>
            <a:round/>
            <a:headEnd/>
            <a:tailEnd/>
          </a:ln>
        </p:spPr>
      </p:pic>
      <p:pic>
        <p:nvPicPr>
          <p:cNvPr id="28679" name="Picture 5"/>
          <p:cNvPicPr>
            <a:picLocks noChangeArrowheads="1"/>
          </p:cNvPicPr>
          <p:nvPr/>
        </p:nvPicPr>
        <p:blipFill>
          <a:blip r:embed="rId5" cstate="print"/>
          <a:srcRect/>
          <a:stretch>
            <a:fillRect/>
          </a:stretch>
        </p:blipFill>
        <p:spPr bwMode="auto">
          <a:xfrm>
            <a:off x="6954838" y="6091238"/>
            <a:ext cx="622300" cy="622300"/>
          </a:xfrm>
          <a:prstGeom prst="rect">
            <a:avLst/>
          </a:prstGeom>
          <a:noFill/>
          <a:ln w="9525">
            <a:noFill/>
            <a:round/>
            <a:headEnd/>
            <a:tailEnd/>
          </a:ln>
        </p:spPr>
      </p:pic>
      <p:sp>
        <p:nvSpPr>
          <p:cNvPr id="28680"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8A8D0EB3-2FB4-4245-979E-7B8F04740824}" type="slidenum">
              <a:rPr lang="en-US" sz="1400" smtClean="0">
                <a:solidFill>
                  <a:srgbClr val="000000"/>
                </a:solidFill>
                <a:latin typeface="Arial" charset="0"/>
                <a:cs typeface="Arial" charset="0"/>
                <a:sym typeface="Arial" charset="0"/>
              </a:rPr>
              <a:pPr algn="ctr" fontAlgn="base">
                <a:spcBef>
                  <a:spcPct val="0"/>
                </a:spcBef>
                <a:spcAft>
                  <a:spcPct val="0"/>
                </a:spcAft>
              </a:pPr>
              <a:t>112</a:t>
            </a:fld>
            <a:endParaRPr lang="en-US" sz="1400" smtClean="0">
              <a:solidFill>
                <a:srgbClr val="000000"/>
              </a:solidFill>
              <a:latin typeface="Arial" charset="0"/>
              <a:cs typeface="Arial" charset="0"/>
              <a:sym typeface="Arial" charset="0"/>
            </a:endParaRPr>
          </a:p>
        </p:txBody>
      </p:sp>
      <p:sp>
        <p:nvSpPr>
          <p:cNvPr id="28681" name="Rectangle 7"/>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8682" name="Rectangle 8"/>
          <p:cNvSpPr>
            <a:spLocks/>
          </p:cNvSpPr>
          <p:nvPr/>
        </p:nvSpPr>
        <p:spPr bwMode="auto">
          <a:xfrm>
            <a:off x="685800" y="355600"/>
            <a:ext cx="7785100" cy="419100"/>
          </a:xfrm>
          <a:prstGeom prst="rect">
            <a:avLst/>
          </a:prstGeom>
          <a:noFill/>
          <a:ln w="12700">
            <a:noFill/>
            <a:miter lim="800000"/>
            <a:headEnd/>
            <a:tailEnd/>
          </a:ln>
        </p:spPr>
        <p:txBody>
          <a:bodyPr lIns="0" tIns="0" rIns="81279" bIns="0" anchor="ctr"/>
          <a:lstStyle/>
          <a:p>
            <a:pPr marL="39688" fontAlgn="base">
              <a:spcBef>
                <a:spcPct val="0"/>
              </a:spcBef>
              <a:spcAft>
                <a:spcPct val="0"/>
              </a:spcAft>
            </a:pPr>
            <a:r>
              <a:rPr lang="en-US" sz="3000" smtClean="0">
                <a:solidFill>
                  <a:srgbClr val="FFFFFF"/>
                </a:solidFill>
                <a:latin typeface="Arial Bold" charset="0"/>
                <a:cs typeface="Arial Bold" charset="0"/>
                <a:sym typeface="Arial Bold" charset="0"/>
              </a:rPr>
              <a:t>UPRT Instruction</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D7E99001-624F-4F2B-8D1E-A3F206BFE03B}" type="slidenum">
              <a:rPr lang="en-US" smtClean="0">
                <a:solidFill>
                  <a:srgbClr val="000000"/>
                </a:solidFill>
              </a:rPr>
              <a:pPr/>
              <a:t>113</a:t>
            </a:fld>
            <a:endParaRPr lang="en-US" smtClean="0">
              <a:solidFill>
                <a:srgbClr val="000000"/>
              </a:solidFill>
            </a:endParaRPr>
          </a:p>
        </p:txBody>
      </p:sp>
      <p:pic>
        <p:nvPicPr>
          <p:cNvPr id="29699" name="Picture 1"/>
          <p:cNvPicPr>
            <a:picLocks noChangeAspect="1" noChangeArrowheads="1"/>
          </p:cNvPicPr>
          <p:nvPr/>
        </p:nvPicPr>
        <p:blipFill>
          <a:blip r:embed="rId3" cstate="print"/>
          <a:srcRect/>
          <a:stretch>
            <a:fillRect/>
          </a:stretch>
        </p:blipFill>
        <p:spPr bwMode="auto">
          <a:xfrm>
            <a:off x="393700" y="1524000"/>
            <a:ext cx="3538538" cy="2387600"/>
          </a:xfrm>
          <a:prstGeom prst="rect">
            <a:avLst/>
          </a:prstGeom>
          <a:noFill/>
          <a:ln w="9525">
            <a:noFill/>
            <a:round/>
            <a:headEnd/>
            <a:tailEnd/>
          </a:ln>
        </p:spPr>
      </p:pic>
      <p:sp>
        <p:nvSpPr>
          <p:cNvPr id="29700"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9701"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29702" name="Picture 4"/>
          <p:cNvPicPr>
            <a:picLocks noChangeAspect="1" noChangeArrowheads="1"/>
          </p:cNvPicPr>
          <p:nvPr/>
        </p:nvPicPr>
        <p:blipFill>
          <a:blip r:embed="rId4" cstate="print"/>
          <a:srcRect/>
          <a:stretch>
            <a:fillRect/>
          </a:stretch>
        </p:blipFill>
        <p:spPr bwMode="auto">
          <a:xfrm>
            <a:off x="673100" y="6208713"/>
            <a:ext cx="2463800" cy="463550"/>
          </a:xfrm>
          <a:prstGeom prst="rect">
            <a:avLst/>
          </a:prstGeom>
          <a:noFill/>
          <a:ln w="9525">
            <a:noFill/>
            <a:round/>
            <a:headEnd/>
            <a:tailEnd/>
          </a:ln>
        </p:spPr>
      </p:pic>
      <p:pic>
        <p:nvPicPr>
          <p:cNvPr id="29703" name="Picture 5"/>
          <p:cNvPicPr>
            <a:picLocks noChangeArrowheads="1"/>
          </p:cNvPicPr>
          <p:nvPr/>
        </p:nvPicPr>
        <p:blipFill>
          <a:blip r:embed="rId5" cstate="print"/>
          <a:srcRect/>
          <a:stretch>
            <a:fillRect/>
          </a:stretch>
        </p:blipFill>
        <p:spPr bwMode="auto">
          <a:xfrm>
            <a:off x="6954838" y="6091238"/>
            <a:ext cx="622300" cy="622300"/>
          </a:xfrm>
          <a:prstGeom prst="rect">
            <a:avLst/>
          </a:prstGeom>
          <a:noFill/>
          <a:ln w="9525">
            <a:noFill/>
            <a:round/>
            <a:headEnd/>
            <a:tailEnd/>
          </a:ln>
        </p:spPr>
      </p:pic>
      <p:sp>
        <p:nvSpPr>
          <p:cNvPr id="29704"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67AE13CB-3287-49AE-8D5F-8E73D4C70C60}" type="slidenum">
              <a:rPr lang="en-US" sz="1400" smtClean="0">
                <a:solidFill>
                  <a:srgbClr val="000000"/>
                </a:solidFill>
                <a:latin typeface="Arial" charset="0"/>
                <a:cs typeface="Arial" charset="0"/>
                <a:sym typeface="Arial" charset="0"/>
              </a:rPr>
              <a:pPr algn="ctr" fontAlgn="base">
                <a:spcBef>
                  <a:spcPct val="0"/>
                </a:spcBef>
                <a:spcAft>
                  <a:spcPct val="0"/>
                </a:spcAft>
              </a:pPr>
              <a:t>113</a:t>
            </a:fld>
            <a:endParaRPr lang="en-US" sz="1400" smtClean="0">
              <a:solidFill>
                <a:srgbClr val="000000"/>
              </a:solidFill>
              <a:latin typeface="Arial" charset="0"/>
              <a:cs typeface="Arial" charset="0"/>
              <a:sym typeface="Arial" charset="0"/>
            </a:endParaRPr>
          </a:p>
        </p:txBody>
      </p:sp>
      <p:sp>
        <p:nvSpPr>
          <p:cNvPr id="29705" name="Rectangle 7"/>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9706" name="Rectangle 8"/>
          <p:cNvSpPr>
            <a:spLocks/>
          </p:cNvSpPr>
          <p:nvPr/>
        </p:nvSpPr>
        <p:spPr bwMode="auto">
          <a:xfrm>
            <a:off x="685800" y="355600"/>
            <a:ext cx="7785100" cy="419100"/>
          </a:xfrm>
          <a:prstGeom prst="rect">
            <a:avLst/>
          </a:prstGeom>
          <a:noFill/>
          <a:ln w="12700">
            <a:noFill/>
            <a:miter lim="800000"/>
            <a:headEnd/>
            <a:tailEnd/>
          </a:ln>
        </p:spPr>
        <p:txBody>
          <a:bodyPr lIns="0" tIns="0" rIns="81279" bIns="0" anchor="ctr"/>
          <a:lstStyle/>
          <a:p>
            <a:pPr marL="39688" fontAlgn="base">
              <a:spcBef>
                <a:spcPct val="0"/>
              </a:spcBef>
              <a:spcAft>
                <a:spcPct val="0"/>
              </a:spcAft>
            </a:pPr>
            <a:r>
              <a:rPr lang="en-US" sz="3000" smtClean="0">
                <a:solidFill>
                  <a:srgbClr val="FFFFFF"/>
                </a:solidFill>
                <a:latin typeface="Arial Bold" charset="0"/>
                <a:cs typeface="Arial Bold" charset="0"/>
                <a:sym typeface="Arial Bold" charset="0"/>
              </a:rPr>
              <a:t>UPRT Instruction</a:t>
            </a:r>
          </a:p>
        </p:txBody>
      </p:sp>
      <p:sp>
        <p:nvSpPr>
          <p:cNvPr id="66569" name="Rectangle 9"/>
          <p:cNvSpPr>
            <a:spLocks/>
          </p:cNvSpPr>
          <p:nvPr/>
        </p:nvSpPr>
        <p:spPr bwMode="auto">
          <a:xfrm>
            <a:off x="4089400" y="1435100"/>
            <a:ext cx="4711700" cy="4191000"/>
          </a:xfrm>
          <a:prstGeom prst="rect">
            <a:avLst/>
          </a:prstGeom>
          <a:noFill/>
          <a:ln w="12700">
            <a:noFill/>
            <a:miter lim="800000"/>
            <a:headEnd/>
            <a:tailEnd/>
          </a:ln>
        </p:spPr>
        <p:txBody>
          <a:bodyPr lIns="0" tIns="0" rIns="30479" bIns="0"/>
          <a:lstStyle/>
          <a:p>
            <a:pPr marL="342900" indent="-342900" fontAlgn="base">
              <a:spcBef>
                <a:spcPts val="700"/>
              </a:spcBef>
              <a:spcAft>
                <a:spcPct val="0"/>
              </a:spcAft>
              <a:buClr>
                <a:srgbClr val="000000"/>
              </a:buClr>
              <a:buSzPct val="100000"/>
              <a:buFont typeface="Helvetica Neue Light" charset="0"/>
              <a:buChar char="•"/>
            </a:pPr>
            <a:r>
              <a:rPr lang="en-US" sz="2400" smtClean="0">
                <a:solidFill>
                  <a:srgbClr val="000000"/>
                </a:solidFill>
                <a:ea typeface="Helvetica Neue Light" charset="0"/>
                <a:cs typeface="Helvetica Neue Light" charset="0"/>
                <a:sym typeface="Helvetica Neue Light" charset="0"/>
              </a:rPr>
              <a:t>Instructor Inputs</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upset initiation</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surprise-inducing situations</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LOC training scenarios</a:t>
            </a:r>
          </a:p>
          <a:p>
            <a:pPr marL="342900" indent="-342900" fontAlgn="base">
              <a:spcBef>
                <a:spcPts val="700"/>
              </a:spcBef>
              <a:spcAft>
                <a:spcPct val="0"/>
              </a:spcAft>
              <a:buClr>
                <a:srgbClr val="000000"/>
              </a:buClr>
              <a:buSzPct val="100000"/>
              <a:buFont typeface="Helvetica Neue Light" charset="0"/>
              <a:buChar char="•"/>
            </a:pPr>
            <a:r>
              <a:rPr lang="en-US" sz="2400" smtClean="0">
                <a:solidFill>
                  <a:srgbClr val="000000"/>
                </a:solidFill>
                <a:ea typeface="Helvetica Neue Light" charset="0"/>
                <a:cs typeface="Helvetica Neue Light" charset="0"/>
                <a:sym typeface="Helvetica Neue Light" charset="0"/>
              </a:rPr>
              <a:t>Instructor feedback</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Did you stay </a:t>
            </a:r>
            <a:r>
              <a:rPr lang="en-US" u="sng" smtClean="0">
                <a:solidFill>
                  <a:srgbClr val="000000"/>
                </a:solidFill>
                <a:ea typeface="Helvetica Neue Light" charset="0"/>
                <a:cs typeface="Helvetica Neue Light" charset="0"/>
                <a:sym typeface="Helvetica Neue Light" charset="0"/>
              </a:rPr>
              <a:t>reasonably</a:t>
            </a:r>
            <a:r>
              <a:rPr lang="en-US" smtClean="0">
                <a:solidFill>
                  <a:srgbClr val="000000"/>
                </a:solidFill>
                <a:ea typeface="Helvetica Neue Light" charset="0"/>
                <a:cs typeface="Helvetica Neue Light" charset="0"/>
                <a:sym typeface="Helvetica Neue Light" charset="0"/>
              </a:rPr>
              <a:t> within the validated flight envelope?</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Did you over stress the airframe?</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Did you apply incorrect/inappropriate control inputs?</a:t>
            </a:r>
          </a:p>
          <a:p>
            <a:pPr marL="788988" lvl="1" indent="-342900" fontAlgn="base">
              <a:spcBef>
                <a:spcPts val="700"/>
              </a:spcBef>
              <a:spcAft>
                <a:spcPct val="0"/>
              </a:spcAft>
              <a:buClr>
                <a:srgbClr val="000000"/>
              </a:buClr>
              <a:buSzPct val="100000"/>
              <a:buFont typeface="Helvetica Neue Light" charset="0"/>
              <a:buChar char="•"/>
            </a:pPr>
            <a:r>
              <a:rPr lang="en-US" smtClean="0">
                <a:solidFill>
                  <a:srgbClr val="000000"/>
                </a:solidFill>
                <a:ea typeface="Helvetica Neue Light" charset="0"/>
                <a:cs typeface="Helvetica Neue Light" charset="0"/>
                <a:sym typeface="Helvetica Neue Light" charset="0"/>
              </a:rPr>
              <a:t>Did you recover?</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E1D4D63A-B51C-4377-B40F-5DEBEFD63810}" type="slidenum">
              <a:rPr lang="en-US" smtClean="0">
                <a:solidFill>
                  <a:srgbClr val="000000"/>
                </a:solidFill>
              </a:rPr>
              <a:pPr/>
              <a:t>114</a:t>
            </a:fld>
            <a:endParaRPr lang="en-US" smtClean="0">
              <a:solidFill>
                <a:srgbClr val="000000"/>
              </a:solidFill>
            </a:endParaRPr>
          </a:p>
        </p:txBody>
      </p:sp>
      <p:sp>
        <p:nvSpPr>
          <p:cNvPr id="30723"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0724"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0725"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0726"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0727" name="Rectangle 5"/>
          <p:cNvSpPr>
            <a:spLocks noChangeArrowheads="1"/>
          </p:cNvSpPr>
          <p:nvPr>
            <p:ph type="title"/>
          </p:nvPr>
        </p:nvSpPr>
        <p:spPr/>
        <p:txBody>
          <a:bodyPr rIns="132080"/>
          <a:lstStyle/>
          <a:p>
            <a:pPr eaLnBrk="1" hangingPunct="1"/>
            <a:r>
              <a:rPr lang="en-US" smtClean="0"/>
              <a:t>Instructor Feedback</a:t>
            </a:r>
          </a:p>
        </p:txBody>
      </p:sp>
      <p:sp>
        <p:nvSpPr>
          <p:cNvPr id="30728" name="Rectangle 6"/>
          <p:cNvSpPr>
            <a:spLocks noChangeArrowheads="1"/>
          </p:cNvSpPr>
          <p:nvPr>
            <p:ph type="body" idx="1"/>
          </p:nvPr>
        </p:nvSpPr>
        <p:spPr/>
        <p:txBody>
          <a:bodyPr rIns="132080"/>
          <a:lstStyle/>
          <a:p>
            <a:pPr eaLnBrk="1" hangingPunct="1">
              <a:buClrTx/>
            </a:pPr>
            <a:r>
              <a:rPr lang="en-US" smtClean="0"/>
              <a:t>UPRT is NOT about flying on the edge of the envelope</a:t>
            </a:r>
          </a:p>
          <a:p>
            <a:pPr eaLnBrk="1" hangingPunct="1">
              <a:buClrTx/>
            </a:pPr>
            <a:r>
              <a:rPr lang="en-US" smtClean="0"/>
              <a:t>Bring the aircraft back to the heart of the envelope, THEN maneuver!</a:t>
            </a:r>
          </a:p>
          <a:p>
            <a:pPr eaLnBrk="1" hangingPunct="1">
              <a:buClrTx/>
            </a:pPr>
            <a:r>
              <a:rPr lang="en-US" smtClean="0"/>
              <a:t>Challenge: Provide the right tools for instructor and pilot</a:t>
            </a:r>
          </a:p>
        </p:txBody>
      </p:sp>
      <p:sp>
        <p:nvSpPr>
          <p:cNvPr id="30729" name="Text Box 7"/>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BEF38945-F99A-4D65-A7D1-1E8BE50818D7}" type="slidenum">
              <a:rPr lang="en-US" sz="1400" smtClean="0">
                <a:solidFill>
                  <a:srgbClr val="000000"/>
                </a:solidFill>
                <a:latin typeface="Arial" charset="0"/>
                <a:cs typeface="Arial" charset="0"/>
                <a:sym typeface="Arial" charset="0"/>
              </a:rPr>
              <a:pPr algn="ctr" fontAlgn="base">
                <a:spcBef>
                  <a:spcPct val="0"/>
                </a:spcBef>
                <a:spcAft>
                  <a:spcPct val="0"/>
                </a:spcAft>
              </a:pPr>
              <a:t>114</a:t>
            </a:fld>
            <a:endParaRPr lang="en-US" sz="1400" smtClean="0">
              <a:solidFill>
                <a:srgbClr val="000000"/>
              </a:solidFill>
              <a:latin typeface="Arial" charset="0"/>
              <a:cs typeface="Arial" charset="0"/>
              <a:sym typeface="Arial" charset="0"/>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p:cNvSpPr>
          <p:nvPr/>
        </p:nvSpPr>
        <p:spPr bwMode="auto">
          <a:xfrm>
            <a:off x="-622300" y="-673100"/>
            <a:ext cx="9779000" cy="7569200"/>
          </a:xfrm>
          <a:prstGeom prst="rect">
            <a:avLst/>
          </a:prstGeom>
          <a:solidFill>
            <a:srgbClr val="FFFFFF"/>
          </a:soli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pic>
        <p:nvPicPr>
          <p:cNvPr id="31747" name="Picture 2"/>
          <p:cNvPicPr preferRelativeResize="0">
            <a:picLocks noChangeArrowheads="1"/>
          </p:cNvPicPr>
          <p:nvPr/>
        </p:nvPicPr>
        <p:blipFill>
          <a:blip r:embed="rId3" cstate="print"/>
          <a:srcRect/>
          <a:stretch>
            <a:fillRect/>
          </a:stretch>
        </p:blipFill>
        <p:spPr bwMode="auto">
          <a:xfrm>
            <a:off x="-623888" y="-657225"/>
            <a:ext cx="9828213" cy="7561263"/>
          </a:xfrm>
          <a:prstGeom prst="rect">
            <a:avLst/>
          </a:prstGeom>
          <a:noFill/>
          <a:ln w="9525">
            <a:noFill/>
            <a:round/>
            <a:headEnd/>
            <a:tailEnd/>
          </a:ln>
        </p:spPr>
      </p:pic>
      <p:pic>
        <p:nvPicPr>
          <p:cNvPr id="31748" name="Picture 3"/>
          <p:cNvPicPr>
            <a:picLocks noChangeArrowheads="1"/>
          </p:cNvPicPr>
          <p:nvPr/>
        </p:nvPicPr>
        <p:blipFill>
          <a:blip r:embed="rId4" cstate="print"/>
          <a:srcRect/>
          <a:stretch>
            <a:fillRect/>
          </a:stretch>
        </p:blipFill>
        <p:spPr bwMode="auto">
          <a:xfrm rot="-676340">
            <a:off x="5629275" y="615950"/>
            <a:ext cx="2413000" cy="4419600"/>
          </a:xfrm>
          <a:prstGeom prst="rect">
            <a:avLst/>
          </a:prstGeom>
          <a:noFill/>
          <a:ln w="9525">
            <a:noFill/>
            <a:round/>
            <a:headEnd/>
            <a:tailEnd/>
          </a:ln>
        </p:spPr>
      </p:pic>
      <p:pic>
        <p:nvPicPr>
          <p:cNvPr id="31749" name="Picture 4"/>
          <p:cNvPicPr>
            <a:picLocks noChangeArrowheads="1"/>
          </p:cNvPicPr>
          <p:nvPr/>
        </p:nvPicPr>
        <p:blipFill>
          <a:blip r:embed="rId5" cstate="print"/>
          <a:srcRect/>
          <a:stretch>
            <a:fillRect/>
          </a:stretch>
        </p:blipFill>
        <p:spPr bwMode="auto">
          <a:xfrm>
            <a:off x="6697663" y="4279900"/>
            <a:ext cx="2730500" cy="850900"/>
          </a:xfrm>
          <a:prstGeom prst="rect">
            <a:avLst/>
          </a:prstGeom>
          <a:noFill/>
          <a:ln w="9525">
            <a:noFill/>
            <a:round/>
            <a:headEnd/>
            <a:tailEnd/>
          </a:ln>
        </p:spPr>
      </p:pic>
      <p:pic>
        <p:nvPicPr>
          <p:cNvPr id="31750" name="Picture 5"/>
          <p:cNvPicPr>
            <a:picLocks noChangeArrowheads="1"/>
          </p:cNvPicPr>
          <p:nvPr/>
        </p:nvPicPr>
        <p:blipFill>
          <a:blip r:embed="rId6" cstate="print"/>
          <a:srcRect/>
          <a:stretch>
            <a:fillRect/>
          </a:stretch>
        </p:blipFill>
        <p:spPr bwMode="auto">
          <a:xfrm>
            <a:off x="7670800" y="-190500"/>
            <a:ext cx="1155700" cy="99060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622300" y="-673100"/>
            <a:ext cx="9779000" cy="7569200"/>
          </a:xfrm>
          <a:prstGeom prst="rect">
            <a:avLst/>
          </a:prstGeom>
          <a:solidFill>
            <a:srgbClr val="FFFFFF"/>
          </a:soli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pic>
        <p:nvPicPr>
          <p:cNvPr id="32771" name="Picture 2"/>
          <p:cNvPicPr>
            <a:picLocks noChangeArrowheads="1"/>
          </p:cNvPicPr>
          <p:nvPr/>
        </p:nvPicPr>
        <p:blipFill>
          <a:blip r:embed="rId3" cstate="print"/>
          <a:srcRect/>
          <a:stretch>
            <a:fillRect/>
          </a:stretch>
        </p:blipFill>
        <p:spPr bwMode="auto">
          <a:xfrm>
            <a:off x="-620713" y="-674688"/>
            <a:ext cx="9828213" cy="7596188"/>
          </a:xfrm>
          <a:prstGeom prst="rect">
            <a:avLst/>
          </a:prstGeom>
          <a:noFill/>
          <a:ln w="9525">
            <a:noFill/>
            <a:round/>
            <a:headEnd/>
            <a:tailEnd/>
          </a:ln>
        </p:spPr>
      </p:pic>
      <p:pic>
        <p:nvPicPr>
          <p:cNvPr id="32772" name="Picture 3"/>
          <p:cNvPicPr>
            <a:picLocks noChangeArrowheads="1"/>
          </p:cNvPicPr>
          <p:nvPr/>
        </p:nvPicPr>
        <p:blipFill>
          <a:blip r:embed="rId4" cstate="print"/>
          <a:srcRect/>
          <a:stretch>
            <a:fillRect/>
          </a:stretch>
        </p:blipFill>
        <p:spPr bwMode="auto">
          <a:xfrm rot="-46335">
            <a:off x="5954713" y="1374775"/>
            <a:ext cx="3022600" cy="2476500"/>
          </a:xfrm>
          <a:prstGeom prst="rect">
            <a:avLst/>
          </a:prstGeom>
          <a:noFill/>
          <a:ln w="9525">
            <a:noFill/>
            <a:round/>
            <a:headEnd/>
            <a:tailEnd/>
          </a:ln>
        </p:spPr>
      </p:pic>
      <p:pic>
        <p:nvPicPr>
          <p:cNvPr id="32773" name="Picture 4"/>
          <p:cNvPicPr>
            <a:picLocks noChangeArrowheads="1"/>
          </p:cNvPicPr>
          <p:nvPr/>
        </p:nvPicPr>
        <p:blipFill>
          <a:blip r:embed="rId5" cstate="print"/>
          <a:srcRect/>
          <a:stretch>
            <a:fillRect/>
          </a:stretch>
        </p:blipFill>
        <p:spPr bwMode="auto">
          <a:xfrm rot="-2372417">
            <a:off x="3579813" y="1952625"/>
            <a:ext cx="2032000" cy="2654300"/>
          </a:xfrm>
          <a:prstGeom prst="rect">
            <a:avLst/>
          </a:prstGeom>
          <a:noFill/>
          <a:ln w="9525">
            <a:noFill/>
            <a:round/>
            <a:headEnd/>
            <a:tailEnd/>
          </a:ln>
        </p:spPr>
      </p:pic>
      <p:pic>
        <p:nvPicPr>
          <p:cNvPr id="32774" name="Picture 5"/>
          <p:cNvPicPr>
            <a:picLocks noChangeArrowheads="1"/>
          </p:cNvPicPr>
          <p:nvPr/>
        </p:nvPicPr>
        <p:blipFill>
          <a:blip r:embed="rId6" cstate="print"/>
          <a:srcRect/>
          <a:stretch>
            <a:fillRect/>
          </a:stretch>
        </p:blipFill>
        <p:spPr bwMode="auto">
          <a:xfrm rot="-981440">
            <a:off x="1103313" y="2011363"/>
            <a:ext cx="2298700" cy="1257300"/>
          </a:xfrm>
          <a:prstGeom prst="rect">
            <a:avLst/>
          </a:prstGeom>
          <a:noFill/>
          <a:ln w="9525">
            <a:noFill/>
            <a:round/>
            <a:headEnd/>
            <a:tailEnd/>
          </a:ln>
        </p:spPr>
      </p:pic>
      <p:pic>
        <p:nvPicPr>
          <p:cNvPr id="32775" name="Picture 6"/>
          <p:cNvPicPr>
            <a:picLocks noChangeArrowheads="1"/>
          </p:cNvPicPr>
          <p:nvPr/>
        </p:nvPicPr>
        <p:blipFill>
          <a:blip r:embed="rId7" cstate="print"/>
          <a:srcRect/>
          <a:stretch>
            <a:fillRect/>
          </a:stretch>
        </p:blipFill>
        <p:spPr bwMode="auto">
          <a:xfrm rot="228290">
            <a:off x="446088" y="563563"/>
            <a:ext cx="1854200" cy="97790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CB8DBF0E-979B-4E14-AF1A-444ADC229163}" type="slidenum">
              <a:rPr lang="en-US" smtClean="0">
                <a:solidFill>
                  <a:srgbClr val="000000"/>
                </a:solidFill>
              </a:rPr>
              <a:pPr/>
              <a:t>117</a:t>
            </a:fld>
            <a:endParaRPr lang="en-US" smtClean="0">
              <a:solidFill>
                <a:srgbClr val="000000"/>
              </a:solidFill>
            </a:endParaRPr>
          </a:p>
        </p:txBody>
      </p:sp>
      <p:sp>
        <p:nvSpPr>
          <p:cNvPr id="33795"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3796"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3797"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3798"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3799" name="Rectangle 5"/>
          <p:cNvSpPr>
            <a:spLocks noChangeArrowheads="1"/>
          </p:cNvSpPr>
          <p:nvPr>
            <p:ph type="title"/>
          </p:nvPr>
        </p:nvSpPr>
        <p:spPr/>
        <p:txBody>
          <a:bodyPr rIns="132080"/>
          <a:lstStyle/>
          <a:p>
            <a:pPr eaLnBrk="1" hangingPunct="1"/>
            <a:r>
              <a:rPr lang="en-US" smtClean="0"/>
              <a:t>IOS Feedback</a:t>
            </a:r>
          </a:p>
        </p:txBody>
      </p:sp>
      <p:sp>
        <p:nvSpPr>
          <p:cNvPr id="33800"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CA8BC0D5-BCAC-42B3-B794-D81EF5ADC03C}" type="slidenum">
              <a:rPr lang="en-US" sz="1400" smtClean="0">
                <a:solidFill>
                  <a:srgbClr val="000000"/>
                </a:solidFill>
                <a:latin typeface="Arial" charset="0"/>
                <a:cs typeface="Arial" charset="0"/>
                <a:sym typeface="Arial" charset="0"/>
              </a:rPr>
              <a:pPr algn="ctr" fontAlgn="base">
                <a:spcBef>
                  <a:spcPct val="0"/>
                </a:spcBef>
                <a:spcAft>
                  <a:spcPct val="0"/>
                </a:spcAft>
              </a:pPr>
              <a:t>117</a:t>
            </a:fld>
            <a:endParaRPr lang="en-US" sz="1400" smtClean="0">
              <a:solidFill>
                <a:srgbClr val="000000"/>
              </a:solidFill>
              <a:latin typeface="Arial" charset="0"/>
              <a:cs typeface="Arial" charset="0"/>
              <a:sym typeface="Arial" charset="0"/>
            </a:endParaRPr>
          </a:p>
        </p:txBody>
      </p:sp>
      <p:pic>
        <p:nvPicPr>
          <p:cNvPr id="33801" name="Picture 7"/>
          <p:cNvPicPr>
            <a:picLocks noChangeArrowheads="1"/>
          </p:cNvPicPr>
          <p:nvPr/>
        </p:nvPicPr>
        <p:blipFill>
          <a:blip r:embed="rId5" cstate="print"/>
          <a:srcRect/>
          <a:stretch>
            <a:fillRect/>
          </a:stretch>
        </p:blipFill>
        <p:spPr bwMode="auto">
          <a:xfrm>
            <a:off x="1231900" y="1249363"/>
            <a:ext cx="6577013" cy="452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D89377E7-7A34-42DE-BEA4-C0B2B29CF186}" type="slidenum">
              <a:rPr lang="en-US" smtClean="0">
                <a:solidFill>
                  <a:srgbClr val="000000"/>
                </a:solidFill>
              </a:rPr>
              <a:pPr/>
              <a:t>118</a:t>
            </a:fld>
            <a:endParaRPr lang="en-US" smtClean="0">
              <a:solidFill>
                <a:srgbClr val="000000"/>
              </a:solidFill>
            </a:endParaRPr>
          </a:p>
        </p:txBody>
      </p:sp>
      <p:sp>
        <p:nvSpPr>
          <p:cNvPr id="34819" name="Rectangle 1"/>
          <p:cNvSpPr>
            <a:spLocks/>
          </p:cNvSpPr>
          <p:nvPr/>
        </p:nvSpPr>
        <p:spPr bwMode="auto">
          <a:xfrm>
            <a:off x="1003300" y="1354138"/>
            <a:ext cx="5930900" cy="4140200"/>
          </a:xfrm>
          <a:prstGeom prst="rect">
            <a:avLst/>
          </a:prstGeom>
          <a:solidFill>
            <a:srgbClr val="001F67">
              <a:alpha val="9804"/>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20"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21"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4822"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4823"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4824" name="Line 6"/>
          <p:cNvSpPr>
            <a:spLocks noChangeShapeType="1"/>
          </p:cNvSpPr>
          <p:nvPr/>
        </p:nvSpPr>
        <p:spPr bwMode="auto">
          <a:xfrm>
            <a:off x="1009650" y="1352550"/>
            <a:ext cx="0" cy="4138613"/>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25" name="Line 7"/>
          <p:cNvSpPr>
            <a:spLocks noChangeShapeType="1"/>
          </p:cNvSpPr>
          <p:nvPr/>
        </p:nvSpPr>
        <p:spPr bwMode="auto">
          <a:xfrm rot="10800000" flipH="1">
            <a:off x="1009650" y="3813175"/>
            <a:ext cx="5913438" cy="0"/>
          </a:xfrm>
          <a:prstGeom prst="line">
            <a:avLst/>
          </a:prstGeom>
          <a:noFill/>
          <a:ln w="254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2712" name="Line 8"/>
          <p:cNvSpPr>
            <a:spLocks noChangeShapeType="1"/>
          </p:cNvSpPr>
          <p:nvPr/>
        </p:nvSpPr>
        <p:spPr bwMode="auto">
          <a:xfrm>
            <a:off x="6646863" y="1804988"/>
            <a:ext cx="1587" cy="2008187"/>
          </a:xfrm>
          <a:prstGeom prst="line">
            <a:avLst/>
          </a:prstGeom>
          <a:noFill/>
          <a:ln w="38100"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13" name="Line 9"/>
          <p:cNvSpPr>
            <a:spLocks noChangeShapeType="1"/>
          </p:cNvSpPr>
          <p:nvPr/>
        </p:nvSpPr>
        <p:spPr bwMode="auto">
          <a:xfrm>
            <a:off x="3984625" y="1804988"/>
            <a:ext cx="2667000" cy="3175"/>
          </a:xfrm>
          <a:prstGeom prst="line">
            <a:avLst/>
          </a:prstGeom>
          <a:noFill/>
          <a:ln w="38100"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4828" name="Line 10"/>
          <p:cNvSpPr>
            <a:spLocks noChangeShapeType="1"/>
          </p:cNvSpPr>
          <p:nvPr/>
        </p:nvSpPr>
        <p:spPr bwMode="auto">
          <a:xfrm>
            <a:off x="5426075" y="1804988"/>
            <a:ext cx="3175" cy="2887662"/>
          </a:xfrm>
          <a:prstGeom prst="line">
            <a:avLst/>
          </a:prstGeom>
          <a:noFill/>
          <a:ln w="12700">
            <a:solidFill>
              <a:srgbClr val="4D4D4D"/>
            </a:solidFill>
            <a:prstDash val="dash"/>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2715" name="Line 11"/>
          <p:cNvSpPr>
            <a:spLocks noChangeShapeType="1"/>
          </p:cNvSpPr>
          <p:nvPr/>
        </p:nvSpPr>
        <p:spPr bwMode="auto">
          <a:xfrm>
            <a:off x="2752725" y="4703763"/>
            <a:ext cx="2913063" cy="1587"/>
          </a:xfrm>
          <a:prstGeom prst="line">
            <a:avLst/>
          </a:prstGeom>
          <a:noFill/>
          <a:ln w="38100"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4830" name="Line 12"/>
          <p:cNvSpPr>
            <a:spLocks noChangeShapeType="1"/>
          </p:cNvSpPr>
          <p:nvPr/>
        </p:nvSpPr>
        <p:spPr bwMode="auto">
          <a:xfrm>
            <a:off x="3984625" y="1804988"/>
            <a:ext cx="3175" cy="2008187"/>
          </a:xfrm>
          <a:prstGeom prst="line">
            <a:avLst/>
          </a:prstGeom>
          <a:noFill/>
          <a:ln w="12700">
            <a:solidFill>
              <a:srgbClr val="4D4D4D"/>
            </a:solidFill>
            <a:prstDash val="dash"/>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31" name="Line 13"/>
          <p:cNvSpPr>
            <a:spLocks noChangeShapeType="1"/>
          </p:cNvSpPr>
          <p:nvPr/>
        </p:nvSpPr>
        <p:spPr bwMode="auto">
          <a:xfrm>
            <a:off x="2576513" y="2997200"/>
            <a:ext cx="3175" cy="815975"/>
          </a:xfrm>
          <a:prstGeom prst="line">
            <a:avLst/>
          </a:prstGeom>
          <a:noFill/>
          <a:ln w="12700">
            <a:solidFill>
              <a:srgbClr val="4D4D4D"/>
            </a:solidFill>
            <a:prstDash val="dash"/>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32" name="Line 14"/>
          <p:cNvSpPr>
            <a:spLocks noChangeShapeType="1"/>
          </p:cNvSpPr>
          <p:nvPr/>
        </p:nvSpPr>
        <p:spPr bwMode="auto">
          <a:xfrm flipH="1">
            <a:off x="1220788" y="2997200"/>
            <a:ext cx="5426075" cy="3175"/>
          </a:xfrm>
          <a:prstGeom prst="line">
            <a:avLst/>
          </a:prstGeom>
          <a:noFill/>
          <a:ln w="12700">
            <a:solidFill>
              <a:srgbClr val="4D4D4D"/>
            </a:solidFill>
            <a:prstDash val="dash"/>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33" name="Freeform 15"/>
          <p:cNvSpPr>
            <a:spLocks/>
          </p:cNvSpPr>
          <p:nvPr/>
        </p:nvSpPr>
        <p:spPr bwMode="auto">
          <a:xfrm>
            <a:off x="1009650" y="2211388"/>
            <a:ext cx="1524000" cy="1601787"/>
          </a:xfrm>
          <a:custGeom>
            <a:avLst/>
            <a:gdLst>
              <a:gd name="T0" fmla="*/ 0 w 21600"/>
              <a:gd name="T1" fmla="*/ 1601787 h 21600"/>
              <a:gd name="T2" fmla="*/ 743867 w 21600"/>
              <a:gd name="T3" fmla="*/ 1033597 h 21600"/>
              <a:gd name="T4" fmla="*/ 15240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3471" y="19562"/>
                  <a:pt x="6943" y="17538"/>
                  <a:pt x="10543" y="13938"/>
                </a:cubicBezTo>
                <a:cubicBezTo>
                  <a:pt x="14143" y="10338"/>
                  <a:pt x="17871" y="5162"/>
                  <a:pt x="21600" y="0"/>
                </a:cubicBezTo>
              </a:path>
            </a:pathLst>
          </a:custGeom>
          <a:noFill/>
          <a:ln w="25400" cap="flat">
            <a:solidFill>
              <a:srgbClr val="5F5F5F"/>
            </a:solidFill>
            <a:prstDash val="dash"/>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34" name="Line 16"/>
          <p:cNvSpPr>
            <a:spLocks noChangeShapeType="1"/>
          </p:cNvSpPr>
          <p:nvPr/>
        </p:nvSpPr>
        <p:spPr bwMode="auto">
          <a:xfrm>
            <a:off x="2536825" y="2211388"/>
            <a:ext cx="420688" cy="3175"/>
          </a:xfrm>
          <a:prstGeom prst="line">
            <a:avLst/>
          </a:prstGeom>
          <a:noFill/>
          <a:ln w="25400">
            <a:solidFill>
              <a:srgbClr val="5F5F5F"/>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2721" name="Freeform 17"/>
          <p:cNvSpPr>
            <a:spLocks/>
          </p:cNvSpPr>
          <p:nvPr/>
        </p:nvSpPr>
        <p:spPr bwMode="auto">
          <a:xfrm>
            <a:off x="1009650" y="3813175"/>
            <a:ext cx="1743075" cy="879475"/>
          </a:xfrm>
          <a:custGeom>
            <a:avLst/>
            <a:gdLst/>
            <a:ahLst/>
            <a:cxnLst>
              <a:cxn ang="0">
                <a:pos x="0" y="0"/>
              </a:cxn>
              <a:cxn ang="0">
                <a:pos x="8250" y="5065"/>
              </a:cxn>
              <a:cxn ang="0">
                <a:pos x="14700" y="10726"/>
              </a:cxn>
              <a:cxn ang="0">
                <a:pos x="21600" y="21600"/>
              </a:cxn>
            </a:cxnLst>
            <a:rect l="0" t="0" r="r" b="b"/>
            <a:pathLst>
              <a:path w="21600" h="21600">
                <a:moveTo>
                  <a:pt x="0" y="0"/>
                </a:moveTo>
                <a:cubicBezTo>
                  <a:pt x="2900" y="1639"/>
                  <a:pt x="5800" y="3277"/>
                  <a:pt x="8250" y="5065"/>
                </a:cubicBezTo>
                <a:cubicBezTo>
                  <a:pt x="10700" y="6852"/>
                  <a:pt x="12475" y="7970"/>
                  <a:pt x="14700" y="10726"/>
                </a:cubicBezTo>
                <a:cubicBezTo>
                  <a:pt x="16925" y="13481"/>
                  <a:pt x="19262" y="17528"/>
                  <a:pt x="21600" y="21600"/>
                </a:cubicBezTo>
              </a:path>
            </a:pathLst>
          </a:custGeom>
          <a:noFill/>
          <a:ln w="38100"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22" name="Line 18"/>
          <p:cNvSpPr>
            <a:spLocks noChangeShapeType="1"/>
          </p:cNvSpPr>
          <p:nvPr/>
        </p:nvSpPr>
        <p:spPr bwMode="auto">
          <a:xfrm rot="10800000" flipH="1">
            <a:off x="5665788" y="3813175"/>
            <a:ext cx="981075" cy="879475"/>
          </a:xfrm>
          <a:prstGeom prst="line">
            <a:avLst/>
          </a:prstGeom>
          <a:noFill/>
          <a:ln w="38100"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23" name="Oval 19"/>
          <p:cNvSpPr>
            <a:spLocks/>
          </p:cNvSpPr>
          <p:nvPr/>
        </p:nvSpPr>
        <p:spPr bwMode="auto">
          <a:xfrm>
            <a:off x="6580188" y="1747838"/>
            <a:ext cx="127000" cy="128587"/>
          </a:xfrm>
          <a:prstGeom prst="ellipse">
            <a:avLst/>
          </a:prstGeom>
          <a:solidFill>
            <a:srgbClr val="CC6600"/>
          </a:solidFill>
          <a:ln w="9525"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24" name="Oval 20"/>
          <p:cNvSpPr>
            <a:spLocks/>
          </p:cNvSpPr>
          <p:nvPr/>
        </p:nvSpPr>
        <p:spPr bwMode="auto">
          <a:xfrm>
            <a:off x="6580188" y="3756025"/>
            <a:ext cx="127000" cy="128588"/>
          </a:xfrm>
          <a:prstGeom prst="ellipse">
            <a:avLst/>
          </a:prstGeom>
          <a:solidFill>
            <a:srgbClr val="CC6600"/>
          </a:solidFill>
          <a:ln w="9525"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25" name="Oval 21"/>
          <p:cNvSpPr>
            <a:spLocks/>
          </p:cNvSpPr>
          <p:nvPr/>
        </p:nvSpPr>
        <p:spPr bwMode="auto">
          <a:xfrm>
            <a:off x="5576888" y="4640263"/>
            <a:ext cx="127000" cy="125412"/>
          </a:xfrm>
          <a:prstGeom prst="ellipse">
            <a:avLst/>
          </a:prstGeom>
          <a:solidFill>
            <a:srgbClr val="CC6600"/>
          </a:solidFill>
          <a:ln w="9525"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26" name="Oval 22"/>
          <p:cNvSpPr>
            <a:spLocks/>
          </p:cNvSpPr>
          <p:nvPr/>
        </p:nvSpPr>
        <p:spPr bwMode="auto">
          <a:xfrm>
            <a:off x="2684463" y="4632325"/>
            <a:ext cx="128587" cy="128588"/>
          </a:xfrm>
          <a:prstGeom prst="ellipse">
            <a:avLst/>
          </a:prstGeom>
          <a:solidFill>
            <a:srgbClr val="CC6600"/>
          </a:solidFill>
          <a:ln w="9525"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72727" name="Oval 23"/>
          <p:cNvSpPr>
            <a:spLocks/>
          </p:cNvSpPr>
          <p:nvPr/>
        </p:nvSpPr>
        <p:spPr bwMode="auto">
          <a:xfrm>
            <a:off x="3919538" y="1743075"/>
            <a:ext cx="125412" cy="125413"/>
          </a:xfrm>
          <a:prstGeom prst="ellipse">
            <a:avLst/>
          </a:prstGeom>
          <a:solidFill>
            <a:srgbClr val="CC6600"/>
          </a:solidFill>
          <a:ln w="9525"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4842" name="Line 24"/>
          <p:cNvSpPr>
            <a:spLocks noChangeShapeType="1"/>
          </p:cNvSpPr>
          <p:nvPr/>
        </p:nvSpPr>
        <p:spPr bwMode="auto">
          <a:xfrm flipH="1">
            <a:off x="1009650" y="4703763"/>
            <a:ext cx="168275" cy="1587"/>
          </a:xfrm>
          <a:prstGeom prst="line">
            <a:avLst/>
          </a:prstGeom>
          <a:noFill/>
          <a:ln w="127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43" name="Line 25"/>
          <p:cNvSpPr>
            <a:spLocks noChangeShapeType="1"/>
          </p:cNvSpPr>
          <p:nvPr/>
        </p:nvSpPr>
        <p:spPr bwMode="auto">
          <a:xfrm flipH="1">
            <a:off x="1009650" y="2997200"/>
            <a:ext cx="168275" cy="3175"/>
          </a:xfrm>
          <a:prstGeom prst="line">
            <a:avLst/>
          </a:prstGeom>
          <a:noFill/>
          <a:ln w="127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44" name="Line 26"/>
          <p:cNvSpPr>
            <a:spLocks noChangeShapeType="1"/>
          </p:cNvSpPr>
          <p:nvPr/>
        </p:nvSpPr>
        <p:spPr bwMode="auto">
          <a:xfrm flipH="1">
            <a:off x="1012825" y="2211388"/>
            <a:ext cx="165100" cy="3175"/>
          </a:xfrm>
          <a:prstGeom prst="line">
            <a:avLst/>
          </a:prstGeom>
          <a:noFill/>
          <a:ln w="127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45" name="Line 27"/>
          <p:cNvSpPr>
            <a:spLocks noChangeShapeType="1"/>
          </p:cNvSpPr>
          <p:nvPr/>
        </p:nvSpPr>
        <p:spPr bwMode="auto">
          <a:xfrm flipH="1">
            <a:off x="1004888" y="1362075"/>
            <a:ext cx="168275" cy="3175"/>
          </a:xfrm>
          <a:prstGeom prst="line">
            <a:avLst/>
          </a:prstGeom>
          <a:noFill/>
          <a:ln w="127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46" name="Rectangle 28"/>
          <p:cNvSpPr>
            <a:spLocks/>
          </p:cNvSpPr>
          <p:nvPr/>
        </p:nvSpPr>
        <p:spPr bwMode="auto">
          <a:xfrm>
            <a:off x="646113" y="1250950"/>
            <a:ext cx="3810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3</a:t>
            </a:r>
          </a:p>
        </p:txBody>
      </p:sp>
      <p:sp>
        <p:nvSpPr>
          <p:cNvPr id="34847" name="Rectangle 29"/>
          <p:cNvSpPr>
            <a:spLocks/>
          </p:cNvSpPr>
          <p:nvPr/>
        </p:nvSpPr>
        <p:spPr bwMode="auto">
          <a:xfrm>
            <a:off x="652463" y="2032000"/>
            <a:ext cx="3810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2</a:t>
            </a:r>
          </a:p>
        </p:txBody>
      </p:sp>
      <p:sp>
        <p:nvSpPr>
          <p:cNvPr id="34848" name="Rectangle 30"/>
          <p:cNvSpPr>
            <a:spLocks/>
          </p:cNvSpPr>
          <p:nvPr/>
        </p:nvSpPr>
        <p:spPr bwMode="auto">
          <a:xfrm>
            <a:off x="650875" y="2836863"/>
            <a:ext cx="3810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1</a:t>
            </a:r>
          </a:p>
        </p:txBody>
      </p:sp>
      <p:sp>
        <p:nvSpPr>
          <p:cNvPr id="34849" name="Rectangle 31"/>
          <p:cNvSpPr>
            <a:spLocks/>
          </p:cNvSpPr>
          <p:nvPr/>
        </p:nvSpPr>
        <p:spPr bwMode="auto">
          <a:xfrm>
            <a:off x="652463" y="3635375"/>
            <a:ext cx="3810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0</a:t>
            </a:r>
          </a:p>
        </p:txBody>
      </p:sp>
      <p:sp>
        <p:nvSpPr>
          <p:cNvPr id="34850" name="Rectangle 32"/>
          <p:cNvSpPr>
            <a:spLocks/>
          </p:cNvSpPr>
          <p:nvPr/>
        </p:nvSpPr>
        <p:spPr bwMode="auto">
          <a:xfrm>
            <a:off x="650875" y="4524375"/>
            <a:ext cx="3810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-1</a:t>
            </a:r>
          </a:p>
        </p:txBody>
      </p:sp>
      <p:sp>
        <p:nvSpPr>
          <p:cNvPr id="34851" name="Rectangle 33"/>
          <p:cNvSpPr>
            <a:spLocks/>
          </p:cNvSpPr>
          <p:nvPr/>
        </p:nvSpPr>
        <p:spPr bwMode="auto">
          <a:xfrm rot="-5400000">
            <a:off x="-200819" y="2748757"/>
            <a:ext cx="1408113" cy="2159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b="1" smtClean="0">
                <a:solidFill>
                  <a:srgbClr val="000000"/>
                </a:solidFill>
                <a:latin typeface="Helvetica Neue" charset="0"/>
                <a:ea typeface="Helvetica Neue" charset="0"/>
                <a:cs typeface="Helvetica Neue" charset="0"/>
                <a:sym typeface="Helvetica Neue" charset="0"/>
              </a:rPr>
              <a:t>Load Factor</a:t>
            </a:r>
          </a:p>
        </p:txBody>
      </p:sp>
      <p:sp>
        <p:nvSpPr>
          <p:cNvPr id="34852" name="Rectangle 34"/>
          <p:cNvSpPr>
            <a:spLocks/>
          </p:cNvSpPr>
          <p:nvPr/>
        </p:nvSpPr>
        <p:spPr bwMode="auto">
          <a:xfrm>
            <a:off x="1406525" y="2032000"/>
            <a:ext cx="685800" cy="4064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Flaps down</a:t>
            </a:r>
          </a:p>
        </p:txBody>
      </p:sp>
      <p:sp>
        <p:nvSpPr>
          <p:cNvPr id="34853" name="Line 35"/>
          <p:cNvSpPr>
            <a:spLocks noChangeShapeType="1"/>
          </p:cNvSpPr>
          <p:nvPr/>
        </p:nvSpPr>
        <p:spPr bwMode="auto">
          <a:xfrm>
            <a:off x="2068513" y="2274888"/>
            <a:ext cx="304800" cy="1587"/>
          </a:xfrm>
          <a:prstGeom prst="line">
            <a:avLst/>
          </a:prstGeom>
          <a:noFill/>
          <a:ln w="25400">
            <a:solidFill>
              <a:schemeClr val="tx1"/>
            </a:solidFill>
            <a:round/>
            <a:headEn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54" name="Rectangle 36"/>
          <p:cNvSpPr>
            <a:spLocks/>
          </p:cNvSpPr>
          <p:nvPr/>
        </p:nvSpPr>
        <p:spPr bwMode="auto">
          <a:xfrm>
            <a:off x="1943100" y="1574800"/>
            <a:ext cx="10414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Flaps up</a:t>
            </a:r>
          </a:p>
        </p:txBody>
      </p:sp>
      <p:sp>
        <p:nvSpPr>
          <p:cNvPr id="72741" name="Freeform 37"/>
          <p:cNvSpPr>
            <a:spLocks/>
          </p:cNvSpPr>
          <p:nvPr/>
        </p:nvSpPr>
        <p:spPr bwMode="auto">
          <a:xfrm>
            <a:off x="1004888" y="1804988"/>
            <a:ext cx="2979737" cy="2008187"/>
          </a:xfrm>
          <a:custGeom>
            <a:avLst/>
            <a:gdLst/>
            <a:ahLst/>
            <a:cxnLst>
              <a:cxn ang="0">
                <a:pos x="0" y="21600"/>
              </a:cxn>
              <a:cxn ang="0">
                <a:pos x="11395" y="12513"/>
              </a:cxn>
              <a:cxn ang="0">
                <a:pos x="21600" y="0"/>
              </a:cxn>
            </a:cxnLst>
            <a:rect l="0" t="0" r="r" b="b"/>
            <a:pathLst>
              <a:path w="21600" h="21600">
                <a:moveTo>
                  <a:pt x="0" y="21600"/>
                </a:moveTo>
                <a:cubicBezTo>
                  <a:pt x="3893" y="18857"/>
                  <a:pt x="7794" y="16113"/>
                  <a:pt x="11395" y="12513"/>
                </a:cubicBezTo>
                <a:cubicBezTo>
                  <a:pt x="14997" y="8913"/>
                  <a:pt x="18298" y="4457"/>
                  <a:pt x="21600" y="0"/>
                </a:cubicBezTo>
              </a:path>
            </a:pathLst>
          </a:custGeom>
          <a:noFill/>
          <a:ln w="38100" cap="flat">
            <a:solidFill>
              <a:srgbClr val="DE3906"/>
            </a:solidFill>
            <a:prstDash val="solid"/>
            <a:round/>
            <a:headEnd type="none" w="med" len="med"/>
            <a:tailEnd type="none" w="med" len="med"/>
          </a:ln>
          <a:effectLst>
            <a:outerShdw dist="76199" dir="2700000" algn="ctr" rotWithShape="0">
              <a:schemeClr val="bg2">
                <a:alpha val="75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4856" name="Rectangle 38"/>
          <p:cNvSpPr>
            <a:spLocks/>
          </p:cNvSpPr>
          <p:nvPr/>
        </p:nvSpPr>
        <p:spPr bwMode="auto">
          <a:xfrm>
            <a:off x="3505200" y="3906838"/>
            <a:ext cx="965200" cy="2159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b="1" smtClean="0">
                <a:solidFill>
                  <a:srgbClr val="000000"/>
                </a:solidFill>
                <a:latin typeface="Helvetica Neue" charset="0"/>
                <a:ea typeface="Helvetica Neue" charset="0"/>
                <a:cs typeface="Helvetica Neue" charset="0"/>
                <a:sym typeface="Helvetica Neue" charset="0"/>
              </a:rPr>
              <a:t>Airspeed</a:t>
            </a:r>
          </a:p>
        </p:txBody>
      </p:sp>
      <p:sp>
        <p:nvSpPr>
          <p:cNvPr id="34857" name="Rectangle 39"/>
          <p:cNvSpPr>
            <a:spLocks/>
          </p:cNvSpPr>
          <p:nvPr/>
        </p:nvSpPr>
        <p:spPr bwMode="auto">
          <a:xfrm>
            <a:off x="2209800" y="3479800"/>
            <a:ext cx="381000" cy="2286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S1</a:t>
            </a:r>
          </a:p>
        </p:txBody>
      </p:sp>
      <p:sp>
        <p:nvSpPr>
          <p:cNvPr id="34858" name="Rectangle 40"/>
          <p:cNvSpPr>
            <a:spLocks/>
          </p:cNvSpPr>
          <p:nvPr/>
        </p:nvSpPr>
        <p:spPr bwMode="auto">
          <a:xfrm>
            <a:off x="3625850" y="3489325"/>
            <a:ext cx="381000" cy="2286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A</a:t>
            </a:r>
          </a:p>
        </p:txBody>
      </p:sp>
      <p:sp>
        <p:nvSpPr>
          <p:cNvPr id="34859" name="Rectangle 41"/>
          <p:cNvSpPr>
            <a:spLocks/>
          </p:cNvSpPr>
          <p:nvPr/>
        </p:nvSpPr>
        <p:spPr bwMode="auto">
          <a:xfrm>
            <a:off x="5065713" y="3489325"/>
            <a:ext cx="381000" cy="2286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C</a:t>
            </a:r>
          </a:p>
        </p:txBody>
      </p:sp>
      <p:sp>
        <p:nvSpPr>
          <p:cNvPr id="34860" name="Rectangle 42"/>
          <p:cNvSpPr>
            <a:spLocks/>
          </p:cNvSpPr>
          <p:nvPr/>
        </p:nvSpPr>
        <p:spPr bwMode="auto">
          <a:xfrm>
            <a:off x="6286500" y="3489325"/>
            <a:ext cx="381000" cy="2286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D</a:t>
            </a:r>
          </a:p>
        </p:txBody>
      </p:sp>
      <p:sp>
        <p:nvSpPr>
          <p:cNvPr id="34861" name="Rectangle 43"/>
          <p:cNvSpPr>
            <a:spLocks/>
          </p:cNvSpPr>
          <p:nvPr/>
        </p:nvSpPr>
        <p:spPr bwMode="auto">
          <a:xfrm>
            <a:off x="1190625" y="4219575"/>
            <a:ext cx="6858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Flaps up</a:t>
            </a:r>
          </a:p>
        </p:txBody>
      </p:sp>
      <p:sp>
        <p:nvSpPr>
          <p:cNvPr id="34862" name="Rectangle 44"/>
          <p:cNvSpPr>
            <a:spLocks/>
          </p:cNvSpPr>
          <p:nvPr/>
        </p:nvSpPr>
        <p:spPr bwMode="auto">
          <a:xfrm>
            <a:off x="7099300" y="2047875"/>
            <a:ext cx="1816100" cy="2324100"/>
          </a:xfrm>
          <a:prstGeom prst="rect">
            <a:avLst/>
          </a:prstGeom>
          <a:noFill/>
          <a:ln w="9525">
            <a:noFill/>
            <a:miter lim="800000"/>
            <a:headEnd/>
            <a:tailEnd/>
          </a:ln>
        </p:spPr>
        <p:txBody>
          <a:bodyPr lIns="0" tIns="0" rIns="0" bIns="0"/>
          <a:lstStyle/>
          <a:p>
            <a:pP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S1 </a:t>
            </a:r>
            <a:r>
              <a:rPr lang="en-US" sz="1400" smtClean="0">
                <a:solidFill>
                  <a:srgbClr val="000000"/>
                </a:solidFill>
                <a:latin typeface="Helvetica Neue" charset="0"/>
                <a:ea typeface="Helvetica Neue" charset="0"/>
                <a:cs typeface="Helvetica Neue" charset="0"/>
                <a:sym typeface="Helvetica Neue" charset="0"/>
              </a:rPr>
              <a:t>= flaps up 1-g stall speed</a:t>
            </a:r>
          </a:p>
          <a:p>
            <a:pPr fontAlgn="base">
              <a:spcBef>
                <a:spcPct val="0"/>
              </a:spcBef>
              <a:spcAft>
                <a:spcPct val="0"/>
              </a:spcAft>
            </a:pPr>
            <a:endParaRPr lang="en-US" sz="1400" smtClean="0">
              <a:solidFill>
                <a:srgbClr val="000000"/>
              </a:solidFill>
              <a:latin typeface="Helvetica Neue" charset="0"/>
              <a:ea typeface="Helvetica Neue" charset="0"/>
              <a:cs typeface="Helvetica Neue" charset="0"/>
              <a:sym typeface="Helvetica Neue" charset="0"/>
            </a:endParaRPr>
          </a:p>
          <a:p>
            <a:pP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A</a:t>
            </a:r>
            <a:r>
              <a:rPr lang="en-US" sz="1400" smtClean="0">
                <a:solidFill>
                  <a:srgbClr val="000000"/>
                </a:solidFill>
                <a:latin typeface="Helvetica Neue" charset="0"/>
                <a:ea typeface="Helvetica Neue" charset="0"/>
                <a:cs typeface="Helvetica Neue" charset="0"/>
                <a:sym typeface="Helvetica Neue" charset="0"/>
              </a:rPr>
              <a:t> = design maneuver speed, flaps up</a:t>
            </a:r>
          </a:p>
          <a:p>
            <a:pPr fontAlgn="base">
              <a:spcBef>
                <a:spcPct val="0"/>
              </a:spcBef>
              <a:spcAft>
                <a:spcPct val="0"/>
              </a:spcAft>
            </a:pPr>
            <a:endParaRPr lang="en-US" sz="1400" smtClean="0">
              <a:solidFill>
                <a:srgbClr val="000000"/>
              </a:solidFill>
              <a:latin typeface="Helvetica Neue" charset="0"/>
              <a:ea typeface="Helvetica Neue" charset="0"/>
              <a:cs typeface="Helvetica Neue" charset="0"/>
              <a:sym typeface="Helvetica Neue" charset="0"/>
            </a:endParaRPr>
          </a:p>
          <a:p>
            <a:pP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C</a:t>
            </a:r>
            <a:r>
              <a:rPr lang="en-US" sz="1400" smtClean="0">
                <a:solidFill>
                  <a:srgbClr val="000000"/>
                </a:solidFill>
                <a:latin typeface="Helvetica Neue" charset="0"/>
                <a:ea typeface="Helvetica Neue" charset="0"/>
                <a:cs typeface="Helvetica Neue" charset="0"/>
                <a:sym typeface="Helvetica Neue" charset="0"/>
              </a:rPr>
              <a:t> = design structured cruising speed</a:t>
            </a:r>
          </a:p>
          <a:p>
            <a:pPr fontAlgn="base">
              <a:spcBef>
                <a:spcPct val="0"/>
              </a:spcBef>
              <a:spcAft>
                <a:spcPct val="0"/>
              </a:spcAft>
            </a:pPr>
            <a:endParaRPr lang="en-US" sz="1400" smtClean="0">
              <a:solidFill>
                <a:srgbClr val="000000"/>
              </a:solidFill>
              <a:latin typeface="Helvetica Neue" charset="0"/>
              <a:ea typeface="Helvetica Neue" charset="0"/>
              <a:cs typeface="Helvetica Neue" charset="0"/>
              <a:sym typeface="Helvetica Neue" charset="0"/>
            </a:endParaRPr>
          </a:p>
          <a:p>
            <a:pP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V</a:t>
            </a:r>
            <a:r>
              <a:rPr lang="en-US" sz="1400" baseline="-17000" smtClean="0">
                <a:solidFill>
                  <a:srgbClr val="000000"/>
                </a:solidFill>
                <a:latin typeface="Helvetica Neue" charset="0"/>
                <a:ea typeface="Helvetica Neue" charset="0"/>
                <a:cs typeface="Helvetica Neue" charset="0"/>
                <a:sym typeface="Helvetica Neue" charset="0"/>
              </a:rPr>
              <a:t>D</a:t>
            </a:r>
            <a:r>
              <a:rPr lang="en-US" sz="1400" smtClean="0">
                <a:solidFill>
                  <a:srgbClr val="000000"/>
                </a:solidFill>
                <a:latin typeface="Helvetica Neue" charset="0"/>
                <a:ea typeface="Helvetica Neue" charset="0"/>
                <a:cs typeface="Helvetica Neue" charset="0"/>
                <a:sym typeface="Helvetica Neue" charset="0"/>
              </a:rPr>
              <a:t> = design dive speed</a:t>
            </a:r>
          </a:p>
        </p:txBody>
      </p:sp>
      <p:sp>
        <p:nvSpPr>
          <p:cNvPr id="34863" name="Line 45"/>
          <p:cNvSpPr>
            <a:spLocks noChangeShapeType="1"/>
          </p:cNvSpPr>
          <p:nvPr/>
        </p:nvSpPr>
        <p:spPr bwMode="auto">
          <a:xfrm flipH="1">
            <a:off x="1003300" y="5486400"/>
            <a:ext cx="168275" cy="1588"/>
          </a:xfrm>
          <a:prstGeom prst="line">
            <a:avLst/>
          </a:prstGeom>
          <a:noFill/>
          <a:ln w="12700">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64" name="Rectangle 46"/>
          <p:cNvSpPr>
            <a:spLocks/>
          </p:cNvSpPr>
          <p:nvPr/>
        </p:nvSpPr>
        <p:spPr bwMode="auto">
          <a:xfrm>
            <a:off x="647700" y="5321300"/>
            <a:ext cx="381000" cy="203200"/>
          </a:xfrm>
          <a:prstGeom prst="rect">
            <a:avLst/>
          </a:prstGeom>
          <a:noFill/>
          <a:ln w="9525">
            <a:noFill/>
            <a:miter lim="800000"/>
            <a:headEnd/>
            <a:tailEnd/>
          </a:ln>
        </p:spPr>
        <p:txBody>
          <a:bodyPr lIns="0" tIns="0" rIns="0" bIns="0"/>
          <a:lstStyle/>
          <a:p>
            <a:pPr algn="ctr" fontAlgn="base">
              <a:spcBef>
                <a:spcPct val="0"/>
              </a:spcBef>
              <a:spcAft>
                <a:spcPct val="0"/>
              </a:spcAft>
            </a:pPr>
            <a:r>
              <a:rPr lang="en-US" sz="1400" smtClean="0">
                <a:solidFill>
                  <a:srgbClr val="000000"/>
                </a:solidFill>
                <a:latin typeface="Helvetica Neue" charset="0"/>
                <a:ea typeface="Helvetica Neue" charset="0"/>
                <a:cs typeface="Helvetica Neue" charset="0"/>
                <a:sym typeface="Helvetica Neue" charset="0"/>
              </a:rPr>
              <a:t>-2</a:t>
            </a:r>
          </a:p>
        </p:txBody>
      </p:sp>
      <p:sp>
        <p:nvSpPr>
          <p:cNvPr id="34865" name="Freeform 47"/>
          <p:cNvSpPr>
            <a:spLocks/>
          </p:cNvSpPr>
          <p:nvPr/>
        </p:nvSpPr>
        <p:spPr bwMode="auto">
          <a:xfrm flipH="1">
            <a:off x="2932113" y="1701800"/>
            <a:ext cx="584200" cy="469900"/>
          </a:xfrm>
          <a:custGeom>
            <a:avLst/>
            <a:gdLst>
              <a:gd name="T0" fmla="*/ 584200 w 21600"/>
              <a:gd name="T1" fmla="*/ 0 h 21600"/>
              <a:gd name="T2" fmla="*/ 379216 w 21600"/>
              <a:gd name="T3" fmla="*/ 0 h 21600"/>
              <a:gd name="T4" fmla="*/ 0 w 21600"/>
              <a:gd name="T5" fmla="*/ 4699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600" y="0"/>
                </a:moveTo>
                <a:lnTo>
                  <a:pt x="14021" y="0"/>
                </a:lnTo>
                <a:lnTo>
                  <a:pt x="0" y="21600"/>
                </a:lnTo>
              </a:path>
            </a:pathLst>
          </a:custGeom>
          <a:noFill/>
          <a:ln w="25400" cap="flat">
            <a:solidFill>
              <a:schemeClr val="tx1"/>
            </a:solidFill>
            <a:prstDash val="solid"/>
            <a:round/>
            <a:headEnd type="none" w="med" len="me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4866" name="Freeform 48"/>
          <p:cNvSpPr>
            <a:spLocks/>
          </p:cNvSpPr>
          <p:nvPr/>
        </p:nvSpPr>
        <p:spPr bwMode="auto">
          <a:xfrm rot="10800000">
            <a:off x="1714500" y="4330700"/>
            <a:ext cx="520700" cy="177800"/>
          </a:xfrm>
          <a:custGeom>
            <a:avLst/>
            <a:gdLst>
              <a:gd name="T0" fmla="*/ 520700 w 21600"/>
              <a:gd name="T1" fmla="*/ 0 h 21600"/>
              <a:gd name="T2" fmla="*/ 337997 w 21600"/>
              <a:gd name="T3" fmla="*/ 0 h 21600"/>
              <a:gd name="T4" fmla="*/ 0 w 21600"/>
              <a:gd name="T5" fmla="*/ 177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600" y="0"/>
                </a:moveTo>
                <a:lnTo>
                  <a:pt x="14021" y="0"/>
                </a:lnTo>
                <a:lnTo>
                  <a:pt x="0" y="21600"/>
                </a:lnTo>
              </a:path>
            </a:pathLst>
          </a:custGeom>
          <a:noFill/>
          <a:ln w="25400" cap="flat">
            <a:solidFill>
              <a:schemeClr val="tx1"/>
            </a:solidFill>
            <a:prstDash val="solid"/>
            <a:round/>
            <a:headEnd type="none" w="med" len="me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2753" name="Line 49"/>
          <p:cNvSpPr>
            <a:spLocks noChangeShapeType="1"/>
          </p:cNvSpPr>
          <p:nvPr/>
        </p:nvSpPr>
        <p:spPr bwMode="auto">
          <a:xfrm>
            <a:off x="2559050" y="2997200"/>
            <a:ext cx="4064000" cy="0"/>
          </a:xfrm>
          <a:prstGeom prst="line">
            <a:avLst/>
          </a:prstGeom>
          <a:noFill/>
          <a:ln w="63500" cap="flat">
            <a:solidFill>
              <a:srgbClr val="063FFF"/>
            </a:solidFill>
            <a:prstDash val="solid"/>
            <a:round/>
            <a:headEnd type="none" w="med" len="med"/>
            <a:tailEnd type="none" w="med" len="med"/>
          </a:ln>
          <a:effectLst>
            <a:outerShdw dist="76199" dir="2700000" algn="ctr" rotWithShape="0">
              <a:srgbClr val="7F7F7F">
                <a:alpha val="75000"/>
              </a:srgb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4868" name="Rectangle 50"/>
          <p:cNvSpPr>
            <a:spLocks noChangeArrowheads="1"/>
          </p:cNvSpPr>
          <p:nvPr>
            <p:ph type="title"/>
          </p:nvPr>
        </p:nvSpPr>
        <p:spPr/>
        <p:txBody>
          <a:bodyPr rIns="132080"/>
          <a:lstStyle/>
          <a:p>
            <a:pPr eaLnBrk="1" hangingPunct="1"/>
            <a:r>
              <a:rPr lang="en-US" sz="2100" smtClean="0"/>
              <a:t>Load Factor Envelope Showing Speeds and Load Factors</a:t>
            </a:r>
          </a:p>
        </p:txBody>
      </p:sp>
      <p:sp>
        <p:nvSpPr>
          <p:cNvPr id="34869" name="Text Box 51"/>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2E2073FC-5DFD-41A4-85CD-C016199954F7}" type="slidenum">
              <a:rPr lang="en-US" sz="1400" smtClean="0">
                <a:solidFill>
                  <a:srgbClr val="000000"/>
                </a:solidFill>
                <a:latin typeface="Arial" charset="0"/>
                <a:cs typeface="Arial" charset="0"/>
                <a:sym typeface="Arial" charset="0"/>
              </a:rPr>
              <a:pPr algn="ctr" fontAlgn="base">
                <a:spcBef>
                  <a:spcPct val="0"/>
                </a:spcBef>
                <a:spcAft>
                  <a:spcPct val="0"/>
                </a:spcAft>
              </a:pPr>
              <a:t>118</a:t>
            </a:fld>
            <a:endParaRPr lang="en-US" sz="1400" smtClean="0">
              <a:solidFill>
                <a:srgbClr val="000000"/>
              </a:solidFill>
              <a:latin typeface="Arial" charset="0"/>
              <a:cs typeface="Arial" charset="0"/>
              <a:sym typeface="Arial" charset="0"/>
            </a:endParaRPr>
          </a:p>
        </p:txBody>
      </p:sp>
      <p:sp>
        <p:nvSpPr>
          <p:cNvPr id="72756" name="Freeform 52"/>
          <p:cNvSpPr>
            <a:spLocks/>
          </p:cNvSpPr>
          <p:nvPr/>
        </p:nvSpPr>
        <p:spPr bwMode="auto">
          <a:xfrm>
            <a:off x="3768725" y="1422400"/>
            <a:ext cx="1441450" cy="1825625"/>
          </a:xfrm>
          <a:custGeom>
            <a:avLst/>
            <a:gdLst>
              <a:gd name="T0" fmla="*/ 587021 w 15821"/>
              <a:gd name="T1" fmla="*/ 1574425 h 17435"/>
              <a:gd name="T2" fmla="*/ 828280 w 15821"/>
              <a:gd name="T3" fmla="*/ 951817 h 17435"/>
              <a:gd name="T4" fmla="*/ 1259959 w 15821"/>
              <a:gd name="T5" fmla="*/ 1752328 h 17435"/>
              <a:gd name="T6" fmla="*/ 1399631 w 15821"/>
              <a:gd name="T7" fmla="*/ 583341 h 17435"/>
              <a:gd name="T8" fmla="*/ 1069448 w 15821"/>
              <a:gd name="T9" fmla="*/ 1294848 h 17435"/>
              <a:gd name="T10" fmla="*/ 815525 w 15821"/>
              <a:gd name="T11" fmla="*/ 1815782 h 17435"/>
              <a:gd name="T12" fmla="*/ 942532 w 15821"/>
              <a:gd name="T13" fmla="*/ 545227 h 17435"/>
              <a:gd name="T14" fmla="*/ 1145707 w 15821"/>
              <a:gd name="T15" fmla="*/ 100417 h 17435"/>
              <a:gd name="T16" fmla="*/ 1171036 w 15821"/>
              <a:gd name="T17" fmla="*/ 837473 h 17435"/>
              <a:gd name="T18" fmla="*/ 333098 w 15821"/>
              <a:gd name="T19" fmla="*/ 1231289 h 17435"/>
              <a:gd name="T20" fmla="*/ 345762 w 15821"/>
              <a:gd name="T21" fmla="*/ 1752328 h 17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21"/>
              <a:gd name="T34" fmla="*/ 0 h 17435"/>
              <a:gd name="T35" fmla="*/ 15821 w 15821"/>
              <a:gd name="T36" fmla="*/ 17435 h 174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21" h="17435">
                <a:moveTo>
                  <a:pt x="6443" y="15036"/>
                </a:moveTo>
                <a:cubicBezTo>
                  <a:pt x="6443" y="15036"/>
                  <a:pt x="7279" y="5571"/>
                  <a:pt x="9091" y="9090"/>
                </a:cubicBezTo>
                <a:cubicBezTo>
                  <a:pt x="10902" y="12609"/>
                  <a:pt x="12017" y="18919"/>
                  <a:pt x="13829" y="16735"/>
                </a:cubicBezTo>
                <a:cubicBezTo>
                  <a:pt x="15640" y="14550"/>
                  <a:pt x="13271" y="5692"/>
                  <a:pt x="15362" y="5571"/>
                </a:cubicBezTo>
                <a:cubicBezTo>
                  <a:pt x="17452" y="5449"/>
                  <a:pt x="11738" y="12366"/>
                  <a:pt x="11738" y="12366"/>
                </a:cubicBezTo>
                <a:cubicBezTo>
                  <a:pt x="11738" y="12366"/>
                  <a:pt x="8255" y="16007"/>
                  <a:pt x="8951" y="17341"/>
                </a:cubicBezTo>
                <a:cubicBezTo>
                  <a:pt x="9648" y="18676"/>
                  <a:pt x="10345" y="5207"/>
                  <a:pt x="10345" y="5207"/>
                </a:cubicBezTo>
                <a:cubicBezTo>
                  <a:pt x="10345" y="5207"/>
                  <a:pt x="11042" y="-2681"/>
                  <a:pt x="12575" y="959"/>
                </a:cubicBezTo>
                <a:cubicBezTo>
                  <a:pt x="14107" y="4600"/>
                  <a:pt x="12853" y="7998"/>
                  <a:pt x="12853" y="7998"/>
                </a:cubicBezTo>
                <a:cubicBezTo>
                  <a:pt x="12853" y="7998"/>
                  <a:pt x="11460" y="14672"/>
                  <a:pt x="3656" y="11759"/>
                </a:cubicBezTo>
                <a:cubicBezTo>
                  <a:pt x="-4148" y="8847"/>
                  <a:pt x="2820" y="16249"/>
                  <a:pt x="3795" y="16735"/>
                </a:cubicBezTo>
              </a:path>
            </a:pathLst>
          </a:custGeom>
          <a:noFill/>
          <a:ln w="9525" cap="flat">
            <a:solidFill>
              <a:schemeClr val="tx1"/>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2757" name="Freeform 53"/>
          <p:cNvSpPr>
            <a:spLocks/>
          </p:cNvSpPr>
          <p:nvPr/>
        </p:nvSpPr>
        <p:spPr bwMode="auto">
          <a:xfrm>
            <a:off x="4724400" y="1430338"/>
            <a:ext cx="266700" cy="360362"/>
          </a:xfrm>
          <a:custGeom>
            <a:avLst/>
            <a:gdLst>
              <a:gd name="T0" fmla="*/ 0 w 21600"/>
              <a:gd name="T1" fmla="*/ 360362 h 19134"/>
              <a:gd name="T2" fmla="*/ 127004 w 21600"/>
              <a:gd name="T3" fmla="*/ 4407 h 19134"/>
              <a:gd name="T4" fmla="*/ 266700 w 21600"/>
              <a:gd name="T5" fmla="*/ 347649 h 19134"/>
              <a:gd name="T6" fmla="*/ 0 60000 65536"/>
              <a:gd name="T7" fmla="*/ 0 60000 65536"/>
              <a:gd name="T8" fmla="*/ 0 60000 65536"/>
              <a:gd name="T9" fmla="*/ 0 w 21600"/>
              <a:gd name="T10" fmla="*/ 0 h 19134"/>
              <a:gd name="T11" fmla="*/ 21600 w 21600"/>
              <a:gd name="T12" fmla="*/ 19134 h 19134"/>
            </a:gdLst>
            <a:ahLst/>
            <a:cxnLst>
              <a:cxn ang="T6">
                <a:pos x="T0" y="T1"/>
              </a:cxn>
              <a:cxn ang="T7">
                <a:pos x="T2" y="T3"/>
              </a:cxn>
              <a:cxn ang="T8">
                <a:pos x="T4" y="T5"/>
              </a:cxn>
            </a:cxnLst>
            <a:rect l="T9" t="T10" r="T11" b="T12"/>
            <a:pathLst>
              <a:path w="21600" h="19134">
                <a:moveTo>
                  <a:pt x="0" y="19134"/>
                </a:moveTo>
                <a:cubicBezTo>
                  <a:pt x="0" y="19134"/>
                  <a:pt x="5143" y="-2466"/>
                  <a:pt x="10286" y="234"/>
                </a:cubicBezTo>
                <a:cubicBezTo>
                  <a:pt x="15429" y="2934"/>
                  <a:pt x="21600" y="18459"/>
                  <a:pt x="21600" y="18459"/>
                </a:cubicBezTo>
              </a:path>
            </a:pathLst>
          </a:custGeom>
          <a:noFill/>
          <a:ln w="38100" cap="flat">
            <a:solidFill>
              <a:srgbClr val="FF080B"/>
            </a:solidFill>
            <a:prstDash val="solid"/>
            <a:round/>
            <a:headEnd type="none" w="med" len="med"/>
            <a:tailEnd type="non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4017536" presetClass="entr" presetSubtype="193403648" fill="hold" nodeType="clickEffect">
                                  <p:stCondLst>
                                    <p:cond delay="0"/>
                                  </p:stCondLst>
                                  <p:childTnLst>
                                    <p:set>
                                      <p:cBhvr>
                                        <p:cTn id="6" dur="1" fill="hold">
                                          <p:stCondLst>
                                            <p:cond delay="499"/>
                                          </p:stCondLst>
                                        </p:cTn>
                                        <p:tgtEl>
                                          <p:spTgt spid="72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4017536" presetClass="entr" presetSubtype="190288592" fill="hold" grpId="0" nodeType="clickEffect">
                                  <p:stCondLst>
                                    <p:cond delay="0"/>
                                  </p:stCondLst>
                                  <p:childTnLst>
                                    <p:set>
                                      <p:cBhvr>
                                        <p:cTn id="10" dur="1" fill="hold">
                                          <p:stCondLst>
                                            <p:cond delay="499"/>
                                          </p:stCondLst>
                                        </p:cTn>
                                        <p:tgtEl>
                                          <p:spTgt spid="727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6" grpId="0" animBg="1"/>
      <p:bldP spid="7275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B16A4783-5001-439B-A850-E85E82A20180}" type="slidenum">
              <a:rPr lang="en-US" smtClean="0">
                <a:solidFill>
                  <a:srgbClr val="000000"/>
                </a:solidFill>
              </a:rPr>
              <a:pPr/>
              <a:t>119</a:t>
            </a:fld>
            <a:endParaRPr lang="en-US" smtClean="0">
              <a:solidFill>
                <a:srgbClr val="000000"/>
              </a:solidFill>
            </a:endParaRPr>
          </a:p>
        </p:txBody>
      </p:sp>
      <p:sp>
        <p:nvSpPr>
          <p:cNvPr id="35843"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5844"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5845"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5846"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5847" name="Rectangle 5"/>
          <p:cNvSpPr>
            <a:spLocks noChangeArrowheads="1"/>
          </p:cNvSpPr>
          <p:nvPr>
            <p:ph type="title"/>
          </p:nvPr>
        </p:nvSpPr>
        <p:spPr/>
        <p:txBody>
          <a:bodyPr rIns="132080"/>
          <a:lstStyle/>
          <a:p>
            <a:pPr eaLnBrk="1" hangingPunct="1"/>
            <a:r>
              <a:rPr lang="en-US" smtClean="0"/>
              <a:t>Controls usage</a:t>
            </a:r>
          </a:p>
        </p:txBody>
      </p:sp>
      <p:sp>
        <p:nvSpPr>
          <p:cNvPr id="35848"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3D915B78-2E51-4E20-97E9-EB46ED8E6FA2}" type="slidenum">
              <a:rPr lang="en-US" sz="1400" smtClean="0">
                <a:solidFill>
                  <a:srgbClr val="000000"/>
                </a:solidFill>
                <a:latin typeface="Arial" charset="0"/>
                <a:cs typeface="Arial" charset="0"/>
                <a:sym typeface="Arial" charset="0"/>
              </a:rPr>
              <a:pPr algn="ctr" fontAlgn="base">
                <a:spcBef>
                  <a:spcPct val="0"/>
                </a:spcBef>
                <a:spcAft>
                  <a:spcPct val="0"/>
                </a:spcAft>
              </a:pPr>
              <a:t>119</a:t>
            </a:fld>
            <a:endParaRPr lang="en-US" sz="1400" smtClean="0">
              <a:solidFill>
                <a:srgbClr val="000000"/>
              </a:solidFill>
              <a:latin typeface="Arial" charset="0"/>
              <a:cs typeface="Arial" charset="0"/>
              <a:sym typeface="Arial" charset="0"/>
            </a:endParaRPr>
          </a:p>
        </p:txBody>
      </p:sp>
      <p:pic>
        <p:nvPicPr>
          <p:cNvPr id="35849" name="Picture 7"/>
          <p:cNvPicPr>
            <a:picLocks noChangeAspect="1" noChangeArrowheads="1"/>
          </p:cNvPicPr>
          <p:nvPr/>
        </p:nvPicPr>
        <p:blipFill>
          <a:blip r:embed="rId5" cstate="print"/>
          <a:srcRect/>
          <a:stretch>
            <a:fillRect/>
          </a:stretch>
        </p:blipFill>
        <p:spPr bwMode="auto">
          <a:xfrm>
            <a:off x="1560513" y="1376363"/>
            <a:ext cx="6261100" cy="4298950"/>
          </a:xfrm>
          <a:prstGeom prst="rect">
            <a:avLst/>
          </a:prstGeom>
          <a:noFill/>
          <a:ln w="9525">
            <a:noFill/>
            <a:round/>
            <a:headEnd/>
            <a:tailEnd/>
          </a:ln>
        </p:spPr>
      </p:pic>
      <p:sp>
        <p:nvSpPr>
          <p:cNvPr id="35850" name="Rectangle 8"/>
          <p:cNvSpPr>
            <a:spLocks/>
          </p:cNvSpPr>
          <p:nvPr/>
        </p:nvSpPr>
        <p:spPr bwMode="auto">
          <a:xfrm>
            <a:off x="3708400" y="3149600"/>
            <a:ext cx="444500" cy="1498600"/>
          </a:xfrm>
          <a:prstGeom prst="rect">
            <a:avLst/>
          </a:prstGeom>
          <a:solidFill>
            <a:srgbClr val="314F81"/>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5851" name="Rectangle 9"/>
          <p:cNvSpPr>
            <a:spLocks/>
          </p:cNvSpPr>
          <p:nvPr/>
        </p:nvSpPr>
        <p:spPr bwMode="auto">
          <a:xfrm>
            <a:off x="5156200" y="3149600"/>
            <a:ext cx="317500" cy="1498600"/>
          </a:xfrm>
          <a:prstGeom prst="rect">
            <a:avLst/>
          </a:prstGeom>
          <a:solidFill>
            <a:srgbClr val="314F81"/>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5852" name="AutoShape 10"/>
          <p:cNvSpPr>
            <a:spLocks/>
          </p:cNvSpPr>
          <p:nvPr/>
        </p:nvSpPr>
        <p:spPr bwMode="auto">
          <a:xfrm>
            <a:off x="5156200" y="3657600"/>
            <a:ext cx="304800" cy="482600"/>
          </a:xfrm>
          <a:prstGeom prst="roundRect">
            <a:avLst>
              <a:gd name="adj" fmla="val 20000"/>
            </a:avLst>
          </a:prstGeom>
          <a:solidFill>
            <a:srgbClr val="131617"/>
          </a:solidFill>
          <a:ln w="9525">
            <a:solidFill>
              <a:srgbClr val="C3C3C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5853" name="AutoShape 11"/>
          <p:cNvSpPr>
            <a:spLocks/>
          </p:cNvSpPr>
          <p:nvPr/>
        </p:nvSpPr>
        <p:spPr bwMode="auto">
          <a:xfrm>
            <a:off x="3848100" y="3657600"/>
            <a:ext cx="304800" cy="482600"/>
          </a:xfrm>
          <a:prstGeom prst="roundRect">
            <a:avLst>
              <a:gd name="adj" fmla="val 20000"/>
            </a:avLst>
          </a:prstGeom>
          <a:solidFill>
            <a:srgbClr val="131617"/>
          </a:solidFill>
          <a:ln w="9525">
            <a:solidFill>
              <a:srgbClr val="C3C3C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3740" name="AutoShape 12"/>
          <p:cNvSpPr>
            <a:spLocks/>
          </p:cNvSpPr>
          <p:nvPr/>
        </p:nvSpPr>
        <p:spPr bwMode="auto">
          <a:xfrm>
            <a:off x="3848100" y="4064000"/>
            <a:ext cx="304800" cy="482600"/>
          </a:xfrm>
          <a:prstGeom prst="roundRect">
            <a:avLst>
              <a:gd name="adj" fmla="val 20000"/>
            </a:avLst>
          </a:prstGeom>
          <a:solidFill>
            <a:srgbClr val="FF0E16"/>
          </a:solidFill>
          <a:ln w="9525">
            <a:solidFill>
              <a:srgbClr val="C3C3C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73741" name="AutoShape 13"/>
          <p:cNvSpPr>
            <a:spLocks/>
          </p:cNvSpPr>
          <p:nvPr/>
        </p:nvSpPr>
        <p:spPr bwMode="auto">
          <a:xfrm>
            <a:off x="5168900" y="3175000"/>
            <a:ext cx="304800" cy="482600"/>
          </a:xfrm>
          <a:prstGeom prst="roundRect">
            <a:avLst>
              <a:gd name="adj" fmla="val 20000"/>
            </a:avLst>
          </a:prstGeom>
          <a:solidFill>
            <a:srgbClr val="FF0E16"/>
          </a:solidFill>
          <a:ln w="9525">
            <a:solidFill>
              <a:srgbClr val="C3C3C3"/>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374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3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6" name="Straight Connector 5"/>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7" name="TextBox 6"/>
          <p:cNvSpPr txBox="1"/>
          <p:nvPr/>
        </p:nvSpPr>
        <p:spPr>
          <a:xfrm>
            <a:off x="3707904" y="1628800"/>
            <a:ext cx="3744416" cy="461665"/>
          </a:xfrm>
          <a:prstGeom prst="rect">
            <a:avLst/>
          </a:prstGeom>
          <a:noFill/>
        </p:spPr>
        <p:txBody>
          <a:bodyPr wrap="square" rtlCol="0">
            <a:spAutoFit/>
          </a:bodyPr>
          <a:lstStyle/>
          <a:p>
            <a:pPr eaLnBrk="0" fontAlgn="base" hangingPunct="0">
              <a:spcBef>
                <a:spcPct val="0"/>
              </a:spcBef>
              <a:spcAft>
                <a:spcPct val="0"/>
              </a:spcAft>
            </a:pPr>
            <a:r>
              <a:rPr lang="en-GB" sz="2400" b="1" dirty="0">
                <a:solidFill>
                  <a:srgbClr val="00B050"/>
                </a:solidFill>
                <a:ea typeface="ＭＳ Ｐゴシック" pitchFamily="34" charset="-128"/>
              </a:rPr>
              <a:t>3°glidepath to runway</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67C15090-C3B6-4F83-BF5C-1F51C4868D1C}" type="slidenum">
              <a:rPr lang="en-US" smtClean="0">
                <a:solidFill>
                  <a:srgbClr val="000000"/>
                </a:solidFill>
              </a:rPr>
              <a:pPr/>
              <a:t>120</a:t>
            </a:fld>
            <a:endParaRPr lang="en-US" smtClean="0">
              <a:solidFill>
                <a:srgbClr val="000000"/>
              </a:solidFill>
            </a:endParaRPr>
          </a:p>
        </p:txBody>
      </p:sp>
      <p:sp>
        <p:nvSpPr>
          <p:cNvPr id="36867"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6868"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6869"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6870"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6871" name="Rectangle 5"/>
          <p:cNvSpPr>
            <a:spLocks/>
          </p:cNvSpPr>
          <p:nvPr/>
        </p:nvSpPr>
        <p:spPr bwMode="auto">
          <a:xfrm>
            <a:off x="8310563" y="6223000"/>
            <a:ext cx="354012" cy="304800"/>
          </a:xfrm>
          <a:prstGeom prst="rect">
            <a:avLst/>
          </a:prstGeom>
          <a:noFill/>
          <a:ln w="12700">
            <a:noFill/>
            <a:miter lim="800000"/>
            <a:headEnd/>
            <a:tailEnd/>
          </a:ln>
        </p:spPr>
        <p:txBody>
          <a:bodyPr wrap="none" lIns="0" tIns="0" rIns="40639" bIns="0">
            <a:spAutoFit/>
          </a:bodyPr>
          <a:lstStyle/>
          <a:p>
            <a:pPr marL="39688" algn="ctr" fontAlgn="base">
              <a:spcBef>
                <a:spcPct val="0"/>
              </a:spcBef>
              <a:spcAft>
                <a:spcPct val="0"/>
              </a:spcAft>
            </a:pPr>
            <a:r>
              <a:rPr lang="en-US" sz="1400" smtClean="0">
                <a:solidFill>
                  <a:srgbClr val="000000"/>
                </a:solidFill>
                <a:latin typeface="Arial" charset="0"/>
                <a:cs typeface="Arial" charset="0"/>
                <a:sym typeface="Arial" charset="0"/>
              </a:rPr>
              <a:t>10</a:t>
            </a:r>
          </a:p>
        </p:txBody>
      </p:sp>
      <p:pic>
        <p:nvPicPr>
          <p:cNvPr id="36872" name="Picture 6"/>
          <p:cNvPicPr>
            <a:picLocks noChangeArrowheads="1"/>
          </p:cNvPicPr>
          <p:nvPr/>
        </p:nvPicPr>
        <p:blipFill>
          <a:blip r:embed="rId5" cstate="print"/>
          <a:srcRect/>
          <a:stretch>
            <a:fillRect/>
          </a:stretch>
        </p:blipFill>
        <p:spPr bwMode="auto">
          <a:xfrm>
            <a:off x="-252413" y="-188913"/>
            <a:ext cx="9398001" cy="7061201"/>
          </a:xfrm>
          <a:prstGeom prst="rect">
            <a:avLst/>
          </a:prstGeom>
          <a:noFill/>
          <a:ln w="9525">
            <a:noFill/>
            <a:miter lim="800000"/>
            <a:headEnd/>
            <a:tailEnd/>
          </a:ln>
        </p:spPr>
      </p:pic>
      <p:pic>
        <p:nvPicPr>
          <p:cNvPr id="36873" name="Picture 7"/>
          <p:cNvPicPr>
            <a:picLocks noChangeArrowheads="1"/>
          </p:cNvPicPr>
          <p:nvPr/>
        </p:nvPicPr>
        <p:blipFill>
          <a:blip r:embed="rId6" cstate="print"/>
          <a:srcRect/>
          <a:stretch>
            <a:fillRect/>
          </a:stretch>
        </p:blipFill>
        <p:spPr bwMode="auto">
          <a:xfrm>
            <a:off x="349250" y="6192838"/>
            <a:ext cx="2209800" cy="342900"/>
          </a:xfrm>
          <a:prstGeom prst="rect">
            <a:avLst/>
          </a:prstGeom>
          <a:noFill/>
          <a:ln w="9525">
            <a:noFill/>
            <a:round/>
            <a:headEnd/>
            <a:tailEnd/>
          </a:ln>
        </p:spPr>
      </p:pic>
      <p:sp>
        <p:nvSpPr>
          <p:cNvPr id="36874" name="Rectangle 8"/>
          <p:cNvSpPr>
            <a:spLocks/>
          </p:cNvSpPr>
          <p:nvPr/>
        </p:nvSpPr>
        <p:spPr bwMode="auto">
          <a:xfrm>
            <a:off x="3302000" y="6300788"/>
            <a:ext cx="3898900" cy="139700"/>
          </a:xfrm>
          <a:prstGeom prst="rect">
            <a:avLst/>
          </a:prstGeom>
          <a:noFill/>
          <a:ln w="12700">
            <a:noFill/>
            <a:miter lim="800000"/>
            <a:headEnd/>
            <a:tailEnd/>
          </a:ln>
        </p:spPr>
        <p:txBody>
          <a:bodyPr lIns="0" tIns="0" rIns="28574" bIns="0"/>
          <a:lstStyle/>
          <a:p>
            <a:pPr marL="26988" fontAlgn="base">
              <a:spcBef>
                <a:spcPct val="0"/>
              </a:spcBef>
              <a:spcAft>
                <a:spcPct val="0"/>
              </a:spcAft>
            </a:pPr>
            <a:r>
              <a:rPr lang="en-US" sz="900" smtClean="0">
                <a:solidFill>
                  <a:srgbClr val="333399"/>
                </a:solidFill>
                <a:ea typeface="Helvetica Neue Light" charset="0"/>
                <a:cs typeface="Helvetica Neue Light" charset="0"/>
                <a:sym typeface="Helvetica Neue Light" charset="0"/>
              </a:rPr>
              <a:t>Flight Simulation Group - Royal Aeronautical Society - London, UK</a:t>
            </a:r>
          </a:p>
        </p:txBody>
      </p:sp>
      <p:sp>
        <p:nvSpPr>
          <p:cNvPr id="36875" name="Text Box 9"/>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29F0CA08-96F8-4F41-8397-27DB37C45421}" type="slidenum">
              <a:rPr lang="en-US" sz="1400" smtClean="0">
                <a:solidFill>
                  <a:srgbClr val="000000"/>
                </a:solidFill>
                <a:latin typeface="Arial" charset="0"/>
                <a:cs typeface="Arial" charset="0"/>
                <a:sym typeface="Arial" charset="0"/>
              </a:rPr>
              <a:pPr algn="ctr" fontAlgn="base">
                <a:spcBef>
                  <a:spcPct val="0"/>
                </a:spcBef>
                <a:spcAft>
                  <a:spcPct val="0"/>
                </a:spcAft>
              </a:pPr>
              <a:t>120</a:t>
            </a:fld>
            <a:endParaRPr lang="en-US" sz="1400" smtClean="0">
              <a:solidFill>
                <a:srgbClr val="000000"/>
              </a:solidFill>
              <a:latin typeface="Arial" charset="0"/>
              <a:cs typeface="Arial" charset="0"/>
              <a:sym typeface="Arial" charset="0"/>
            </a:endParaRPr>
          </a:p>
        </p:txBody>
      </p:sp>
      <p:sp>
        <p:nvSpPr>
          <p:cNvPr id="74762" name="Rectangle 10"/>
          <p:cNvSpPr>
            <a:spLocks noGrp="1" noChangeArrowheads="1"/>
          </p:cNvSpPr>
          <p:nvPr>
            <p:ph type="body" idx="1"/>
          </p:nvPr>
        </p:nvSpPr>
        <p:spPr>
          <a:xfrm>
            <a:off x="584200" y="2286000"/>
            <a:ext cx="7721600" cy="2705100"/>
          </a:xfrm>
          <a:effectLst>
            <a:outerShdw dist="76199" dir="2700000" algn="ctr" rotWithShape="0">
              <a:schemeClr val="bg2">
                <a:alpha val="75000"/>
              </a:schemeClr>
            </a:outerShdw>
          </a:effectLst>
        </p:spPr>
        <p:txBody>
          <a:bodyPr lIns="25400" tIns="25400" rIns="5078" bIns="25400"/>
          <a:lstStyle/>
          <a:p>
            <a:pPr marL="0" indent="0" algn="ctr" eaLnBrk="1" hangingPunct="1">
              <a:buFont typeface="Helvetica Neue Light" charset="0"/>
              <a:buNone/>
              <a:defRPr/>
            </a:pPr>
            <a:r>
              <a:rPr lang="en-US" sz="6400" b="1" smtClean="0">
                <a:solidFill>
                  <a:srgbClr val="FF3204"/>
                </a:solidFill>
                <a:latin typeface="Helvetica Neue" charset="0"/>
                <a:ea typeface="Helvetica Neue" charset="0"/>
                <a:cs typeface="Helvetica Neue" charset="0"/>
                <a:sym typeface="Helvetica Neue" charset="0"/>
              </a:rPr>
              <a:t>AVOID NEGATIVE TRAINING</a:t>
            </a:r>
            <a:endParaRPr lang="en-US" sz="6400" b="1" smtClean="0">
              <a:solidFill>
                <a:srgbClr val="FF3204"/>
              </a:solidFill>
              <a:latin typeface="Helvetica Neue" charset="0"/>
              <a:ea typeface="ヒラギノ角ゴ ProN W6" charset="0"/>
              <a:cs typeface="ヒラギノ角ゴ ProN W6" charset="0"/>
              <a:sym typeface="Helvetica Neue"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50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500" fill="hold"/>
                                        <p:tgtEl>
                                          <p:spTgt spid="74762"/>
                                        </p:tgtEl>
                                        <p:attrNameLst>
                                          <p:attrName>ppt_w</p:attrName>
                                        </p:attrNameLst>
                                      </p:cBhvr>
                                      <p:tavLst>
                                        <p:tav tm="0">
                                          <p:val>
                                            <p:strVal val="4*#ppt_w"/>
                                          </p:val>
                                        </p:tav>
                                        <p:tav tm="100000">
                                          <p:val>
                                            <p:strVal val="#ppt_w"/>
                                          </p:val>
                                        </p:tav>
                                      </p:tavLst>
                                    </p:anim>
                                    <p:anim calcmode="lin" valueType="num">
                                      <p:cBhvr>
                                        <p:cTn id="8" dur="500" fill="hold"/>
                                        <p:tgtEl>
                                          <p:spTgt spid="7476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DCA15BED-5074-485E-BA0F-7976B421E63C}" type="slidenum">
              <a:rPr lang="en-US" smtClean="0">
                <a:solidFill>
                  <a:srgbClr val="000000"/>
                </a:solidFill>
              </a:rPr>
              <a:pPr/>
              <a:t>121</a:t>
            </a:fld>
            <a:endParaRPr lang="en-US" smtClean="0">
              <a:solidFill>
                <a:srgbClr val="000000"/>
              </a:solidFill>
            </a:endParaRPr>
          </a:p>
        </p:txBody>
      </p:sp>
      <p:sp>
        <p:nvSpPr>
          <p:cNvPr id="75777" name="AutoShape 1"/>
          <p:cNvSpPr>
            <a:spLocks/>
          </p:cNvSpPr>
          <p:nvPr/>
        </p:nvSpPr>
        <p:spPr bwMode="auto">
          <a:xfrm>
            <a:off x="889000" y="1562100"/>
            <a:ext cx="7759700" cy="2108200"/>
          </a:xfrm>
          <a:prstGeom prst="roundRect">
            <a:avLst>
              <a:gd name="adj" fmla="val 6625"/>
            </a:avLst>
          </a:prstGeom>
          <a:solidFill>
            <a:srgbClr val="E30F0F">
              <a:alpha val="44705"/>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7892"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7893"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7894"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7895"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7896"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44ADF6C8-23BD-4612-A5D1-AB7332E3D92E}" type="slidenum">
              <a:rPr lang="en-US" sz="1400" smtClean="0">
                <a:solidFill>
                  <a:srgbClr val="000000"/>
                </a:solidFill>
                <a:latin typeface="Arial" charset="0"/>
                <a:cs typeface="Arial" charset="0"/>
                <a:sym typeface="Arial" charset="0"/>
              </a:rPr>
              <a:pPr algn="ctr" fontAlgn="base">
                <a:spcBef>
                  <a:spcPct val="0"/>
                </a:spcBef>
                <a:spcAft>
                  <a:spcPct val="0"/>
                </a:spcAft>
              </a:pPr>
              <a:t>121</a:t>
            </a:fld>
            <a:endParaRPr lang="en-US" sz="1400" smtClean="0">
              <a:solidFill>
                <a:srgbClr val="000000"/>
              </a:solidFill>
              <a:latin typeface="Arial" charset="0"/>
              <a:cs typeface="Arial" charset="0"/>
              <a:sym typeface="Arial" charset="0"/>
            </a:endParaRPr>
          </a:p>
        </p:txBody>
      </p:sp>
      <p:sp>
        <p:nvSpPr>
          <p:cNvPr id="37897" name="Rectangle 7"/>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7898" name="Rectangle 8"/>
          <p:cNvSpPr>
            <a:spLocks noChangeArrowheads="1"/>
          </p:cNvSpPr>
          <p:nvPr>
            <p:ph type="title"/>
          </p:nvPr>
        </p:nvSpPr>
        <p:spPr/>
        <p:txBody>
          <a:bodyPr rIns="81279"/>
          <a:lstStyle/>
          <a:p>
            <a:pPr eaLnBrk="1" hangingPunct="1"/>
            <a:r>
              <a:rPr lang="en-US" smtClean="0"/>
              <a:t>UPRT Simulation Requirements</a:t>
            </a:r>
          </a:p>
        </p:txBody>
      </p:sp>
      <p:sp>
        <p:nvSpPr>
          <p:cNvPr id="75785" name="Rectangle 9"/>
          <p:cNvSpPr>
            <a:spLocks noChangeArrowheads="1"/>
          </p:cNvSpPr>
          <p:nvPr>
            <p:ph type="body" idx="1"/>
          </p:nvPr>
        </p:nvSpPr>
        <p:spPr>
          <a:xfrm>
            <a:off x="685800" y="1143000"/>
            <a:ext cx="7772400" cy="5181600"/>
          </a:xfrm>
        </p:spPr>
        <p:txBody>
          <a:bodyPr rIns="81279"/>
          <a:lstStyle/>
          <a:p>
            <a:pPr eaLnBrk="1" hangingPunct="1">
              <a:lnSpc>
                <a:spcPct val="90000"/>
              </a:lnSpc>
              <a:spcBef>
                <a:spcPct val="0"/>
              </a:spcBef>
              <a:buFont typeface="Helvetica Neue" charset="0"/>
              <a:buChar char="•"/>
            </a:pPr>
            <a:r>
              <a:rPr lang="en-US" smtClean="0">
                <a:latin typeface="Helvetica Neue" charset="0"/>
                <a:ea typeface="Helvetica Neue" charset="0"/>
                <a:cs typeface="Helvetica Neue" charset="0"/>
                <a:sym typeface="Helvetica Neue" charset="0"/>
              </a:rPr>
              <a:t>Simulation requirements specify</a:t>
            </a:r>
            <a:endParaRPr lang="en-US" smtClean="0">
              <a:latin typeface="Helvetica Neue" charset="0"/>
              <a:sym typeface="Helvetica Neue" charset="0"/>
            </a:endParaRPr>
          </a:p>
          <a:p>
            <a:pPr marL="782638" lvl="1" eaLnBrk="1" hangingPunct="1">
              <a:lnSpc>
                <a:spcPct val="90000"/>
              </a:lnSpc>
              <a:spcBef>
                <a:spcPts val="800"/>
              </a:spcBef>
            </a:pPr>
            <a:r>
              <a:rPr lang="en-US" sz="2400" smtClean="0"/>
              <a:t>Representative stall model characteristics</a:t>
            </a:r>
          </a:p>
          <a:p>
            <a:pPr marL="782638" lvl="1" eaLnBrk="1" hangingPunct="1">
              <a:lnSpc>
                <a:spcPct val="90000"/>
              </a:lnSpc>
              <a:spcBef>
                <a:spcPts val="800"/>
              </a:spcBef>
            </a:pPr>
            <a:r>
              <a:rPr lang="en-US" sz="2400" smtClean="0"/>
              <a:t>Performance tests for high-altitude stalls</a:t>
            </a:r>
          </a:p>
          <a:p>
            <a:pPr marL="782638" lvl="1" eaLnBrk="1" hangingPunct="1">
              <a:lnSpc>
                <a:spcPct val="90000"/>
              </a:lnSpc>
              <a:spcBef>
                <a:spcPts val="800"/>
              </a:spcBef>
            </a:pPr>
            <a:r>
              <a:rPr lang="en-US" sz="2400" smtClean="0"/>
              <a:t>Tighter objective performance standards in approach-to-stall region</a:t>
            </a:r>
          </a:p>
          <a:p>
            <a:pPr marL="782638" lvl="1" eaLnBrk="1" hangingPunct="1">
              <a:lnSpc>
                <a:spcPct val="90000"/>
              </a:lnSpc>
              <a:spcBef>
                <a:spcPts val="800"/>
              </a:spcBef>
            </a:pPr>
            <a:r>
              <a:rPr lang="en-US" sz="2400" smtClean="0"/>
              <a:t>Stall evaluations for additional flight conditions</a:t>
            </a:r>
          </a:p>
          <a:p>
            <a:pPr marL="782638" lvl="1" eaLnBrk="1" hangingPunct="1">
              <a:lnSpc>
                <a:spcPct val="90000"/>
              </a:lnSpc>
              <a:spcBef>
                <a:spcPts val="800"/>
              </a:spcBef>
            </a:pPr>
            <a:r>
              <a:rPr lang="en-US" sz="2400" smtClean="0"/>
              <a:t>Objective stick pusher force tests</a:t>
            </a:r>
          </a:p>
          <a:p>
            <a:pPr marL="782638" lvl="1" eaLnBrk="1" hangingPunct="1">
              <a:lnSpc>
                <a:spcPct val="90000"/>
              </a:lnSpc>
              <a:spcBef>
                <a:spcPts val="800"/>
              </a:spcBef>
            </a:pPr>
            <a:r>
              <a:rPr lang="en-US" sz="2400" smtClean="0"/>
              <a:t>Objective buffet tests for additional flight conditions</a:t>
            </a:r>
          </a:p>
          <a:p>
            <a:pPr marL="782638" lvl="1" eaLnBrk="1" hangingPunct="1">
              <a:lnSpc>
                <a:spcPct val="90000"/>
              </a:lnSpc>
              <a:spcBef>
                <a:spcPts val="800"/>
              </a:spcBef>
            </a:pPr>
            <a:r>
              <a:rPr lang="en-US" sz="2400" smtClean="0"/>
              <a:t>Buffet onset requirements</a:t>
            </a:r>
          </a:p>
          <a:p>
            <a:pPr marL="782638" lvl="1" eaLnBrk="1" hangingPunct="1">
              <a:lnSpc>
                <a:spcPct val="90000"/>
              </a:lnSpc>
              <a:spcBef>
                <a:spcPts val="800"/>
              </a:spcBef>
            </a:pPr>
            <a:r>
              <a:rPr lang="en-US" sz="2400" smtClean="0"/>
              <a:t>Improved icing model</a:t>
            </a:r>
          </a:p>
          <a:p>
            <a:pPr marL="782638" lvl="1" eaLnBrk="1" hangingPunct="1">
              <a:lnSpc>
                <a:spcPct val="90000"/>
              </a:lnSpc>
              <a:spcBef>
                <a:spcPts val="800"/>
              </a:spcBef>
            </a:pPr>
            <a:r>
              <a:rPr lang="en-US" sz="2400" smtClean="0"/>
              <a:t>Wake vortex modelling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7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7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57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578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578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578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03380224" presetClass="entr" presetSubtype="190289576" fill="hold" grpId="0" nodeType="clickEffect">
                                  <p:stCondLst>
                                    <p:cond delay="0"/>
                                  </p:stCondLst>
                                  <p:childTnLst>
                                    <p:set>
                                      <p:cBhvr>
                                        <p:cTn id="46" dur="1" fill="hold">
                                          <p:stCondLst>
                                            <p:cond delay="499"/>
                                          </p:stCondLst>
                                        </p:cTn>
                                        <p:tgtEl>
                                          <p:spTgt spid="75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85" grpId="0" build="p" bldLvl="5"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1199CD6D-DACE-465C-A712-1BAF574DD365}" type="slidenum">
              <a:rPr lang="en-US" smtClean="0">
                <a:solidFill>
                  <a:srgbClr val="000000"/>
                </a:solidFill>
              </a:rPr>
              <a:pPr/>
              <a:t>122</a:t>
            </a:fld>
            <a:endParaRPr lang="en-US" smtClean="0">
              <a:solidFill>
                <a:srgbClr val="000000"/>
              </a:solidFill>
            </a:endParaRPr>
          </a:p>
        </p:txBody>
      </p:sp>
      <p:sp>
        <p:nvSpPr>
          <p:cNvPr id="38915"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8916"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8917"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8918"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8919" name="Rectangle 5"/>
          <p:cNvSpPr>
            <a:spLocks noChangeArrowheads="1"/>
          </p:cNvSpPr>
          <p:nvPr>
            <p:ph type="title"/>
          </p:nvPr>
        </p:nvSpPr>
        <p:spPr/>
        <p:txBody>
          <a:bodyPr rIns="132080"/>
          <a:lstStyle/>
          <a:p>
            <a:pPr eaLnBrk="1" hangingPunct="1"/>
            <a:r>
              <a:rPr lang="en-US" smtClean="0"/>
              <a:t>Simulator-Based UPRT</a:t>
            </a:r>
          </a:p>
        </p:txBody>
      </p:sp>
      <p:sp>
        <p:nvSpPr>
          <p:cNvPr id="38920" name="Rectangle 6"/>
          <p:cNvSpPr>
            <a:spLocks noChangeArrowheads="1"/>
          </p:cNvSpPr>
          <p:nvPr>
            <p:ph type="body" idx="1"/>
          </p:nvPr>
        </p:nvSpPr>
        <p:spPr>
          <a:xfrm>
            <a:off x="685800" y="1333500"/>
            <a:ext cx="7772400" cy="4394200"/>
          </a:xfrm>
        </p:spPr>
        <p:txBody>
          <a:bodyPr rIns="132080"/>
          <a:lstStyle/>
          <a:p>
            <a:pPr eaLnBrk="1" hangingPunct="1">
              <a:buClrTx/>
            </a:pPr>
            <a:r>
              <a:rPr lang="en-US" smtClean="0"/>
              <a:t>Learning Objective:</a:t>
            </a:r>
          </a:p>
          <a:p>
            <a:pPr marL="782638" lvl="1" eaLnBrk="1" hangingPunct="1">
              <a:buClrTx/>
            </a:pPr>
            <a:r>
              <a:rPr lang="en-US" smtClean="0"/>
              <a:t>Managing angle-of-attack / energy</a:t>
            </a:r>
          </a:p>
          <a:p>
            <a:pPr marL="782638" lvl="1" eaLnBrk="1" hangingPunct="1">
              <a:buClrTx/>
            </a:pPr>
            <a:r>
              <a:rPr lang="en-US" smtClean="0"/>
              <a:t>Recognizing and reacting to signs</a:t>
            </a:r>
          </a:p>
          <a:p>
            <a:pPr marL="1182688" lvl="2" eaLnBrk="1" hangingPunct="1">
              <a:buClrTx/>
            </a:pPr>
            <a:r>
              <a:rPr lang="en-US" smtClean="0"/>
              <a:t>buffet</a:t>
            </a:r>
          </a:p>
          <a:p>
            <a:pPr marL="1182688" lvl="2" eaLnBrk="1" hangingPunct="1">
              <a:buClrTx/>
            </a:pPr>
            <a:r>
              <a:rPr lang="en-US" smtClean="0"/>
              <a:t>reduced lateral control</a:t>
            </a:r>
          </a:p>
          <a:p>
            <a:pPr marL="1182688" lvl="2" eaLnBrk="1" hangingPunct="1">
              <a:buClrTx/>
            </a:pPr>
            <a:r>
              <a:rPr lang="en-US" smtClean="0"/>
              <a:t>reduced stability</a:t>
            </a:r>
          </a:p>
          <a:p>
            <a:pPr eaLnBrk="1" hangingPunct="1">
              <a:buClrTx/>
            </a:pPr>
            <a:r>
              <a:rPr lang="en-US" b="1" smtClean="0">
                <a:latin typeface="Helvetica Neue" charset="0"/>
                <a:ea typeface="Helvetica Neue" charset="0"/>
                <a:cs typeface="Helvetica Neue" charset="0"/>
                <a:sym typeface="Helvetica Neue" charset="0"/>
              </a:rPr>
              <a:t>Main objective: </a:t>
            </a:r>
            <a:r>
              <a:rPr lang="en-US" b="1" smtClean="0">
                <a:solidFill>
                  <a:srgbClr val="E80F07"/>
                </a:solidFill>
                <a:latin typeface="Helvetica Neue" charset="0"/>
                <a:ea typeface="Helvetica Neue" charset="0"/>
                <a:cs typeface="Helvetica Neue" charset="0"/>
                <a:sym typeface="Helvetica Neue" charset="0"/>
              </a:rPr>
              <a:t>UNLOADING</a:t>
            </a:r>
            <a:endParaRPr lang="en-US" b="1" smtClean="0">
              <a:latin typeface="Helvetica Neue" charset="0"/>
              <a:ea typeface="ヒラギノ角ゴ ProN W6" charset="0"/>
              <a:cs typeface="ヒラギノ角ゴ ProN W6" charset="0"/>
              <a:sym typeface="Helvetica Neue" charset="0"/>
            </a:endParaRPr>
          </a:p>
          <a:p>
            <a:pPr marL="782638" lvl="1" eaLnBrk="1" hangingPunct="1">
              <a:buClrTx/>
            </a:pPr>
            <a:r>
              <a:rPr lang="en-US" b="1" smtClean="0">
                <a:latin typeface="Helvetica Neue" charset="0"/>
                <a:ea typeface="Helvetica Neue" charset="0"/>
                <a:cs typeface="Helvetica Neue" charset="0"/>
                <a:sym typeface="Helvetica Neue" charset="0"/>
              </a:rPr>
              <a:t>Maneuver-oriented familiarization:</a:t>
            </a:r>
            <a:r>
              <a:rPr lang="en-US" smtClean="0"/>
              <a:t> Experience a full stall under standardized instruction</a:t>
            </a:r>
          </a:p>
          <a:p>
            <a:pPr marL="782638" lvl="1" eaLnBrk="1" hangingPunct="1">
              <a:buClrTx/>
            </a:pPr>
            <a:r>
              <a:rPr lang="en-US" b="1" smtClean="0">
                <a:latin typeface="Helvetica Neue" charset="0"/>
                <a:ea typeface="Helvetica Neue" charset="0"/>
                <a:cs typeface="Helvetica Neue" charset="0"/>
                <a:sym typeface="Helvetica Neue" charset="0"/>
              </a:rPr>
              <a:t>Line-oriented training/checking:</a:t>
            </a:r>
            <a:r>
              <a:rPr lang="en-US" smtClean="0"/>
              <a:t> Recognize and apply recovery at FIRST SIGNS</a:t>
            </a:r>
          </a:p>
        </p:txBody>
      </p:sp>
      <p:sp>
        <p:nvSpPr>
          <p:cNvPr id="38921" name="Text Box 7"/>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29030422-7813-47D2-A7F7-FB74DBDF29E0}" type="slidenum">
              <a:rPr lang="en-US" sz="1400" smtClean="0">
                <a:solidFill>
                  <a:srgbClr val="000000"/>
                </a:solidFill>
                <a:latin typeface="Arial" charset="0"/>
                <a:cs typeface="Arial" charset="0"/>
                <a:sym typeface="Arial" charset="0"/>
              </a:rPr>
              <a:pPr algn="ctr" fontAlgn="base">
                <a:spcBef>
                  <a:spcPct val="0"/>
                </a:spcBef>
                <a:spcAft>
                  <a:spcPct val="0"/>
                </a:spcAft>
              </a:pPr>
              <a:t>122</a:t>
            </a:fld>
            <a:endParaRPr lang="en-US" sz="1400" smtClean="0">
              <a:solidFill>
                <a:srgbClr val="000000"/>
              </a:solidFill>
              <a:latin typeface="Arial" charset="0"/>
              <a:cs typeface="Arial" charset="0"/>
              <a:sym typeface="Arial"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382C8FC1-6C59-4304-A9DC-4B587BD62421}" type="slidenum">
              <a:rPr lang="en-US" smtClean="0">
                <a:solidFill>
                  <a:srgbClr val="000000"/>
                </a:solidFill>
              </a:rPr>
              <a:pPr/>
              <a:t>123</a:t>
            </a:fld>
            <a:endParaRPr lang="en-US" smtClean="0">
              <a:solidFill>
                <a:srgbClr val="000000"/>
              </a:solidFill>
            </a:endParaRPr>
          </a:p>
        </p:txBody>
      </p:sp>
      <p:sp>
        <p:nvSpPr>
          <p:cNvPr id="39939"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39940"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39941"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39942"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39943"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AE0611DE-5E5C-41F9-88FB-1272691C05D3}" type="slidenum">
              <a:rPr lang="en-US" sz="1400" smtClean="0">
                <a:solidFill>
                  <a:srgbClr val="000000"/>
                </a:solidFill>
                <a:latin typeface="Arial" charset="0"/>
                <a:cs typeface="Arial" charset="0"/>
                <a:sym typeface="Arial" charset="0"/>
              </a:rPr>
              <a:pPr algn="ctr" fontAlgn="base">
                <a:spcBef>
                  <a:spcPct val="0"/>
                </a:spcBef>
                <a:spcAft>
                  <a:spcPct val="0"/>
                </a:spcAft>
              </a:pPr>
              <a:t>123</a:t>
            </a:fld>
            <a:endParaRPr lang="en-US" sz="1400" smtClean="0">
              <a:solidFill>
                <a:srgbClr val="000000"/>
              </a:solidFill>
              <a:latin typeface="Arial" charset="0"/>
              <a:cs typeface="Arial" charset="0"/>
              <a:sym typeface="Arial" charset="0"/>
            </a:endParaRPr>
          </a:p>
        </p:txBody>
      </p:sp>
      <p:pic>
        <p:nvPicPr>
          <p:cNvPr id="39944" name="Picture 6"/>
          <p:cNvPicPr>
            <a:picLocks noChangeAspect="1" noChangeArrowheads="1"/>
          </p:cNvPicPr>
          <p:nvPr/>
        </p:nvPicPr>
        <p:blipFill>
          <a:blip r:embed="rId5" cstate="print"/>
          <a:srcRect/>
          <a:stretch>
            <a:fillRect/>
          </a:stretch>
        </p:blipFill>
        <p:spPr bwMode="auto">
          <a:xfrm>
            <a:off x="-12700" y="849313"/>
            <a:ext cx="9167813" cy="5157787"/>
          </a:xfrm>
          <a:prstGeom prst="rect">
            <a:avLst/>
          </a:prstGeom>
          <a:noFill/>
          <a:ln w="9525">
            <a:noFill/>
            <a:round/>
            <a:headEnd/>
            <a:tailEnd/>
          </a:ln>
        </p:spPr>
      </p:pic>
      <p:sp>
        <p:nvSpPr>
          <p:cNvPr id="39945" name="Rectangle 7"/>
          <p:cNvSpPr>
            <a:spLocks noChangeArrowheads="1"/>
          </p:cNvSpPr>
          <p:nvPr>
            <p:ph type="title"/>
          </p:nvPr>
        </p:nvSpPr>
        <p:spPr/>
        <p:txBody>
          <a:bodyPr rIns="132080"/>
          <a:lstStyle/>
          <a:p>
            <a:pPr eaLnBrk="1" hangingPunct="1"/>
            <a:r>
              <a:rPr lang="en-US" smtClean="0"/>
              <a:t>Training media</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4EC75BE0-2DA2-4354-9AFA-DE84C4833D73}" type="slidenum">
              <a:rPr lang="en-US" smtClean="0">
                <a:solidFill>
                  <a:srgbClr val="000000"/>
                </a:solidFill>
              </a:rPr>
              <a:pPr/>
              <a:t>124</a:t>
            </a:fld>
            <a:endParaRPr lang="en-US" smtClean="0">
              <a:solidFill>
                <a:srgbClr val="000000"/>
              </a:solidFill>
            </a:endParaRPr>
          </a:p>
        </p:txBody>
      </p:sp>
      <p:sp>
        <p:nvSpPr>
          <p:cNvPr id="40963"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0964"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40965"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40966"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40967"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31C9A831-91BA-4ECF-81D3-A5F47A168009}" type="slidenum">
              <a:rPr lang="en-US" sz="1400" smtClean="0">
                <a:solidFill>
                  <a:srgbClr val="000000"/>
                </a:solidFill>
                <a:latin typeface="Arial" charset="0"/>
                <a:cs typeface="Arial" charset="0"/>
                <a:sym typeface="Arial" charset="0"/>
              </a:rPr>
              <a:pPr algn="ctr" fontAlgn="base">
                <a:spcBef>
                  <a:spcPct val="0"/>
                </a:spcBef>
                <a:spcAft>
                  <a:spcPct val="0"/>
                </a:spcAft>
              </a:pPr>
              <a:t>124</a:t>
            </a:fld>
            <a:endParaRPr lang="en-US" sz="1400" smtClean="0">
              <a:solidFill>
                <a:srgbClr val="000000"/>
              </a:solidFill>
              <a:latin typeface="Arial" charset="0"/>
              <a:cs typeface="Arial" charset="0"/>
              <a:sym typeface="Arial" charset="0"/>
            </a:endParaRPr>
          </a:p>
        </p:txBody>
      </p:sp>
      <p:pic>
        <p:nvPicPr>
          <p:cNvPr id="40968" name="Picture 6"/>
          <p:cNvPicPr>
            <a:picLocks noChangeAspect="1" noChangeArrowheads="1"/>
          </p:cNvPicPr>
          <p:nvPr/>
        </p:nvPicPr>
        <p:blipFill>
          <a:blip r:embed="rId5" cstate="print"/>
          <a:srcRect/>
          <a:stretch>
            <a:fillRect/>
          </a:stretch>
        </p:blipFill>
        <p:spPr bwMode="auto">
          <a:xfrm>
            <a:off x="-12700" y="849313"/>
            <a:ext cx="9167813" cy="5157787"/>
          </a:xfrm>
          <a:prstGeom prst="rect">
            <a:avLst/>
          </a:prstGeom>
          <a:noFill/>
          <a:ln w="9525">
            <a:noFill/>
            <a:round/>
            <a:headEnd/>
            <a:tailEnd/>
          </a:ln>
        </p:spPr>
      </p:pic>
      <p:sp>
        <p:nvSpPr>
          <p:cNvPr id="40969" name="Rectangle 7"/>
          <p:cNvSpPr>
            <a:spLocks noChangeArrowheads="1"/>
          </p:cNvSpPr>
          <p:nvPr>
            <p:ph type="title"/>
          </p:nvPr>
        </p:nvSpPr>
        <p:spPr/>
        <p:txBody>
          <a:bodyPr rIns="132080"/>
          <a:lstStyle/>
          <a:p>
            <a:pPr eaLnBrk="1" hangingPunct="1"/>
            <a:r>
              <a:rPr lang="en-US" smtClean="0"/>
              <a:t>Training media</a:t>
            </a:r>
          </a:p>
        </p:txBody>
      </p:sp>
      <p:pic>
        <p:nvPicPr>
          <p:cNvPr id="79880" name="Picture 8"/>
          <p:cNvPicPr>
            <a:picLocks noChangeAspect="1" noChangeArrowheads="1"/>
          </p:cNvPicPr>
          <p:nvPr/>
        </p:nvPicPr>
        <p:blipFill>
          <a:blip r:embed="rId6" cstate="print"/>
          <a:srcRect/>
          <a:stretch>
            <a:fillRect/>
          </a:stretch>
        </p:blipFill>
        <p:spPr bwMode="auto">
          <a:xfrm>
            <a:off x="3225800" y="787400"/>
            <a:ext cx="3200400" cy="3365500"/>
          </a:xfrm>
          <a:prstGeom prst="rect">
            <a:avLst/>
          </a:prstGeom>
          <a:noFill/>
          <a:ln w="9525" cap="flat">
            <a:noFill/>
            <a:round/>
            <a:headEnd/>
            <a:tailEnd/>
          </a:ln>
          <a:effectLst>
            <a:outerShdw algn="ctr" rotWithShape="0">
              <a:srgbClr val="FFFFFF">
                <a:alpha val="9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 calcmode="lin" valueType="num">
                                      <p:cBhvr>
                                        <p:cTn id="7" dur="500" fill="hold"/>
                                        <p:tgtEl>
                                          <p:spTgt spid="79880"/>
                                        </p:tgtEl>
                                        <p:attrNameLst>
                                          <p:attrName>ppt_w</p:attrName>
                                        </p:attrNameLst>
                                      </p:cBhvr>
                                      <p:tavLst>
                                        <p:tav tm="0">
                                          <p:val>
                                            <p:fltVal val="0"/>
                                          </p:val>
                                        </p:tav>
                                        <p:tav tm="100000">
                                          <p:val>
                                            <p:strVal val="#ppt_w"/>
                                          </p:val>
                                        </p:tav>
                                      </p:tavLst>
                                    </p:anim>
                                    <p:anim calcmode="lin" valueType="num">
                                      <p:cBhvr>
                                        <p:cTn id="8" dur="500" fill="hold"/>
                                        <p:tgtEl>
                                          <p:spTgt spid="798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FCF17506-0914-4B2F-9908-B89A8C1C090D}" type="slidenum">
              <a:rPr lang="en-US" smtClean="0">
                <a:solidFill>
                  <a:srgbClr val="000000"/>
                </a:solidFill>
              </a:rPr>
              <a:pPr/>
              <a:t>125</a:t>
            </a:fld>
            <a:endParaRPr lang="en-US" smtClean="0">
              <a:solidFill>
                <a:srgbClr val="000000"/>
              </a:solidFill>
            </a:endParaRPr>
          </a:p>
        </p:txBody>
      </p:sp>
      <p:sp>
        <p:nvSpPr>
          <p:cNvPr id="41987"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1988"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41989"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41990"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41991"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41D06089-81CA-49EC-9ABB-F27E4D372B03}" type="slidenum">
              <a:rPr lang="en-US" sz="1400" smtClean="0">
                <a:solidFill>
                  <a:srgbClr val="000000"/>
                </a:solidFill>
                <a:latin typeface="Arial" charset="0"/>
                <a:cs typeface="Arial" charset="0"/>
                <a:sym typeface="Arial" charset="0"/>
              </a:rPr>
              <a:pPr algn="ctr" fontAlgn="base">
                <a:spcBef>
                  <a:spcPct val="0"/>
                </a:spcBef>
                <a:spcAft>
                  <a:spcPct val="0"/>
                </a:spcAft>
              </a:pPr>
              <a:t>125</a:t>
            </a:fld>
            <a:endParaRPr lang="en-US" sz="1400" smtClean="0">
              <a:solidFill>
                <a:srgbClr val="000000"/>
              </a:solidFill>
              <a:latin typeface="Arial" charset="0"/>
              <a:cs typeface="Arial" charset="0"/>
              <a:sym typeface="Arial" charset="0"/>
            </a:endParaRPr>
          </a:p>
        </p:txBody>
      </p:sp>
      <p:sp>
        <p:nvSpPr>
          <p:cNvPr id="41992"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1993" name="Rectangle 7"/>
          <p:cNvSpPr>
            <a:spLocks noChangeArrowheads="1"/>
          </p:cNvSpPr>
          <p:nvPr>
            <p:ph type="title"/>
          </p:nvPr>
        </p:nvSpPr>
        <p:spPr/>
        <p:txBody>
          <a:bodyPr rIns="81279"/>
          <a:lstStyle/>
          <a:p>
            <a:pPr eaLnBrk="1" hangingPunct="1"/>
            <a:r>
              <a:rPr lang="en-US" smtClean="0"/>
              <a:t>Deliverables</a:t>
            </a:r>
          </a:p>
        </p:txBody>
      </p:sp>
      <p:sp>
        <p:nvSpPr>
          <p:cNvPr id="80904" name="Rectangle 8"/>
          <p:cNvSpPr>
            <a:spLocks noChangeArrowheads="1"/>
          </p:cNvSpPr>
          <p:nvPr>
            <p:ph type="body" idx="1"/>
          </p:nvPr>
        </p:nvSpPr>
        <p:spPr>
          <a:xfrm>
            <a:off x="1079500" y="1333500"/>
            <a:ext cx="7137400" cy="4876800"/>
          </a:xfrm>
        </p:spPr>
        <p:txBody>
          <a:bodyPr rIns="81279"/>
          <a:lstStyle/>
          <a:p>
            <a:pPr eaLnBrk="1" hangingPunct="1"/>
            <a:r>
              <a:rPr lang="en-US" smtClean="0"/>
              <a:t>Recommendations to FAA:</a:t>
            </a:r>
          </a:p>
          <a:p>
            <a:pPr marL="782638" lvl="1" eaLnBrk="1" hangingPunct="1"/>
            <a:r>
              <a:rPr lang="en-US" smtClean="0"/>
              <a:t>Stall/Stick-Pusher WG</a:t>
            </a:r>
          </a:p>
          <a:p>
            <a:pPr marL="782638" lvl="1" eaLnBrk="1" hangingPunct="1"/>
            <a:r>
              <a:rPr lang="en-US" smtClean="0"/>
              <a:t>Stick Pusher Adverse Weather ARC</a:t>
            </a:r>
          </a:p>
          <a:p>
            <a:pPr eaLnBrk="1" hangingPunct="1"/>
            <a:r>
              <a:rPr lang="en-US" smtClean="0"/>
              <a:t>ICAO</a:t>
            </a:r>
          </a:p>
          <a:p>
            <a:pPr marL="782638" lvl="1" eaLnBrk="1" hangingPunct="1"/>
            <a:r>
              <a:rPr lang="en-US" smtClean="0"/>
              <a:t>Manual of Upset Prevention &amp; Recovery Training</a:t>
            </a:r>
          </a:p>
          <a:p>
            <a:pPr lvl="2" eaLnBrk="1" hangingPunct="1">
              <a:buClrTx/>
            </a:pPr>
            <a:r>
              <a:rPr lang="en-US" smtClean="0"/>
              <a:t>Regulatory framework for pilot, instructor, training provider</a:t>
            </a:r>
          </a:p>
          <a:p>
            <a:pPr marL="782638" lvl="1" eaLnBrk="1" hangingPunct="1"/>
            <a:r>
              <a:rPr lang="en-US" smtClean="0"/>
              <a:t>Simulator technical standards appendix (9625 or other)</a:t>
            </a:r>
          </a:p>
          <a:p>
            <a:pPr eaLnBrk="1" hangingPunct="1"/>
            <a:r>
              <a:rPr lang="en-US" smtClean="0"/>
              <a:t>RAeS Report</a:t>
            </a:r>
          </a:p>
          <a:p>
            <a:pPr marL="782638" lvl="1" eaLnBrk="1" hangingPunct="1"/>
            <a:r>
              <a:rPr lang="en-US" smtClean="0"/>
              <a:t>ICATEE UPRT Research and Technology Report</a:t>
            </a:r>
          </a:p>
          <a:p>
            <a:pPr eaLnBrk="1" hangingPunct="1"/>
            <a:r>
              <a:rPr lang="en-US" smtClean="0"/>
              <a:t>IATA FSTD Data Document revisions</a:t>
            </a:r>
          </a:p>
        </p:txBody>
      </p:sp>
      <p:sp>
        <p:nvSpPr>
          <p:cNvPr id="80905" name="Rectangle 9"/>
          <p:cNvSpPr>
            <a:spLocks/>
          </p:cNvSpPr>
          <p:nvPr/>
        </p:nvSpPr>
        <p:spPr bwMode="auto">
          <a:xfrm>
            <a:off x="6235700" y="1689100"/>
            <a:ext cx="244475" cy="368300"/>
          </a:xfrm>
          <a:prstGeom prst="rect">
            <a:avLst/>
          </a:prstGeom>
          <a:noFill/>
          <a:ln w="12700">
            <a:noFill/>
            <a:miter lim="800000"/>
            <a:headEnd/>
            <a:tailEnd/>
          </a:ln>
        </p:spPr>
        <p:txBody>
          <a:bodyPr wrap="none" lIns="0" tIns="0" rIns="40639" bIns="0">
            <a:spAutoFit/>
          </a:bodyPr>
          <a:lstStyle/>
          <a:p>
            <a:pPr fontAlgn="base">
              <a:spcBef>
                <a:spcPts val="638"/>
              </a:spcBef>
              <a:spcAft>
                <a:spcPct val="0"/>
              </a:spcAft>
            </a:pPr>
            <a:r>
              <a:rPr lang="en-US" sz="2400" smtClean="0">
                <a:solidFill>
                  <a:srgbClr val="8500AF"/>
                </a:solidFill>
                <a:ea typeface="Lucida Grande" charset="0"/>
                <a:cs typeface="Lucida Grande" charset="0"/>
                <a:sym typeface="Helvetica Neue Light" charset="0"/>
              </a:rPr>
              <a:t>✓</a:t>
            </a:r>
          </a:p>
        </p:txBody>
      </p:sp>
      <p:sp>
        <p:nvSpPr>
          <p:cNvPr id="80906" name="Rectangle 10"/>
          <p:cNvSpPr>
            <a:spLocks/>
          </p:cNvSpPr>
          <p:nvPr/>
        </p:nvSpPr>
        <p:spPr bwMode="auto">
          <a:xfrm>
            <a:off x="6235700" y="2108200"/>
            <a:ext cx="244475" cy="368300"/>
          </a:xfrm>
          <a:prstGeom prst="rect">
            <a:avLst/>
          </a:prstGeom>
          <a:noFill/>
          <a:ln w="12700">
            <a:noFill/>
            <a:miter lim="800000"/>
            <a:headEnd/>
            <a:tailEnd/>
          </a:ln>
        </p:spPr>
        <p:txBody>
          <a:bodyPr wrap="none" lIns="0" tIns="0" rIns="40639" bIns="0">
            <a:spAutoFit/>
          </a:bodyPr>
          <a:lstStyle/>
          <a:p>
            <a:pPr fontAlgn="base">
              <a:spcBef>
                <a:spcPts val="638"/>
              </a:spcBef>
              <a:spcAft>
                <a:spcPct val="0"/>
              </a:spcAft>
            </a:pPr>
            <a:r>
              <a:rPr lang="en-US" sz="2400" smtClean="0">
                <a:solidFill>
                  <a:srgbClr val="8500AF"/>
                </a:solidFill>
                <a:ea typeface="Lucida Grande" charset="0"/>
                <a:cs typeface="Lucida Grande" charset="0"/>
                <a:sym typeface="Helvetica Neue Light" charset="0"/>
              </a:rPr>
              <a:t>✓</a:t>
            </a:r>
          </a:p>
        </p:txBody>
      </p:sp>
      <p:pic>
        <p:nvPicPr>
          <p:cNvPr id="80907" name="Picture 11"/>
          <p:cNvPicPr>
            <a:picLocks noChangeArrowheads="1"/>
          </p:cNvPicPr>
          <p:nvPr/>
        </p:nvPicPr>
        <p:blipFill>
          <a:blip r:embed="rId5" cstate="print"/>
          <a:srcRect/>
          <a:stretch>
            <a:fillRect/>
          </a:stretch>
        </p:blipFill>
        <p:spPr bwMode="auto">
          <a:xfrm>
            <a:off x="88900" y="2451100"/>
            <a:ext cx="1003300" cy="825500"/>
          </a:xfrm>
          <a:prstGeom prst="rect">
            <a:avLst/>
          </a:prstGeom>
          <a:noFill/>
          <a:ln w="9525">
            <a:noFill/>
            <a:round/>
            <a:headEnd/>
            <a:tailEnd/>
          </a:ln>
        </p:spPr>
      </p:pic>
      <p:pic>
        <p:nvPicPr>
          <p:cNvPr id="80908" name="Picture 12"/>
          <p:cNvPicPr>
            <a:picLocks noChangeArrowheads="1"/>
          </p:cNvPicPr>
          <p:nvPr/>
        </p:nvPicPr>
        <p:blipFill>
          <a:blip r:embed="rId6" cstate="print"/>
          <a:srcRect/>
          <a:stretch>
            <a:fillRect/>
          </a:stretch>
        </p:blipFill>
        <p:spPr bwMode="auto">
          <a:xfrm>
            <a:off x="158750" y="1219200"/>
            <a:ext cx="850900" cy="825500"/>
          </a:xfrm>
          <a:prstGeom prst="rect">
            <a:avLst/>
          </a:prstGeom>
          <a:noFill/>
          <a:ln w="9525">
            <a:noFill/>
            <a:round/>
            <a:headEnd/>
            <a:tailEnd/>
          </a:ln>
        </p:spPr>
      </p:pic>
      <p:pic>
        <p:nvPicPr>
          <p:cNvPr id="80909" name="Picture 13"/>
          <p:cNvPicPr>
            <a:picLocks noChangeArrowheads="1"/>
          </p:cNvPicPr>
          <p:nvPr/>
        </p:nvPicPr>
        <p:blipFill>
          <a:blip r:embed="rId7" cstate="print"/>
          <a:srcRect/>
          <a:stretch>
            <a:fillRect/>
          </a:stretch>
        </p:blipFill>
        <p:spPr bwMode="auto">
          <a:xfrm>
            <a:off x="236538" y="3983038"/>
            <a:ext cx="698500" cy="698500"/>
          </a:xfrm>
          <a:prstGeom prst="rect">
            <a:avLst/>
          </a:prstGeom>
          <a:noFill/>
          <a:ln w="9525">
            <a:noFill/>
            <a:round/>
            <a:headEnd/>
            <a:tailEnd/>
          </a:ln>
        </p:spPr>
      </p:pic>
      <p:pic>
        <p:nvPicPr>
          <p:cNvPr id="80910" name="Picture 14"/>
          <p:cNvPicPr>
            <a:picLocks noChangeArrowheads="1"/>
          </p:cNvPicPr>
          <p:nvPr/>
        </p:nvPicPr>
        <p:blipFill>
          <a:blip r:embed="rId8" cstate="print"/>
          <a:srcRect/>
          <a:stretch>
            <a:fillRect/>
          </a:stretch>
        </p:blipFill>
        <p:spPr bwMode="auto">
          <a:xfrm>
            <a:off x="222250" y="4972050"/>
            <a:ext cx="736600" cy="482600"/>
          </a:xfrm>
          <a:prstGeom prst="rect">
            <a:avLst/>
          </a:prstGeom>
          <a:noFill/>
          <a:ln w="9525">
            <a:noFill/>
            <a:round/>
            <a:headEnd/>
            <a:tailEnd/>
          </a:ln>
        </p:spPr>
      </p:pic>
      <p:sp>
        <p:nvSpPr>
          <p:cNvPr id="42001" name="Rectangle 15"/>
          <p:cNvSpPr>
            <a:spLocks/>
          </p:cNvSpPr>
          <p:nvPr/>
        </p:nvSpPr>
        <p:spPr bwMode="auto">
          <a:xfrm>
            <a:off x="8043863" y="1304925"/>
            <a:ext cx="685800" cy="200025"/>
          </a:xfrm>
          <a:prstGeom prst="rect">
            <a:avLst/>
          </a:prstGeom>
          <a:solidFill>
            <a:srgbClr val="FFFFFF"/>
          </a:solidFill>
          <a:ln w="9525">
            <a:solidFill>
              <a:srgbClr val="FFFFFF"/>
            </a:solid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80912" name="Picture 16"/>
          <p:cNvPicPr>
            <a:picLocks noChangeAspect="1" noChangeArrowheads="1"/>
          </p:cNvPicPr>
          <p:nvPr/>
        </p:nvPicPr>
        <p:blipFill>
          <a:blip r:embed="rId9" cstate="print"/>
          <a:srcRect/>
          <a:stretch>
            <a:fillRect/>
          </a:stretch>
        </p:blipFill>
        <p:spPr bwMode="auto">
          <a:xfrm>
            <a:off x="5997575" y="1466850"/>
            <a:ext cx="3013075" cy="1003300"/>
          </a:xfrm>
          <a:prstGeom prst="rect">
            <a:avLst/>
          </a:prstGeom>
          <a:noFill/>
          <a:ln w="9525" cap="flat">
            <a:noFill/>
            <a:round/>
            <a:headEnd/>
            <a:tailEnd/>
          </a:ln>
          <a:effectLst>
            <a:outerShdw dist="76199" dir="2700000" algn="ctr" rotWithShape="0">
              <a:schemeClr val="bg2">
                <a:alpha val="75000"/>
              </a:schemeClr>
            </a:outerShdw>
          </a:effectLst>
        </p:spPr>
      </p:pic>
      <p:sp>
        <p:nvSpPr>
          <p:cNvPr id="80913" name="Rectangle 17"/>
          <p:cNvSpPr>
            <a:spLocks/>
          </p:cNvSpPr>
          <p:nvPr/>
        </p:nvSpPr>
        <p:spPr bwMode="auto">
          <a:xfrm>
            <a:off x="7988300" y="3771900"/>
            <a:ext cx="244475" cy="368300"/>
          </a:xfrm>
          <a:prstGeom prst="rect">
            <a:avLst/>
          </a:prstGeom>
          <a:noFill/>
          <a:ln w="12700">
            <a:noFill/>
            <a:miter lim="800000"/>
            <a:headEnd/>
            <a:tailEnd/>
          </a:ln>
        </p:spPr>
        <p:txBody>
          <a:bodyPr wrap="none" lIns="0" tIns="0" rIns="40639" bIns="0">
            <a:spAutoFit/>
          </a:bodyPr>
          <a:lstStyle/>
          <a:p>
            <a:pPr fontAlgn="base">
              <a:spcBef>
                <a:spcPts val="638"/>
              </a:spcBef>
              <a:spcAft>
                <a:spcPct val="0"/>
              </a:spcAft>
            </a:pPr>
            <a:r>
              <a:rPr lang="en-US" sz="2400" smtClean="0">
                <a:solidFill>
                  <a:srgbClr val="A482F6"/>
                </a:solidFill>
                <a:ea typeface="Lucida Grande" charset="0"/>
                <a:cs typeface="Lucida Grande" charset="0"/>
                <a:sym typeface="Helvetica Neue Light" charset="0"/>
              </a:rPr>
              <a:t>✓</a:t>
            </a:r>
          </a:p>
        </p:txBody>
      </p:sp>
      <p:sp>
        <p:nvSpPr>
          <p:cNvPr id="80914" name="Rectangle 18"/>
          <p:cNvSpPr>
            <a:spLocks/>
          </p:cNvSpPr>
          <p:nvPr/>
        </p:nvSpPr>
        <p:spPr bwMode="auto">
          <a:xfrm>
            <a:off x="7378700" y="4610100"/>
            <a:ext cx="244475" cy="368300"/>
          </a:xfrm>
          <a:prstGeom prst="rect">
            <a:avLst/>
          </a:prstGeom>
          <a:noFill/>
          <a:ln w="12700">
            <a:noFill/>
            <a:miter lim="800000"/>
            <a:headEnd/>
            <a:tailEnd/>
          </a:ln>
        </p:spPr>
        <p:txBody>
          <a:bodyPr wrap="none" lIns="0" tIns="0" rIns="40639" bIns="0">
            <a:spAutoFit/>
          </a:bodyPr>
          <a:lstStyle/>
          <a:p>
            <a:pPr fontAlgn="base">
              <a:spcBef>
                <a:spcPts val="638"/>
              </a:spcBef>
              <a:spcAft>
                <a:spcPct val="0"/>
              </a:spcAft>
            </a:pPr>
            <a:r>
              <a:rPr lang="en-US" sz="2400" smtClean="0">
                <a:solidFill>
                  <a:srgbClr val="A482F6"/>
                </a:solidFill>
                <a:ea typeface="Lucida Grande" charset="0"/>
                <a:cs typeface="Lucida Grande" charset="0"/>
                <a:sym typeface="Helvetica Neue Light"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9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9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9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9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090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090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0904">
                                            <p:txEl>
                                              <p:pRg st="9" end="9"/>
                                            </p:txEl>
                                          </p:spTgt>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1"/>
                                  </p:stCondLst>
                                  <p:childTnLst>
                                    <p:set>
                                      <p:cBhvr>
                                        <p:cTn id="45" dur="1" fill="hold">
                                          <p:stCondLst>
                                            <p:cond delay="499"/>
                                          </p:stCondLst>
                                        </p:cTn>
                                        <p:tgtEl>
                                          <p:spTgt spid="80908"/>
                                        </p:tgtEl>
                                        <p:attrNameLst>
                                          <p:attrName>style.visibility</p:attrName>
                                        </p:attrNameLst>
                                      </p:cBhvr>
                                      <p:to>
                                        <p:strVal val="visible"/>
                                      </p:to>
                                    </p:set>
                                  </p:childTnLst>
                                </p:cTn>
                              </p:par>
                            </p:childTnLst>
                          </p:cTn>
                        </p:par>
                        <p:par>
                          <p:cTn id="46" fill="hold">
                            <p:stCondLst>
                              <p:cond delay="1001"/>
                            </p:stCondLst>
                            <p:childTnLst>
                              <p:par>
                                <p:cTn id="47" presetID="1" presetClass="entr" presetSubtype="0" fill="hold" grpId="0" nodeType="afterEffect">
                                  <p:stCondLst>
                                    <p:cond delay="1000"/>
                                  </p:stCondLst>
                                  <p:childTnLst>
                                    <p:set>
                                      <p:cBhvr>
                                        <p:cTn id="48" dur="1" fill="hold">
                                          <p:stCondLst>
                                            <p:cond delay="499"/>
                                          </p:stCondLst>
                                        </p:cTn>
                                        <p:tgtEl>
                                          <p:spTgt spid="80905"/>
                                        </p:tgtEl>
                                        <p:attrNameLst>
                                          <p:attrName>style.visibility</p:attrName>
                                        </p:attrNameLst>
                                      </p:cBhvr>
                                      <p:to>
                                        <p:strVal val="visible"/>
                                      </p:to>
                                    </p:set>
                                  </p:childTnLst>
                                </p:cTn>
                              </p:par>
                            </p:childTnLst>
                          </p:cTn>
                        </p:par>
                        <p:par>
                          <p:cTn id="49" fill="hold">
                            <p:stCondLst>
                              <p:cond delay="2501"/>
                            </p:stCondLst>
                            <p:childTnLst>
                              <p:par>
                                <p:cTn id="50" presetID="1" presetClass="entr" presetSubtype="0" fill="hold" grpId="0" nodeType="afterEffect">
                                  <p:stCondLst>
                                    <p:cond delay="1000"/>
                                  </p:stCondLst>
                                  <p:childTnLst>
                                    <p:set>
                                      <p:cBhvr>
                                        <p:cTn id="51" dur="1" fill="hold">
                                          <p:stCondLst>
                                            <p:cond delay="499"/>
                                          </p:stCondLst>
                                        </p:cTn>
                                        <p:tgtEl>
                                          <p:spTgt spid="8090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0912"/>
                                        </p:tgtEl>
                                        <p:attrNameLst>
                                          <p:attrName>style.visibility</p:attrName>
                                        </p:attrNameLst>
                                      </p:cBhvr>
                                      <p:to>
                                        <p:strVal val="visible"/>
                                      </p:to>
                                    </p:set>
                                    <p:animEffect transition="in" filter="wipe(left)">
                                      <p:cBhvr>
                                        <p:cTn id="56" dur="500"/>
                                        <p:tgtEl>
                                          <p:spTgt spid="80912"/>
                                        </p:tgtEl>
                                      </p:cBhvr>
                                    </p:animEffect>
                                  </p:childTnLst>
                                </p:cTn>
                              </p:par>
                            </p:childTnLst>
                          </p:cTn>
                        </p:par>
                        <p:par>
                          <p:cTn id="57" fill="hold">
                            <p:stCondLst>
                              <p:cond delay="500"/>
                            </p:stCondLst>
                            <p:childTnLst>
                              <p:par>
                                <p:cTn id="58" presetID="1" presetClass="entr" presetSubtype="0" fill="hold" nodeType="afterEffect">
                                  <p:stCondLst>
                                    <p:cond delay="1"/>
                                  </p:stCondLst>
                                  <p:childTnLst>
                                    <p:set>
                                      <p:cBhvr>
                                        <p:cTn id="59" dur="1" fill="hold">
                                          <p:stCondLst>
                                            <p:cond delay="499"/>
                                          </p:stCondLst>
                                        </p:cTn>
                                        <p:tgtEl>
                                          <p:spTgt spid="80907"/>
                                        </p:tgtEl>
                                        <p:attrNameLst>
                                          <p:attrName>style.visibility</p:attrName>
                                        </p:attrNameLst>
                                      </p:cBhvr>
                                      <p:to>
                                        <p:strVal val="visible"/>
                                      </p:to>
                                    </p:set>
                                  </p:childTnLst>
                                </p:cTn>
                              </p:par>
                            </p:childTnLst>
                          </p:cTn>
                        </p:par>
                        <p:par>
                          <p:cTn id="60" fill="hold">
                            <p:stCondLst>
                              <p:cond delay="1001"/>
                            </p:stCondLst>
                            <p:childTnLst>
                              <p:par>
                                <p:cTn id="61" presetID="1" presetClass="entr" presetSubtype="0" fill="hold" grpId="0" nodeType="afterEffect">
                                  <p:stCondLst>
                                    <p:cond delay="1"/>
                                  </p:stCondLst>
                                  <p:childTnLst>
                                    <p:set>
                                      <p:cBhvr>
                                        <p:cTn id="62" dur="1" fill="hold">
                                          <p:stCondLst>
                                            <p:cond delay="499"/>
                                          </p:stCondLst>
                                        </p:cTn>
                                        <p:tgtEl>
                                          <p:spTgt spid="80913"/>
                                        </p:tgtEl>
                                        <p:attrNameLst>
                                          <p:attrName>style.visibility</p:attrName>
                                        </p:attrNameLst>
                                      </p:cBhvr>
                                      <p:to>
                                        <p:strVal val="visible"/>
                                      </p:to>
                                    </p:set>
                                  </p:childTnLst>
                                </p:cTn>
                              </p:par>
                            </p:childTnLst>
                          </p:cTn>
                        </p:par>
                        <p:par>
                          <p:cTn id="63" fill="hold">
                            <p:stCondLst>
                              <p:cond delay="1502"/>
                            </p:stCondLst>
                            <p:childTnLst>
                              <p:par>
                                <p:cTn id="64" presetID="1" presetClass="entr" presetSubtype="0" fill="hold" grpId="0" nodeType="afterEffect">
                                  <p:stCondLst>
                                    <p:cond delay="1"/>
                                  </p:stCondLst>
                                  <p:childTnLst>
                                    <p:set>
                                      <p:cBhvr>
                                        <p:cTn id="65" dur="1" fill="hold">
                                          <p:stCondLst>
                                            <p:cond delay="499"/>
                                          </p:stCondLst>
                                        </p:cTn>
                                        <p:tgtEl>
                                          <p:spTgt spid="80914"/>
                                        </p:tgtEl>
                                        <p:attrNameLst>
                                          <p:attrName>style.visibility</p:attrName>
                                        </p:attrNameLst>
                                      </p:cBhvr>
                                      <p:to>
                                        <p:strVal val="visible"/>
                                      </p:to>
                                    </p:set>
                                  </p:childTnLst>
                                </p:cTn>
                              </p:par>
                            </p:childTnLst>
                          </p:cTn>
                        </p:par>
                        <p:par>
                          <p:cTn id="66" fill="hold">
                            <p:stCondLst>
                              <p:cond delay="2003"/>
                            </p:stCondLst>
                            <p:childTnLst>
                              <p:par>
                                <p:cTn id="67" presetID="1" presetClass="entr" presetSubtype="0" fill="hold" nodeType="afterEffect">
                                  <p:stCondLst>
                                    <p:cond delay="1"/>
                                  </p:stCondLst>
                                  <p:childTnLst>
                                    <p:set>
                                      <p:cBhvr>
                                        <p:cTn id="68" dur="1" fill="hold">
                                          <p:stCondLst>
                                            <p:cond delay="499"/>
                                          </p:stCondLst>
                                        </p:cTn>
                                        <p:tgtEl>
                                          <p:spTgt spid="80909"/>
                                        </p:tgtEl>
                                        <p:attrNameLst>
                                          <p:attrName>style.visibility</p:attrName>
                                        </p:attrNameLst>
                                      </p:cBhvr>
                                      <p:to>
                                        <p:strVal val="visible"/>
                                      </p:to>
                                    </p:set>
                                  </p:childTnLst>
                                </p:cTn>
                              </p:par>
                            </p:childTnLst>
                          </p:cTn>
                        </p:par>
                        <p:par>
                          <p:cTn id="69" fill="hold">
                            <p:stCondLst>
                              <p:cond delay="2504"/>
                            </p:stCondLst>
                            <p:childTnLst>
                              <p:par>
                                <p:cTn id="70" presetID="1" presetClass="entr" presetSubtype="0" fill="hold" nodeType="afterEffect">
                                  <p:stCondLst>
                                    <p:cond delay="1"/>
                                  </p:stCondLst>
                                  <p:childTnLst>
                                    <p:set>
                                      <p:cBhvr>
                                        <p:cTn id="71" dur="1" fill="hold">
                                          <p:stCondLst>
                                            <p:cond delay="499"/>
                                          </p:stCondLst>
                                        </p:cTn>
                                        <p:tgtEl>
                                          <p:spTgt spid="80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build="p" bldLvl="5" autoUpdateAnimBg="0"/>
      <p:bldP spid="80905" grpId="0" autoUpdateAnimBg="0"/>
      <p:bldP spid="80906" grpId="0" autoUpdateAnimBg="0"/>
      <p:bldP spid="80913" grpId="0" autoUpdateAnimBg="0"/>
      <p:bldP spid="80914"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3011"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3012" name="Text Box 3"/>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42315197-628D-44A4-80B2-1973F2432A91}" type="slidenum">
              <a:rPr lang="en-US" sz="1400" smtClean="0">
                <a:solidFill>
                  <a:srgbClr val="000000"/>
                </a:solidFill>
                <a:latin typeface="Arial" charset="0"/>
                <a:cs typeface="Arial" charset="0"/>
                <a:sym typeface="Arial" charset="0"/>
              </a:rPr>
              <a:pPr algn="ctr" fontAlgn="base">
                <a:spcBef>
                  <a:spcPct val="0"/>
                </a:spcBef>
                <a:spcAft>
                  <a:spcPct val="0"/>
                </a:spcAft>
              </a:pPr>
              <a:t>126</a:t>
            </a:fld>
            <a:endParaRPr lang="en-US" sz="1400" smtClean="0">
              <a:solidFill>
                <a:srgbClr val="000000"/>
              </a:solidFill>
              <a:latin typeface="Arial" charset="0"/>
              <a:cs typeface="Arial" charset="0"/>
              <a:sym typeface="Arial" charset="0"/>
            </a:endParaRPr>
          </a:p>
        </p:txBody>
      </p:sp>
      <p:pic>
        <p:nvPicPr>
          <p:cNvPr id="43013"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43014"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43015"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3016" name="Rectangle 7"/>
          <p:cNvSpPr>
            <a:spLocks noChangeArrowheads="1"/>
          </p:cNvSpPr>
          <p:nvPr>
            <p:ph type="title"/>
          </p:nvPr>
        </p:nvSpPr>
        <p:spPr/>
        <p:txBody>
          <a:bodyPr rIns="81279"/>
          <a:lstStyle/>
          <a:p>
            <a:pPr eaLnBrk="1" hangingPunct="1"/>
            <a:r>
              <a:rPr lang="en-US" smtClean="0"/>
              <a:t>Take-Away</a:t>
            </a:r>
          </a:p>
        </p:txBody>
      </p:sp>
      <p:sp>
        <p:nvSpPr>
          <p:cNvPr id="43017" name="Rectangle 8"/>
          <p:cNvSpPr>
            <a:spLocks noChangeArrowheads="1"/>
          </p:cNvSpPr>
          <p:nvPr>
            <p:ph type="body" idx="1"/>
          </p:nvPr>
        </p:nvSpPr>
        <p:spPr/>
        <p:txBody>
          <a:bodyPr rIns="81279"/>
          <a:lstStyle/>
          <a:p>
            <a:pPr eaLnBrk="1" hangingPunct="1"/>
            <a:r>
              <a:rPr lang="en-US" smtClean="0"/>
              <a:t>Loss of Control in Flight can be mitigated through integrated Upset Prevention and Recovery Training</a:t>
            </a:r>
          </a:p>
          <a:p>
            <a:pPr marL="782638" lvl="1" eaLnBrk="1" hangingPunct="1">
              <a:buClrTx/>
            </a:pPr>
            <a:r>
              <a:rPr lang="en-US" smtClean="0"/>
              <a:t>Academics</a:t>
            </a:r>
          </a:p>
          <a:p>
            <a:pPr marL="782638" lvl="1" eaLnBrk="1" hangingPunct="1">
              <a:buClrTx/>
            </a:pPr>
            <a:r>
              <a:rPr lang="en-US" smtClean="0"/>
              <a:t>In-Flight</a:t>
            </a:r>
          </a:p>
          <a:p>
            <a:pPr marL="782638" lvl="1" eaLnBrk="1" hangingPunct="1">
              <a:buClrTx/>
            </a:pPr>
            <a:r>
              <a:rPr lang="en-US" smtClean="0"/>
              <a:t>Simulator</a:t>
            </a:r>
          </a:p>
          <a:p>
            <a:pPr eaLnBrk="1" hangingPunct="1">
              <a:buClrTx/>
            </a:pPr>
            <a:r>
              <a:rPr lang="en-US" smtClean="0"/>
              <a:t>Simulator Standards Recommendations</a:t>
            </a:r>
          </a:p>
          <a:p>
            <a:pPr marL="782638" lvl="1" eaLnBrk="1" hangingPunct="1">
              <a:lnSpc>
                <a:spcPct val="90000"/>
              </a:lnSpc>
              <a:buClrTx/>
            </a:pPr>
            <a:r>
              <a:rPr lang="en-US" smtClean="0"/>
              <a:t>Improved simulator usage, scenarios, IOS, model</a:t>
            </a:r>
          </a:p>
          <a:p>
            <a:pPr eaLnBrk="1" hangingPunct="1">
              <a:lnSpc>
                <a:spcPct val="90000"/>
              </a:lnSpc>
              <a:buClrTx/>
            </a:pPr>
            <a:r>
              <a:rPr lang="en-US" smtClean="0"/>
              <a:t>ICATEE is working with industry to improve the training paradigm, effectively.</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FD9D92BD-E267-4194-A65D-9A625B8CB1A0}" type="slidenum">
              <a:rPr lang="en-US" smtClean="0">
                <a:solidFill>
                  <a:srgbClr val="000000"/>
                </a:solidFill>
              </a:rPr>
              <a:pPr/>
              <a:t>127</a:t>
            </a:fld>
            <a:endParaRPr lang="en-US" smtClean="0">
              <a:solidFill>
                <a:srgbClr val="000000"/>
              </a:solidFill>
            </a:endParaRPr>
          </a:p>
        </p:txBody>
      </p:sp>
      <p:pic>
        <p:nvPicPr>
          <p:cNvPr id="83969" name="Picture 1"/>
          <p:cNvPicPr>
            <a:picLocks noChangeAspect="1" noChangeArrowheads="1"/>
          </p:cNvPicPr>
          <p:nvPr/>
        </p:nvPicPr>
        <p:blipFill>
          <a:blip r:embed="rId3" cstate="print"/>
          <a:srcRect/>
          <a:stretch>
            <a:fillRect/>
          </a:stretch>
        </p:blipFill>
        <p:spPr bwMode="auto">
          <a:xfrm>
            <a:off x="0" y="1073150"/>
            <a:ext cx="9144000" cy="6059488"/>
          </a:xfrm>
          <a:prstGeom prst="rect">
            <a:avLst/>
          </a:prstGeom>
          <a:noFill/>
          <a:ln w="9525">
            <a:noFill/>
            <a:round/>
            <a:headEnd/>
            <a:tailEnd/>
          </a:ln>
        </p:spPr>
      </p:pic>
      <p:sp>
        <p:nvSpPr>
          <p:cNvPr id="44036" name="Rectangle 2"/>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44037"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44038" name="Picture 4"/>
          <p:cNvPicPr>
            <a:picLocks noChangeAspect="1" noChangeArrowheads="1"/>
          </p:cNvPicPr>
          <p:nvPr/>
        </p:nvPicPr>
        <p:blipFill>
          <a:blip r:embed="rId4" cstate="print"/>
          <a:srcRect/>
          <a:stretch>
            <a:fillRect/>
          </a:stretch>
        </p:blipFill>
        <p:spPr bwMode="auto">
          <a:xfrm>
            <a:off x="673100" y="6208713"/>
            <a:ext cx="2463800" cy="463550"/>
          </a:xfrm>
          <a:prstGeom prst="rect">
            <a:avLst/>
          </a:prstGeom>
          <a:noFill/>
          <a:ln w="9525">
            <a:noFill/>
            <a:round/>
            <a:headEnd/>
            <a:tailEnd/>
          </a:ln>
        </p:spPr>
      </p:pic>
      <p:pic>
        <p:nvPicPr>
          <p:cNvPr id="44039" name="Picture 5"/>
          <p:cNvPicPr>
            <a:picLocks noChangeArrowheads="1"/>
          </p:cNvPicPr>
          <p:nvPr/>
        </p:nvPicPr>
        <p:blipFill>
          <a:blip r:embed="rId5" cstate="print"/>
          <a:srcRect/>
          <a:stretch>
            <a:fillRect/>
          </a:stretch>
        </p:blipFill>
        <p:spPr bwMode="auto">
          <a:xfrm>
            <a:off x="6954838" y="6091238"/>
            <a:ext cx="622300" cy="622300"/>
          </a:xfrm>
          <a:prstGeom prst="rect">
            <a:avLst/>
          </a:prstGeom>
          <a:noFill/>
          <a:ln w="9525">
            <a:noFill/>
            <a:round/>
            <a:headEnd/>
            <a:tailEnd/>
          </a:ln>
        </p:spPr>
      </p:pic>
      <p:sp>
        <p:nvSpPr>
          <p:cNvPr id="44040" name="Rectangle 6"/>
          <p:cNvSpPr>
            <a:spLocks noChangeArrowheads="1"/>
          </p:cNvSpPr>
          <p:nvPr>
            <p:ph type="title"/>
          </p:nvPr>
        </p:nvSpPr>
        <p:spPr/>
        <p:txBody>
          <a:bodyPr rIns="132080"/>
          <a:lstStyle/>
          <a:p>
            <a:pPr eaLnBrk="1" hangingPunct="1"/>
            <a:r>
              <a:rPr lang="en-US" sz="3600" smtClean="0"/>
              <a:t>www.icatee.org</a:t>
            </a:r>
          </a:p>
        </p:txBody>
      </p:sp>
      <p:sp>
        <p:nvSpPr>
          <p:cNvPr id="44041" name="Text Box 7"/>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61533C64-DD78-4DBC-AD42-56614A8E0DEC}" type="slidenum">
              <a:rPr lang="en-US" sz="1400" smtClean="0">
                <a:solidFill>
                  <a:srgbClr val="000000"/>
                </a:solidFill>
                <a:latin typeface="Arial" charset="0"/>
                <a:cs typeface="Arial" charset="0"/>
                <a:sym typeface="Arial" charset="0"/>
              </a:rPr>
              <a:pPr algn="ctr" fontAlgn="base">
                <a:spcBef>
                  <a:spcPct val="0"/>
                </a:spcBef>
                <a:spcAft>
                  <a:spcPct val="0"/>
                </a:spcAft>
              </a:pPr>
              <a:t>127</a:t>
            </a:fld>
            <a:endParaRPr lang="en-US" sz="1400" smtClean="0">
              <a:solidFill>
                <a:srgbClr val="000000"/>
              </a:solidFill>
              <a:latin typeface="Arial" charset="0"/>
              <a:cs typeface="Arial" charset="0"/>
              <a:sym typeface="Arial" charset="0"/>
            </a:endParaRPr>
          </a:p>
        </p:txBody>
      </p:sp>
      <p:sp>
        <p:nvSpPr>
          <p:cNvPr id="83976" name="Rectangle 8"/>
          <p:cNvSpPr>
            <a:spLocks/>
          </p:cNvSpPr>
          <p:nvPr/>
        </p:nvSpPr>
        <p:spPr bwMode="auto">
          <a:xfrm>
            <a:off x="723900" y="1866900"/>
            <a:ext cx="4533900" cy="4572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wrap="none" lIns="0" tIns="0" rIns="40639" bIns="0">
            <a:spAutoFit/>
          </a:bodyPr>
          <a:lstStyle/>
          <a:p>
            <a:pPr marL="39688" fontAlgn="base">
              <a:spcBef>
                <a:spcPct val="0"/>
              </a:spcBef>
              <a:spcAft>
                <a:spcPct val="0"/>
              </a:spcAft>
              <a:defRPr/>
            </a:pPr>
            <a:r>
              <a:rPr lang="en-US" sz="2400" b="1">
                <a:solidFill>
                  <a:srgbClr val="FFFFFF"/>
                </a:solidFill>
                <a:latin typeface="Helvetica Neue" charset="0"/>
                <a:ea typeface="Helvetica Neue" charset="0"/>
                <a:cs typeface="Helvetica Neue" charset="0"/>
                <a:sym typeface="Helvetica Neue" charset="0"/>
              </a:rPr>
              <a:t>s.advani@idt-engineering.com</a:t>
            </a:r>
          </a:p>
        </p:txBody>
      </p:sp>
      <p:sp>
        <p:nvSpPr>
          <p:cNvPr id="83977" name="Rectangle 9"/>
          <p:cNvSpPr>
            <a:spLocks/>
          </p:cNvSpPr>
          <p:nvPr/>
        </p:nvSpPr>
        <p:spPr bwMode="auto">
          <a:xfrm>
            <a:off x="736600" y="2387600"/>
            <a:ext cx="2455863" cy="4572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wrap="none" lIns="0" tIns="0" rIns="40639" bIns="0">
            <a:spAutoFit/>
          </a:bodyPr>
          <a:lstStyle/>
          <a:p>
            <a:pPr marL="39688" fontAlgn="base">
              <a:spcBef>
                <a:spcPct val="0"/>
              </a:spcBef>
              <a:spcAft>
                <a:spcPct val="0"/>
              </a:spcAft>
              <a:defRPr/>
            </a:pPr>
            <a:r>
              <a:rPr lang="en-US" sz="2400" b="1">
                <a:solidFill>
                  <a:srgbClr val="FFFFFF"/>
                </a:solidFill>
                <a:latin typeface="Helvetica Neue" charset="0"/>
                <a:ea typeface="Helvetica Neue" charset="0"/>
                <a:cs typeface="Helvetica Neue" charset="0"/>
                <a:sym typeface="Helvetica Neue" charset="0"/>
              </a:rPr>
              <a:t>+31 655 737 345</a:t>
            </a:r>
          </a:p>
        </p:txBody>
      </p:sp>
      <p:sp>
        <p:nvSpPr>
          <p:cNvPr id="83978" name="Rectangle 10"/>
          <p:cNvSpPr>
            <a:spLocks/>
          </p:cNvSpPr>
          <p:nvPr/>
        </p:nvSpPr>
        <p:spPr bwMode="auto">
          <a:xfrm>
            <a:off x="736600" y="1346200"/>
            <a:ext cx="2243138" cy="4572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wrap="none" lIns="0" tIns="0" rIns="40639" bIns="0">
            <a:spAutoFit/>
          </a:bodyPr>
          <a:lstStyle/>
          <a:p>
            <a:pPr marL="39688" fontAlgn="base">
              <a:spcBef>
                <a:spcPct val="0"/>
              </a:spcBef>
              <a:spcAft>
                <a:spcPct val="0"/>
              </a:spcAft>
              <a:defRPr/>
            </a:pPr>
            <a:r>
              <a:rPr lang="en-US" sz="2400" b="1">
                <a:solidFill>
                  <a:srgbClr val="FFFFFF"/>
                </a:solidFill>
                <a:latin typeface="Helvetica Neue" charset="0"/>
                <a:ea typeface="Helvetica Neue" charset="0"/>
                <a:cs typeface="Helvetica Neue" charset="0"/>
                <a:sym typeface="Helvetica Neue" charset="0"/>
              </a:rPr>
              <a:t>Sunjoo Advani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5124736" presetClass="entr" presetSubtype="190605992" fill="hold" nodeType="clickEffect">
                                  <p:stCondLst>
                                    <p:cond delay="0"/>
                                  </p:stCondLst>
                                  <p:childTnLst>
                                    <p:set>
                                      <p:cBhvr>
                                        <p:cTn id="6" dur="1" fill="hold">
                                          <p:stCondLst>
                                            <p:cond delay="499"/>
                                          </p:stCondLst>
                                        </p:cTn>
                                        <p:tgtEl>
                                          <p:spTgt spid="83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 11oct12.jpg"/>
          <p:cNvPicPr>
            <a:picLocks noChangeAspect="1"/>
          </p:cNvPicPr>
          <p:nvPr/>
        </p:nvPicPr>
        <p:blipFill>
          <a:blip r:embed="rId3" cstate="print"/>
          <a:stretch>
            <a:fillRect/>
          </a:stretch>
        </p:blipFill>
        <p:spPr>
          <a:xfrm>
            <a:off x="10990" y="0"/>
            <a:ext cx="9133010" cy="6400800"/>
          </a:xfrm>
          <a:prstGeom prst="rect">
            <a:avLst/>
          </a:prstGeom>
        </p:spPr>
      </p:pic>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ITQI - EBT Caravelle-Comet panels - 8oct12.jpg"/>
          <p:cNvPicPr>
            <a:picLocks noChangeAspect="1"/>
          </p:cNvPicPr>
          <p:nvPr/>
        </p:nvPicPr>
        <p:blipFill>
          <a:blip r:embed="rId3" cstate="print"/>
          <a:stretch>
            <a:fillRect/>
          </a:stretch>
        </p:blipFill>
        <p:spPr>
          <a:xfrm>
            <a:off x="-8530" y="0"/>
            <a:ext cx="9152530" cy="645333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201608" y="2060848"/>
            <a:ext cx="8820472" cy="3539430"/>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Since 1970s with DME in line with the Runway,</a:t>
            </a:r>
          </a:p>
          <a:p>
            <a:pPr algn="ctr" eaLnBrk="0" fontAlgn="base" hangingPunct="0">
              <a:spcBef>
                <a:spcPct val="0"/>
              </a:spcBef>
              <a:spcAft>
                <a:spcPct val="0"/>
              </a:spcAft>
            </a:pPr>
            <a:r>
              <a:rPr lang="en-GB" sz="2800" b="1" dirty="0">
                <a:solidFill>
                  <a:srgbClr val="000099"/>
                </a:solidFill>
                <a:ea typeface="ＭＳ Ｐゴシック" pitchFamily="34" charset="-128"/>
              </a:rPr>
              <a:t>NO excuse for NOT following </a:t>
            </a:r>
          </a:p>
          <a:p>
            <a:pPr algn="ctr" eaLnBrk="0" fontAlgn="base" hangingPunct="0">
              <a:spcBef>
                <a:spcPct val="0"/>
              </a:spcBef>
              <a:spcAft>
                <a:spcPct val="0"/>
              </a:spcAft>
            </a:pPr>
            <a:r>
              <a:rPr lang="en-GB" sz="2800" b="1" dirty="0">
                <a:solidFill>
                  <a:srgbClr val="000099"/>
                </a:solidFill>
                <a:ea typeface="ＭＳ Ｐゴシック" pitchFamily="34" charset="-128"/>
              </a:rPr>
              <a:t>Constant 3°path to runway threshold –</a:t>
            </a:r>
          </a:p>
          <a:p>
            <a:pPr algn="ctr" eaLnBrk="0" fontAlgn="base" hangingPunct="0">
              <a:spcBef>
                <a:spcPct val="0"/>
              </a:spcBef>
              <a:spcAft>
                <a:spcPct val="0"/>
              </a:spcAft>
            </a:pPr>
            <a:r>
              <a:rPr lang="en-GB" sz="2800" b="1" dirty="0">
                <a:solidFill>
                  <a:srgbClr val="000099"/>
                </a:solidFill>
                <a:ea typeface="ＭＳ Ｐゴシック" pitchFamily="34" charset="-128"/>
              </a:rPr>
              <a:t>Using DME – Altitude Display </a:t>
            </a:r>
          </a:p>
          <a:p>
            <a:pPr algn="ctr" eaLnBrk="0" fontAlgn="base" hangingPunct="0">
              <a:spcBef>
                <a:spcPct val="0"/>
              </a:spcBef>
              <a:spcAft>
                <a:spcPct val="0"/>
              </a:spcAft>
            </a:pP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or by Altitude regularly calculated mentally -</a:t>
            </a:r>
          </a:p>
          <a:p>
            <a:pPr algn="ctr" eaLnBrk="0" fontAlgn="base" hangingPunct="0">
              <a:spcBef>
                <a:spcPct val="0"/>
              </a:spcBef>
              <a:spcAft>
                <a:spcPct val="0"/>
              </a:spcAft>
            </a:pPr>
            <a:r>
              <a:rPr lang="en-GB" sz="2800" b="1" dirty="0">
                <a:solidFill>
                  <a:srgbClr val="000099"/>
                </a:solidFill>
                <a:ea typeface="ＭＳ Ｐゴシック" pitchFamily="34" charset="-128"/>
              </a:rPr>
              <a:t>eg at 5 nm DME at Guam –</a:t>
            </a:r>
          </a:p>
          <a:p>
            <a:pPr algn="ctr" eaLnBrk="0" fontAlgn="base" hangingPunct="0">
              <a:spcBef>
                <a:spcPct val="0"/>
              </a:spcBef>
              <a:spcAft>
                <a:spcPct val="0"/>
              </a:spcAft>
            </a:pPr>
            <a:r>
              <a:rPr lang="en-GB" sz="2800" b="1" dirty="0">
                <a:solidFill>
                  <a:srgbClr val="000099"/>
                </a:solidFill>
                <a:ea typeface="ＭＳ Ｐゴシック" pitchFamily="34" charset="-128"/>
              </a:rPr>
              <a:t>  Approach Altitude = (5+3.3) x 300 + 310 = 2,800ft </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ITQI - EBT Swiisair Caravelle - 8oct12.jpg"/>
          <p:cNvPicPr>
            <a:picLocks noChangeAspect="1"/>
          </p:cNvPicPr>
          <p:nvPr/>
        </p:nvPicPr>
        <p:blipFill>
          <a:blip r:embed="rId3" cstate="print"/>
          <a:stretch>
            <a:fillRect/>
          </a:stretch>
        </p:blipFill>
        <p:spPr>
          <a:xfrm>
            <a:off x="0" y="-2558"/>
            <a:ext cx="9144000" cy="6455893"/>
          </a:xfrm>
          <a:prstGeom prst="rect">
            <a:avLst/>
          </a:prstGeom>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ITQI - EBT A350 panels - 8oct12.jpg"/>
          <p:cNvPicPr>
            <a:picLocks noChangeAspect="1"/>
          </p:cNvPicPr>
          <p:nvPr/>
        </p:nvPicPr>
        <p:blipFill>
          <a:blip r:embed="rId3" cstate="print"/>
          <a:stretch>
            <a:fillRect/>
          </a:stretch>
        </p:blipFill>
        <p:spPr>
          <a:xfrm>
            <a:off x="-1702" y="0"/>
            <a:ext cx="9145702" cy="6453335"/>
          </a:xfrm>
          <a:prstGeom prst="rect">
            <a:avLst/>
          </a:prstGeom>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Airbus A350 - 11oct12.jpg"/>
          <p:cNvPicPr>
            <a:picLocks noChangeAspect="1"/>
          </p:cNvPicPr>
          <p:nvPr/>
        </p:nvPicPr>
        <p:blipFill>
          <a:blip r:embed="rId3" cstate="print"/>
          <a:stretch>
            <a:fillRect/>
          </a:stretch>
        </p:blipFill>
        <p:spPr>
          <a:xfrm>
            <a:off x="0" y="44970"/>
            <a:ext cx="9144000" cy="6381328"/>
          </a:xfrm>
          <a:prstGeom prst="rect">
            <a:avLst/>
          </a:prstGeom>
        </p:spPr>
      </p:pic>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One size fit all - 11oct12.jpg"/>
          <p:cNvPicPr>
            <a:picLocks noChangeAspect="1"/>
          </p:cNvPicPr>
          <p:nvPr/>
        </p:nvPicPr>
        <p:blipFill>
          <a:blip r:embed="rId3" cstate="print"/>
          <a:stretch>
            <a:fillRect/>
          </a:stretch>
        </p:blipFill>
        <p:spPr>
          <a:xfrm>
            <a:off x="-9188" y="59960"/>
            <a:ext cx="9153188" cy="6391275"/>
          </a:xfrm>
          <a:prstGeom prst="rect">
            <a:avLst/>
          </a:prstGeom>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Medway HD - Hull losses - 21feb12.jpg"/>
          <p:cNvPicPr>
            <a:picLocks noChangeAspect="1"/>
          </p:cNvPicPr>
          <p:nvPr/>
        </p:nvPicPr>
        <p:blipFill>
          <a:blip r:embed="rId3" cstate="print"/>
          <a:srcRect/>
          <a:stretch>
            <a:fillRect/>
          </a:stretch>
        </p:blipFill>
        <p:spPr bwMode="auto">
          <a:xfrm>
            <a:off x="0" y="-74950"/>
            <a:ext cx="9163759" cy="6525344"/>
          </a:xfrm>
          <a:prstGeom prst="rect">
            <a:avLst/>
          </a:prstGeom>
          <a:noFill/>
          <a:ln w="9525">
            <a:noFill/>
            <a:miter lim="800000"/>
            <a:headEnd/>
            <a:tailEnd/>
          </a:ln>
        </p:spPr>
      </p:pic>
      <p:sp>
        <p:nvSpPr>
          <p:cNvPr id="3" name="TextBox 2"/>
          <p:cNvSpPr txBox="1">
            <a:spLocks noChangeArrowheads="1"/>
          </p:cNvSpPr>
          <p:nvPr/>
        </p:nvSpPr>
        <p:spPr bwMode="auto">
          <a:xfrm>
            <a:off x="2388850" y="780823"/>
            <a:ext cx="2972296" cy="369332"/>
          </a:xfrm>
          <a:prstGeom prst="rect">
            <a:avLst/>
          </a:prstGeom>
          <a:noFill/>
          <a:ln w="19050">
            <a:solidFill>
              <a:srgbClr val="00B050"/>
            </a:solidFill>
            <a:miter lim="800000"/>
            <a:headEnd/>
            <a:tailEnd/>
          </a:ln>
        </p:spPr>
        <p:txBody>
          <a:bodyPr wrap="square">
            <a:spAutoFit/>
          </a:bodyPr>
          <a:lstStyle/>
          <a:p>
            <a:pPr eaLnBrk="0" fontAlgn="base" hangingPunct="0">
              <a:spcBef>
                <a:spcPct val="0"/>
              </a:spcBef>
              <a:spcAft>
                <a:spcPct val="0"/>
              </a:spcAft>
            </a:pPr>
            <a:r>
              <a:rPr lang="en-GB" b="1" dirty="0">
                <a:solidFill>
                  <a:srgbClr val="00B050"/>
                </a:solidFill>
                <a:ea typeface="ＭＳ Ｐゴシック" pitchFamily="34" charset="-128"/>
              </a:rPr>
              <a:t>2 pilots &amp; Flight Engineer </a:t>
            </a:r>
          </a:p>
        </p:txBody>
      </p:sp>
      <p:sp>
        <p:nvSpPr>
          <p:cNvPr id="4" name="TextBox 3"/>
          <p:cNvSpPr txBox="1">
            <a:spLocks noChangeArrowheads="1"/>
          </p:cNvSpPr>
          <p:nvPr/>
        </p:nvSpPr>
        <p:spPr bwMode="auto">
          <a:xfrm>
            <a:off x="5943095" y="1265818"/>
            <a:ext cx="2851054" cy="307777"/>
          </a:xfrm>
          <a:prstGeom prst="rect">
            <a:avLst/>
          </a:prstGeom>
          <a:noFill/>
          <a:ln w="9525">
            <a:solidFill>
              <a:srgbClr val="FFC000"/>
            </a:solidFill>
            <a:miter lim="800000"/>
            <a:headEnd/>
            <a:tailEnd/>
          </a:ln>
        </p:spPr>
        <p:txBody>
          <a:bodyPr wrap="square">
            <a:spAutoFit/>
          </a:bodyPr>
          <a:lstStyle/>
          <a:p>
            <a:pPr algn="ctr" eaLnBrk="0" fontAlgn="base" hangingPunct="0">
              <a:spcBef>
                <a:spcPct val="0"/>
              </a:spcBef>
              <a:spcAft>
                <a:spcPct val="0"/>
              </a:spcAft>
            </a:pPr>
            <a:r>
              <a:rPr lang="en-GB" sz="1400">
                <a:solidFill>
                  <a:srgbClr val="FFC000"/>
                </a:solidFill>
                <a:ea typeface="ＭＳ Ｐゴシック" pitchFamily="34" charset="-128"/>
              </a:rPr>
              <a:t>2 pilots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Mandatory Items - 11oct12.jpg"/>
          <p:cNvPicPr>
            <a:picLocks noChangeAspect="1"/>
          </p:cNvPicPr>
          <p:nvPr/>
        </p:nvPicPr>
        <p:blipFill>
          <a:blip r:embed="rId3" cstate="print"/>
          <a:stretch>
            <a:fillRect/>
          </a:stretch>
        </p:blipFill>
        <p:spPr>
          <a:xfrm>
            <a:off x="-1" y="0"/>
            <a:ext cx="9144001" cy="6453336"/>
          </a:xfrm>
          <a:prstGeom prst="rect">
            <a:avLst/>
          </a:prstGeom>
        </p:spPr>
      </p:pic>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The Problem - 11oct12.jpg"/>
          <p:cNvPicPr>
            <a:picLocks noChangeAspect="1"/>
          </p:cNvPicPr>
          <p:nvPr/>
        </p:nvPicPr>
        <p:blipFill>
          <a:blip r:embed="rId3" cstate="print"/>
          <a:stretch>
            <a:fillRect/>
          </a:stretch>
        </p:blipFill>
        <p:spPr>
          <a:xfrm>
            <a:off x="-1" y="0"/>
            <a:ext cx="9144001" cy="6453336"/>
          </a:xfrm>
          <a:prstGeom prst="rect">
            <a:avLst/>
          </a:prstGeom>
        </p:spPr>
      </p:pic>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Factors - 11oct12.jpg"/>
          <p:cNvPicPr>
            <a:picLocks noChangeAspect="1"/>
          </p:cNvPicPr>
          <p:nvPr/>
        </p:nvPicPr>
        <p:blipFill>
          <a:blip r:embed="rId3" cstate="print"/>
          <a:stretch>
            <a:fillRect/>
          </a:stretch>
        </p:blipFill>
        <p:spPr>
          <a:xfrm>
            <a:off x="0" y="-1"/>
            <a:ext cx="9144000" cy="6448153"/>
          </a:xfrm>
          <a:prstGeom prst="rect">
            <a:avLst/>
          </a:prstGeom>
        </p:spPr>
      </p:pic>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Back Swan  - 11oct12.jpg"/>
          <p:cNvPicPr>
            <a:picLocks noChangeAspect="1"/>
          </p:cNvPicPr>
          <p:nvPr/>
        </p:nvPicPr>
        <p:blipFill>
          <a:blip r:embed="rId3" cstate="print"/>
          <a:stretch>
            <a:fillRect/>
          </a:stretch>
        </p:blipFill>
        <p:spPr>
          <a:xfrm>
            <a:off x="0" y="0"/>
            <a:ext cx="9144000" cy="6437786"/>
          </a:xfrm>
          <a:prstGeom prst="rect">
            <a:avLst/>
          </a:prstGeom>
        </p:spPr>
      </p:pic>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850" y="287338"/>
            <a:ext cx="8207375" cy="693737"/>
          </a:xfrm>
          <a:prstGeom prst="rect">
            <a:avLst/>
          </a:prstGeom>
        </p:spPr>
        <p:txBody>
          <a:bodyPr/>
          <a:lstStyle/>
          <a:p>
            <a:pPr algn="ctr" defTabSz="795338" fontAlgn="base">
              <a:spcBef>
                <a:spcPct val="0"/>
              </a:spcBef>
              <a:spcAft>
                <a:spcPct val="0"/>
              </a:spcAft>
              <a:defRPr/>
            </a:pPr>
            <a:r>
              <a:rPr lang="en-GB" sz="3600" b="1" kern="0" dirty="0">
                <a:solidFill>
                  <a:srgbClr val="000099"/>
                </a:solidFill>
                <a:ea typeface="ＭＳ Ｐゴシック" pitchFamily="34" charset="-128"/>
                <a:cs typeface="Arial" pitchFamily="34" charset="0"/>
              </a:rPr>
              <a:t>Dealing with Black Swans</a:t>
            </a:r>
            <a:endParaRPr lang="en-US" sz="3600" b="1" kern="0" dirty="0">
              <a:solidFill>
                <a:srgbClr val="000099"/>
              </a:solidFill>
              <a:ea typeface="ＭＳ Ｐゴシック" pitchFamily="34" charset="-128"/>
              <a:cs typeface="Arial" pitchFamily="34" charset="0"/>
            </a:endParaRPr>
          </a:p>
        </p:txBody>
      </p:sp>
      <p:pic>
        <p:nvPicPr>
          <p:cNvPr id="4" name="Eskimo.mpeg">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screen"/>
          <a:stretch>
            <a:fillRect/>
          </a:stretch>
        </p:blipFill>
        <p:spPr>
          <a:xfrm>
            <a:off x="1446512" y="1305645"/>
            <a:ext cx="5904656" cy="483108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existed for 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0" y="190500"/>
            <a:ext cx="9144000" cy="461963"/>
          </a:xfrm>
          <a:prstGeom prst="rect">
            <a:avLst/>
          </a:prstGeom>
          <a:noFill/>
          <a:ln w="9525">
            <a:noFill/>
            <a:miter lim="800000"/>
            <a:headEnd/>
            <a:tailEnd/>
          </a:ln>
        </p:spPr>
        <p:txBody>
          <a:bodyPr>
            <a:spAutoFit/>
          </a:bodyPr>
          <a:lstStyle/>
          <a:p>
            <a:pPr marL="457200" indent="-457200" algn="ctr" eaLnBrk="0" fontAlgn="base" hangingPunct="0">
              <a:spcBef>
                <a:spcPct val="20000"/>
              </a:spcBef>
              <a:spcAft>
                <a:spcPct val="0"/>
              </a:spcAft>
              <a:buSzPct val="200000"/>
            </a:pPr>
            <a:r>
              <a:rPr lang="en-GB" sz="2400" b="1" dirty="0" smtClean="0">
                <a:solidFill>
                  <a:srgbClr val="000099"/>
                </a:solidFill>
                <a:ea typeface="ＭＳ Ｐゴシック" pitchFamily="34" charset="-128"/>
              </a:rPr>
              <a:t>Some </a:t>
            </a:r>
            <a:r>
              <a:rPr lang="en-GB" sz="2400" b="1" dirty="0">
                <a:solidFill>
                  <a:srgbClr val="000099"/>
                </a:solidFill>
                <a:ea typeface="ＭＳ Ｐゴシック" pitchFamily="34" charset="-128"/>
              </a:rPr>
              <a:t>Black Swans?</a:t>
            </a:r>
          </a:p>
        </p:txBody>
      </p:sp>
      <p:sp>
        <p:nvSpPr>
          <p:cNvPr id="14" name="Rectangle 13"/>
          <p:cNvSpPr/>
          <p:nvPr/>
        </p:nvSpPr>
        <p:spPr>
          <a:xfrm>
            <a:off x="0" y="654050"/>
            <a:ext cx="9144000" cy="769938"/>
          </a:xfrm>
          <a:prstGeom prst="rect">
            <a:avLst/>
          </a:prstGeom>
        </p:spPr>
        <p:txBody>
          <a:bodyPr>
            <a:spAutoFit/>
          </a:bodyPr>
          <a:lstStyle/>
          <a:p>
            <a:pPr marL="0" lvl="1" algn="ctr" eaLnBrk="0" fontAlgn="base" hangingPunct="0">
              <a:spcAft>
                <a:spcPct val="0"/>
              </a:spcAft>
              <a:buSzPct val="200000"/>
              <a:defRPr/>
            </a:pPr>
            <a:r>
              <a:rPr lang="en-GB" sz="2000" b="1" dirty="0">
                <a:solidFill>
                  <a:srgbClr val="000099"/>
                </a:solidFill>
                <a:ea typeface="ＭＳ Ｐゴシック" pitchFamily="-128" charset="-128"/>
              </a:rPr>
              <a:t>Examples of Crew actions saving loss of life :</a:t>
            </a:r>
          </a:p>
          <a:p>
            <a:pPr marL="914400" lvl="1" indent="-457200" algn="ctr" eaLnBrk="0" fontAlgn="base" hangingPunct="0">
              <a:spcBef>
                <a:spcPct val="20000"/>
              </a:spcBef>
              <a:spcAft>
                <a:spcPct val="0"/>
              </a:spcAft>
              <a:buSzPct val="125000"/>
              <a:defRPr/>
            </a:pPr>
            <a:endParaRPr lang="en-GB" sz="2000" dirty="0">
              <a:solidFill>
                <a:srgbClr val="000099"/>
              </a:solidFill>
              <a:ea typeface="ＭＳ Ｐゴシック" pitchFamily="-128" charset="-128"/>
            </a:endParaRPr>
          </a:p>
        </p:txBody>
      </p:sp>
      <p:sp>
        <p:nvSpPr>
          <p:cNvPr id="4" name="Rectangle 3"/>
          <p:cNvSpPr>
            <a:spLocks noChangeArrowheads="1"/>
          </p:cNvSpPr>
          <p:nvPr/>
        </p:nvSpPr>
        <p:spPr bwMode="auto">
          <a:xfrm>
            <a:off x="319088" y="976313"/>
            <a:ext cx="3201987" cy="193833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b="1">
                <a:solidFill>
                  <a:srgbClr val="000099"/>
                </a:solidFill>
                <a:ea typeface="ＭＳ Ｐゴシック" pitchFamily="34" charset="-128"/>
              </a:rPr>
              <a:t>Eric Gennotte’s crew landed a A300 B4 with no hydraulics using differential engine thrust alone after hit by missile at Baghdad</a:t>
            </a:r>
            <a:endParaRPr lang="en-GB" sz="4000">
              <a:solidFill>
                <a:srgbClr val="000099"/>
              </a:solidFill>
              <a:ea typeface="ＭＳ Ｐゴシック" pitchFamily="34" charset="-128"/>
            </a:endParaRPr>
          </a:p>
        </p:txBody>
      </p:sp>
      <p:pic>
        <p:nvPicPr>
          <p:cNvPr id="46085" name="Picture 4" descr="!DHL A300 in flight with flames - min size - 22nov03jpg.jpg"/>
          <p:cNvPicPr>
            <a:picLocks noChangeAspect="1"/>
          </p:cNvPicPr>
          <p:nvPr/>
        </p:nvPicPr>
        <p:blipFill>
          <a:blip r:embed="rId3" cstate="print"/>
          <a:srcRect/>
          <a:stretch>
            <a:fillRect/>
          </a:stretch>
        </p:blipFill>
        <p:spPr bwMode="auto">
          <a:xfrm>
            <a:off x="3589338" y="1341438"/>
            <a:ext cx="3430587" cy="1295400"/>
          </a:xfrm>
          <a:prstGeom prst="rect">
            <a:avLst/>
          </a:prstGeom>
          <a:noFill/>
          <a:ln w="9525">
            <a:noFill/>
            <a:miter lim="800000"/>
            <a:headEnd/>
            <a:tailEnd/>
          </a:ln>
        </p:spPr>
      </p:pic>
      <p:pic>
        <p:nvPicPr>
          <p:cNvPr id="46086" name="Picture 5" descr="DHL Baghdad - Crew - 11apr11.jpg"/>
          <p:cNvPicPr>
            <a:picLocks noChangeAspect="1"/>
          </p:cNvPicPr>
          <p:nvPr/>
        </p:nvPicPr>
        <p:blipFill>
          <a:blip r:embed="rId4" cstate="print"/>
          <a:srcRect/>
          <a:stretch>
            <a:fillRect/>
          </a:stretch>
        </p:blipFill>
        <p:spPr bwMode="auto">
          <a:xfrm>
            <a:off x="7172325" y="1052513"/>
            <a:ext cx="1431925" cy="1800225"/>
          </a:xfrm>
          <a:prstGeom prst="rect">
            <a:avLst/>
          </a:prstGeom>
          <a:noFill/>
          <a:ln w="9525">
            <a:noFill/>
            <a:miter lim="800000"/>
            <a:headEnd/>
            <a:tailEnd/>
          </a:ln>
        </p:spPr>
      </p:pic>
      <p:sp>
        <p:nvSpPr>
          <p:cNvPr id="7" name="Rectangle 6"/>
          <p:cNvSpPr>
            <a:spLocks noChangeArrowheads="1"/>
          </p:cNvSpPr>
          <p:nvPr/>
        </p:nvSpPr>
        <p:spPr bwMode="auto">
          <a:xfrm>
            <a:off x="296863" y="2943225"/>
            <a:ext cx="3209925" cy="17541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b="1">
                <a:solidFill>
                  <a:srgbClr val="000099"/>
                </a:solidFill>
                <a:ea typeface="ＭＳ Ｐゴシック" pitchFamily="34" charset="-128"/>
              </a:rPr>
              <a:t>Captain Peter Burkill retracted the 777 flaps to reduce drag thus avoiding fences before the runway when engines lost thrust on final approach into LHR</a:t>
            </a:r>
            <a:endParaRPr lang="en-GB" sz="3600">
              <a:solidFill>
                <a:srgbClr val="000099"/>
              </a:solidFill>
              <a:ea typeface="ＭＳ Ｐゴシック" pitchFamily="34" charset="-128"/>
            </a:endParaRPr>
          </a:p>
        </p:txBody>
      </p:sp>
      <p:pic>
        <p:nvPicPr>
          <p:cNvPr id="46088" name="Picture 7" descr="BA38 B777 LHR - view of landing fm high short finals Hi Res - 17jan08.jpg"/>
          <p:cNvPicPr>
            <a:picLocks noChangeAspect="1"/>
          </p:cNvPicPr>
          <p:nvPr/>
        </p:nvPicPr>
        <p:blipFill>
          <a:blip r:embed="rId5" cstate="print"/>
          <a:srcRect/>
          <a:stretch>
            <a:fillRect/>
          </a:stretch>
        </p:blipFill>
        <p:spPr bwMode="auto">
          <a:xfrm>
            <a:off x="3565525" y="2708275"/>
            <a:ext cx="3455988" cy="2236788"/>
          </a:xfrm>
          <a:prstGeom prst="rect">
            <a:avLst/>
          </a:prstGeom>
          <a:noFill/>
          <a:ln w="9525">
            <a:noFill/>
            <a:miter lim="800000"/>
            <a:headEnd/>
            <a:tailEnd/>
          </a:ln>
        </p:spPr>
      </p:pic>
      <p:sp>
        <p:nvSpPr>
          <p:cNvPr id="9" name="Rectangle 8"/>
          <p:cNvSpPr>
            <a:spLocks noChangeArrowheads="1"/>
          </p:cNvSpPr>
          <p:nvPr/>
        </p:nvSpPr>
        <p:spPr bwMode="auto">
          <a:xfrm>
            <a:off x="295275" y="4960938"/>
            <a:ext cx="3209925" cy="147796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b="1">
                <a:solidFill>
                  <a:srgbClr val="000099"/>
                </a:solidFill>
                <a:ea typeface="ＭＳ Ｐゴシック" pitchFamily="34" charset="-128"/>
              </a:rPr>
              <a:t>Captain Sullenberger started the APU out of sequence to keep the A320 powered normally when ditching in the Hudson</a:t>
            </a:r>
            <a:endParaRPr lang="en-GB" sz="3600">
              <a:solidFill>
                <a:srgbClr val="000099"/>
              </a:solidFill>
              <a:ea typeface="ＭＳ Ｐゴシック" pitchFamily="34" charset="-128"/>
            </a:endParaRPr>
          </a:p>
        </p:txBody>
      </p:sp>
      <p:pic>
        <p:nvPicPr>
          <p:cNvPr id="46090" name="Picture 10" descr="USA A320 Ditching - Why Fly First Class - 15jan09 crop.jpg"/>
          <p:cNvPicPr>
            <a:picLocks noChangeAspect="1"/>
          </p:cNvPicPr>
          <p:nvPr/>
        </p:nvPicPr>
        <p:blipFill>
          <a:blip r:embed="rId6" cstate="print"/>
          <a:srcRect/>
          <a:stretch>
            <a:fillRect/>
          </a:stretch>
        </p:blipFill>
        <p:spPr bwMode="auto">
          <a:xfrm>
            <a:off x="3563938" y="5032375"/>
            <a:ext cx="3455987" cy="1363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P spid="4" grpId="0" build="allAtOnce"/>
      <p:bldP spid="7" grpId="0" build="allAtOnce"/>
      <p:bldP spid="9" grpId="0" build="allAtOnce"/>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190500"/>
            <a:ext cx="9144000" cy="461963"/>
          </a:xfrm>
          <a:prstGeom prst="rect">
            <a:avLst/>
          </a:prstGeom>
          <a:noFill/>
          <a:ln w="9525">
            <a:noFill/>
            <a:miter lim="800000"/>
            <a:headEnd/>
            <a:tailEnd/>
          </a:ln>
        </p:spPr>
        <p:txBody>
          <a:bodyPr>
            <a:spAutoFit/>
          </a:bodyPr>
          <a:lstStyle/>
          <a:p>
            <a:pPr marL="457200" indent="-457200" algn="ctr" eaLnBrk="0" fontAlgn="base" hangingPunct="0">
              <a:spcBef>
                <a:spcPct val="20000"/>
              </a:spcBef>
              <a:spcAft>
                <a:spcPct val="0"/>
              </a:spcAft>
              <a:buSzPct val="200000"/>
            </a:pPr>
            <a:r>
              <a:rPr lang="en-GB" sz="2400" b="1">
                <a:solidFill>
                  <a:srgbClr val="000099"/>
                </a:solidFill>
                <a:ea typeface="ＭＳ Ｐゴシック" pitchFamily="34" charset="-128"/>
              </a:rPr>
              <a:t>Other Black Swans?</a:t>
            </a:r>
          </a:p>
        </p:txBody>
      </p:sp>
      <p:sp>
        <p:nvSpPr>
          <p:cNvPr id="4" name="Rectangle 3"/>
          <p:cNvSpPr>
            <a:spLocks noChangeArrowheads="1"/>
          </p:cNvSpPr>
          <p:nvPr/>
        </p:nvSpPr>
        <p:spPr bwMode="auto">
          <a:xfrm>
            <a:off x="0" y="654050"/>
            <a:ext cx="9144000" cy="400050"/>
          </a:xfrm>
          <a:prstGeom prst="rect">
            <a:avLst/>
          </a:prstGeom>
          <a:noFill/>
          <a:ln w="9525">
            <a:noFill/>
            <a:miter lim="800000"/>
            <a:headEnd/>
            <a:tailEnd/>
          </a:ln>
        </p:spPr>
        <p:txBody>
          <a:bodyPr>
            <a:spAutoFit/>
          </a:bodyPr>
          <a:lstStyle/>
          <a:p>
            <a:pPr marL="0" lvl="1" algn="ctr" eaLnBrk="0" fontAlgn="base" hangingPunct="0">
              <a:spcBef>
                <a:spcPct val="0"/>
              </a:spcBef>
              <a:spcAft>
                <a:spcPct val="0"/>
              </a:spcAft>
              <a:buSzPct val="200000"/>
            </a:pPr>
            <a:r>
              <a:rPr lang="en-GB" sz="2000" b="1">
                <a:solidFill>
                  <a:srgbClr val="000099"/>
                </a:solidFill>
                <a:ea typeface="ＭＳ Ｐゴシック" pitchFamily="34" charset="-128"/>
              </a:rPr>
              <a:t>Examples of Failures requiring Considerable Crew Activity :</a:t>
            </a:r>
            <a:endParaRPr lang="en-GB" sz="2000" i="1">
              <a:solidFill>
                <a:srgbClr val="000099"/>
              </a:solidFill>
              <a:ea typeface="ＭＳ Ｐゴシック" pitchFamily="34" charset="-128"/>
            </a:endParaRPr>
          </a:p>
        </p:txBody>
      </p:sp>
      <p:sp>
        <p:nvSpPr>
          <p:cNvPr id="5" name="Rectangle 4"/>
          <p:cNvSpPr>
            <a:spLocks noChangeArrowheads="1"/>
          </p:cNvSpPr>
          <p:nvPr/>
        </p:nvSpPr>
        <p:spPr bwMode="auto">
          <a:xfrm>
            <a:off x="319088" y="4335463"/>
            <a:ext cx="8574087" cy="255428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b="1">
                <a:solidFill>
                  <a:srgbClr val="000099"/>
                </a:solidFill>
                <a:ea typeface="ＭＳ Ｐゴシック" pitchFamily="34" charset="-128"/>
              </a:rPr>
              <a:t>After an A380 engine 2 uncontained failure, while the aircraft was being flown manually, Richard de Crespigny’s crew had to action 53 ECAM messages taking some 50 minutes to complete.  </a:t>
            </a:r>
          </a:p>
          <a:p>
            <a:pPr eaLnBrk="0" fontAlgn="base" hangingPunct="0">
              <a:spcBef>
                <a:spcPct val="0"/>
              </a:spcBef>
              <a:spcAft>
                <a:spcPct val="0"/>
              </a:spcAft>
            </a:pPr>
            <a:r>
              <a:rPr lang="en-GB" sz="2000" b="1">
                <a:solidFill>
                  <a:srgbClr val="000099"/>
                </a:solidFill>
                <a:ea typeface="ＭＳ Ｐゴシック" pitchFamily="34" charset="-128"/>
              </a:rPr>
              <a:t>It took the 5 man crew some 2 hours to prepare the aircraft for landing.  When on the ground they still had matters to resolve – engine 2 could not be shut down, wheels brakes reached 900°C.</a:t>
            </a:r>
          </a:p>
          <a:p>
            <a:pPr eaLnBrk="0" fontAlgn="base" hangingPunct="0">
              <a:spcBef>
                <a:spcPct val="0"/>
              </a:spcBef>
              <a:spcAft>
                <a:spcPct val="0"/>
              </a:spcAft>
            </a:pPr>
            <a:endParaRPr lang="en-GB" sz="4000" i="1">
              <a:solidFill>
                <a:srgbClr val="000099"/>
              </a:solidFill>
              <a:ea typeface="ＭＳ Ｐゴシック" pitchFamily="34" charset="-128"/>
            </a:endParaRPr>
          </a:p>
        </p:txBody>
      </p:sp>
      <p:pic>
        <p:nvPicPr>
          <p:cNvPr id="6" name="Picture 5" descr="QF A380 Engine 2 damage - 11apr11 lighter .jpg"/>
          <p:cNvPicPr>
            <a:picLocks noChangeAspect="1"/>
          </p:cNvPicPr>
          <p:nvPr/>
        </p:nvPicPr>
        <p:blipFill>
          <a:blip r:embed="rId3" cstate="print"/>
          <a:srcRect/>
          <a:stretch>
            <a:fillRect/>
          </a:stretch>
        </p:blipFill>
        <p:spPr bwMode="auto">
          <a:xfrm>
            <a:off x="1619250" y="1066800"/>
            <a:ext cx="5435600" cy="32400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build="allAtOnce"/>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HD 121011 - RAeS LHR Brnch Train Loss of Control - 11oct12\HD RAeS LHR 121011 - EBT Mark Varney Train for known &amp; unkniwn  - 11oct12.jpg"/>
          <p:cNvPicPr>
            <a:picLocks noChangeAspect="1" noChangeArrowheads="1"/>
          </p:cNvPicPr>
          <p:nvPr/>
        </p:nvPicPr>
        <p:blipFill>
          <a:blip r:embed="rId3" cstate="print"/>
          <a:srcRect/>
          <a:stretch>
            <a:fillRect/>
          </a:stretch>
        </p:blipFill>
        <p:spPr bwMode="auto">
          <a:xfrm>
            <a:off x="-22194" y="0"/>
            <a:ext cx="9166194" cy="6453336"/>
          </a:xfrm>
          <a:prstGeom prst="rect">
            <a:avLst/>
          </a:prstGeom>
          <a:noFill/>
        </p:spPr>
      </p:pic>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Competencies - 11oct12.jpg"/>
          <p:cNvPicPr>
            <a:picLocks noChangeAspect="1"/>
          </p:cNvPicPr>
          <p:nvPr/>
        </p:nvPicPr>
        <p:blipFill>
          <a:blip r:embed="rId3" cstate="print"/>
          <a:stretch>
            <a:fillRect/>
          </a:stretch>
        </p:blipFill>
        <p:spPr>
          <a:xfrm>
            <a:off x="0" y="0"/>
            <a:ext cx="9144000" cy="6453336"/>
          </a:xfrm>
          <a:prstGeom prst="rect">
            <a:avLst/>
          </a:prstGeom>
        </p:spPr>
      </p:pic>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yber_safety.jpg"/>
          <p:cNvPicPr>
            <a:picLocks noChangeAspect="1"/>
          </p:cNvPicPr>
          <p:nvPr/>
        </p:nvPicPr>
        <p:blipFill>
          <a:blip r:embed="rId3" cstate="print">
            <a:lum bright="-20000" contrast="10000"/>
          </a:blip>
          <a:srcRect b="123"/>
          <a:stretch>
            <a:fillRect/>
          </a:stretch>
        </p:blipFill>
        <p:spPr>
          <a:xfrm>
            <a:off x="0" y="0"/>
            <a:ext cx="9144000" cy="6858000"/>
          </a:xfrm>
          <a:prstGeom prst="rect">
            <a:avLst/>
          </a:prstGeom>
        </p:spPr>
      </p:pic>
      <p:sp>
        <p:nvSpPr>
          <p:cNvPr id="30" name="TextBox 29"/>
          <p:cNvSpPr txBox="1"/>
          <p:nvPr/>
        </p:nvSpPr>
        <p:spPr>
          <a:xfrm>
            <a:off x="0" y="177225"/>
            <a:ext cx="9144000" cy="584775"/>
          </a:xfrm>
          <a:prstGeom prst="rect">
            <a:avLst/>
          </a:prstGeom>
          <a:solidFill>
            <a:schemeClr val="bg1"/>
          </a:solidFill>
          <a:effectLst>
            <a:softEdge rad="63500"/>
          </a:effectLst>
        </p:spPr>
        <p:txBody>
          <a:bodyPr wrap="square" rtlCol="0">
            <a:spAutoFit/>
          </a:bodyPr>
          <a:lstStyle/>
          <a:p>
            <a:pPr algn="ctr"/>
            <a:r>
              <a:rPr lang="en-US" sz="3200" b="1" cap="all" dirty="0" smtClean="0">
                <a:solidFill>
                  <a:srgbClr val="000099"/>
                </a:solidFill>
                <a:latin typeface="Arial" pitchFamily="34" charset="0"/>
                <a:cs typeface="Arial" pitchFamily="34" charset="0"/>
              </a:rPr>
              <a:t>Prioritization of Training Topics</a:t>
            </a:r>
            <a:endParaRPr lang="en-US" sz="3200" b="1" cap="all" dirty="0">
              <a:solidFill>
                <a:srgbClr val="000099"/>
              </a:solidFill>
              <a:latin typeface="Arial" pitchFamily="34" charset="0"/>
              <a:cs typeface="Arial" pitchFamily="34" charset="0"/>
            </a:endParaRPr>
          </a:p>
        </p:txBody>
      </p:sp>
      <p:sp>
        <p:nvSpPr>
          <p:cNvPr id="10" name="Rectangle 9"/>
          <p:cNvSpPr/>
          <p:nvPr/>
        </p:nvSpPr>
        <p:spPr>
          <a:xfrm>
            <a:off x="0" y="0"/>
            <a:ext cx="9144000" cy="6815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4" cstate="print"/>
          <a:srcRect t="2909" r="74163" b="8364"/>
          <a:stretch>
            <a:fillRect/>
          </a:stretch>
        </p:blipFill>
        <p:spPr bwMode="auto">
          <a:xfrm>
            <a:off x="0" y="534390"/>
            <a:ext cx="9144000" cy="6281080"/>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l="86692" t="3587" r="5898" b="74888"/>
          <a:stretch>
            <a:fillRect/>
          </a:stretch>
        </p:blipFill>
        <p:spPr bwMode="auto">
          <a:xfrm>
            <a:off x="7350828" y="729990"/>
            <a:ext cx="1569522" cy="1883426"/>
          </a:xfrm>
          <a:prstGeom prst="rect">
            <a:avLst/>
          </a:prstGeom>
          <a:noFill/>
          <a:ln w="9525">
            <a:noFill/>
            <a:miter lim="800000"/>
            <a:headEnd/>
            <a:tailEnd/>
          </a:ln>
          <a:effectLst/>
        </p:spPr>
      </p:pic>
      <p:sp>
        <p:nvSpPr>
          <p:cNvPr id="8" name="Content Placeholder 2"/>
          <p:cNvSpPr txBox="1">
            <a:spLocks/>
          </p:cNvSpPr>
          <p:nvPr/>
        </p:nvSpPr>
        <p:spPr bwMode="auto">
          <a:xfrm>
            <a:off x="130639" y="159976"/>
            <a:ext cx="8902406" cy="522514"/>
          </a:xfrm>
          <a:prstGeom prst="rect">
            <a:avLst/>
          </a:prstGeom>
          <a:solidFill>
            <a:schemeClr val="bg1">
              <a:lumMod val="75000"/>
            </a:schemeClr>
          </a:solidFill>
          <a:ln w="9525">
            <a:noFill/>
            <a:miter lim="800000"/>
            <a:headEnd/>
            <a:tailEnd/>
          </a:ln>
          <a:effectLst>
            <a:softEdge rad="63500"/>
          </a:effec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spcAft>
                <a:spcPts val="600"/>
              </a:spcAft>
              <a:buClr>
                <a:srgbClr val="FF0000"/>
              </a:buClr>
            </a:pPr>
            <a:r>
              <a:rPr lang="en-GB" sz="2400" b="1" kern="0" dirty="0" smtClean="0">
                <a:latin typeface="Arial" pitchFamily="34" charset="0"/>
                <a:cs typeface="Arial" pitchFamily="34" charset="0"/>
              </a:rPr>
              <a:t>Factors in accidents / 1M TOs - Last 15 years</a:t>
            </a:r>
          </a:p>
        </p:txBody>
      </p:sp>
      <p:sp>
        <p:nvSpPr>
          <p:cNvPr id="7" name="Rectangle 6"/>
          <p:cNvSpPr/>
          <p:nvPr/>
        </p:nvSpPr>
        <p:spPr>
          <a:xfrm rot="19753910">
            <a:off x="7843032" y="6195714"/>
            <a:ext cx="1603717" cy="309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yber_safety.jpg"/>
          <p:cNvPicPr>
            <a:picLocks noChangeAspect="1"/>
          </p:cNvPicPr>
          <p:nvPr/>
        </p:nvPicPr>
        <p:blipFill>
          <a:blip r:embed="rId3" cstate="print">
            <a:lum bright="-20000" contrast="10000"/>
          </a:blip>
          <a:srcRect b="123"/>
          <a:stretch>
            <a:fillRect/>
          </a:stretch>
        </p:blipFill>
        <p:spPr>
          <a:xfrm>
            <a:off x="0" y="0"/>
            <a:ext cx="9144000" cy="6858000"/>
          </a:xfrm>
          <a:prstGeom prst="rect">
            <a:avLst/>
          </a:prstGeom>
        </p:spPr>
      </p:pic>
      <p:sp>
        <p:nvSpPr>
          <p:cNvPr id="30" name="TextBox 29"/>
          <p:cNvSpPr txBox="1"/>
          <p:nvPr/>
        </p:nvSpPr>
        <p:spPr>
          <a:xfrm>
            <a:off x="0" y="177225"/>
            <a:ext cx="9144000" cy="584775"/>
          </a:xfrm>
          <a:prstGeom prst="rect">
            <a:avLst/>
          </a:prstGeom>
          <a:solidFill>
            <a:schemeClr val="bg1"/>
          </a:solidFill>
          <a:effectLst>
            <a:softEdge rad="63500"/>
          </a:effectLst>
        </p:spPr>
        <p:txBody>
          <a:bodyPr wrap="square" rtlCol="0">
            <a:spAutoFit/>
          </a:bodyPr>
          <a:lstStyle/>
          <a:p>
            <a:pPr algn="ctr"/>
            <a:r>
              <a:rPr lang="en-US" sz="3200" b="1" cap="all" dirty="0" smtClean="0">
                <a:solidFill>
                  <a:srgbClr val="000099"/>
                </a:solidFill>
                <a:latin typeface="Arial" pitchFamily="34" charset="0"/>
                <a:cs typeface="Arial" pitchFamily="34" charset="0"/>
              </a:rPr>
              <a:t>Prioritization of Training Topics</a:t>
            </a:r>
            <a:endParaRPr lang="en-US" sz="3200" b="1" cap="all" dirty="0">
              <a:solidFill>
                <a:srgbClr val="000099"/>
              </a:solidFill>
              <a:latin typeface="Arial" pitchFamily="34" charset="0"/>
              <a:cs typeface="Arial" pitchFamily="34" charset="0"/>
            </a:endParaRPr>
          </a:p>
        </p:txBody>
      </p:sp>
      <p:sp>
        <p:nvSpPr>
          <p:cNvPr id="11" name="Rectangle 10"/>
          <p:cNvSpPr/>
          <p:nvPr/>
        </p:nvSpPr>
        <p:spPr>
          <a:xfrm>
            <a:off x="0" y="0"/>
            <a:ext cx="9144000" cy="6815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4" cstate="print"/>
          <a:srcRect t="4286" r="74106" b="7143"/>
          <a:stretch>
            <a:fillRect/>
          </a:stretch>
        </p:blipFill>
        <p:spPr bwMode="auto">
          <a:xfrm>
            <a:off x="0" y="682490"/>
            <a:ext cx="9143999" cy="6175510"/>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l="86692" t="3587" r="5898" b="74888"/>
          <a:stretch>
            <a:fillRect/>
          </a:stretch>
        </p:blipFill>
        <p:spPr bwMode="auto">
          <a:xfrm>
            <a:off x="7338953" y="712525"/>
            <a:ext cx="1581397" cy="1897676"/>
          </a:xfrm>
          <a:prstGeom prst="rect">
            <a:avLst/>
          </a:prstGeom>
          <a:noFill/>
          <a:ln w="9525">
            <a:noFill/>
            <a:miter lim="800000"/>
            <a:headEnd/>
            <a:tailEnd/>
          </a:ln>
          <a:effectLst/>
        </p:spPr>
      </p:pic>
      <p:sp>
        <p:nvSpPr>
          <p:cNvPr id="7" name="Rectangle 6"/>
          <p:cNvSpPr/>
          <p:nvPr/>
        </p:nvSpPr>
        <p:spPr>
          <a:xfrm rot="19753910">
            <a:off x="7843032" y="6266964"/>
            <a:ext cx="1603717" cy="309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130639" y="159976"/>
            <a:ext cx="8902406" cy="522514"/>
          </a:xfrm>
          <a:prstGeom prst="rect">
            <a:avLst/>
          </a:prstGeom>
          <a:solidFill>
            <a:schemeClr val="bg1">
              <a:lumMod val="75000"/>
            </a:schemeClr>
          </a:solidFill>
          <a:ln w="9525">
            <a:noFill/>
            <a:miter lim="800000"/>
            <a:headEnd/>
            <a:tailEnd/>
          </a:ln>
          <a:effectLst>
            <a:softEdge rad="63500"/>
          </a:effec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spcAft>
                <a:spcPts val="600"/>
              </a:spcAft>
              <a:buClr>
                <a:srgbClr val="FF0000"/>
              </a:buClr>
            </a:pPr>
            <a:r>
              <a:rPr lang="en-GB" sz="2400" b="1" kern="0" dirty="0" smtClean="0">
                <a:latin typeface="Arial" pitchFamily="34" charset="0"/>
                <a:cs typeface="Arial" pitchFamily="34" charset="0"/>
              </a:rPr>
              <a:t>What % of accidents had each factor - Last 15 years</a:t>
            </a:r>
          </a:p>
        </p:txBody>
      </p:sp>
    </p:spTree>
  </p:cSld>
  <p:clrMapOvr>
    <a:masterClrMapping/>
  </p:clrMapOvr>
  <p:transition>
    <p:fade thruBlk="1"/>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EBT Mark Varney - Programme Timing 11oct12.jpg"/>
          <p:cNvPicPr>
            <a:picLocks noChangeAspect="1"/>
          </p:cNvPicPr>
          <p:nvPr/>
        </p:nvPicPr>
        <p:blipFill>
          <a:blip r:embed="rId3" cstate="print"/>
          <a:stretch>
            <a:fillRect/>
          </a:stretch>
        </p:blipFill>
        <p:spPr>
          <a:xfrm>
            <a:off x="0" y="-1"/>
            <a:ext cx="9144000" cy="6427419"/>
          </a:xfrm>
          <a:prstGeom prst="rect">
            <a:avLst/>
          </a:prstGeom>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EBT Mark Varney - Final Leonardo 11oct12.jpg"/>
          <p:cNvPicPr>
            <a:picLocks noChangeAspect="1"/>
          </p:cNvPicPr>
          <p:nvPr/>
        </p:nvPicPr>
        <p:blipFill>
          <a:blip r:embed="rId3" cstate="print"/>
          <a:stretch>
            <a:fillRect/>
          </a:stretch>
        </p:blipFill>
        <p:spPr>
          <a:xfrm>
            <a:off x="0" y="0"/>
            <a:ext cx="9144000" cy="6453336"/>
          </a:xfrm>
          <a:prstGeom prst="rect">
            <a:avLst/>
          </a:prstGeom>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HD 121011 - RAeS LHR Brnch Train Loss of Control - 11oct12\HD RAeS LHR 121011 - ITQI - ICAO Aims - 8oct12.jpg"/>
          <p:cNvPicPr>
            <a:picLocks noChangeAspect="1" noChangeArrowheads="1"/>
          </p:cNvPicPr>
          <p:nvPr/>
        </p:nvPicPr>
        <p:blipFill>
          <a:blip r:embed="rId3" cstate="print"/>
          <a:srcRect/>
          <a:stretch>
            <a:fillRect/>
          </a:stretch>
        </p:blipFill>
        <p:spPr bwMode="auto">
          <a:xfrm>
            <a:off x="0" y="-14990"/>
            <a:ext cx="9144000" cy="6453336"/>
          </a:xfrm>
          <a:prstGeom prst="rect">
            <a:avLst/>
          </a:prstGeom>
          <a:noFill/>
        </p:spPr>
      </p:pic>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HD 121011 - RAeS LHR Brnch Train Loss of Control - 11oct12\HD RAeS LHR 121011 - ITQI - ICAO NGAP - 8oct12.jpg"/>
          <p:cNvPicPr>
            <a:picLocks noChangeAspect="1" noChangeArrowheads="1"/>
          </p:cNvPicPr>
          <p:nvPr/>
        </p:nvPicPr>
        <p:blipFill>
          <a:blip r:embed="rId3" cstate="print"/>
          <a:srcRect/>
          <a:stretch>
            <a:fillRect/>
          </a:stretch>
        </p:blipFill>
        <p:spPr bwMode="auto">
          <a:xfrm>
            <a:off x="29980" y="4798"/>
            <a:ext cx="9144000" cy="644853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existed for 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HD 121011 - RAeS LHR Brnch Train Loss of Control - 11oct12\HD RAeS LHR 121011 - ITQI - ICAO Upset Recovery Aims - 8oct12.jpg"/>
          <p:cNvPicPr>
            <a:picLocks noChangeAspect="1" noChangeArrowheads="1"/>
          </p:cNvPicPr>
          <p:nvPr/>
        </p:nvPicPr>
        <p:blipFill>
          <a:blip r:embed="rId3" cstate="print"/>
          <a:srcRect/>
          <a:stretch>
            <a:fillRect/>
          </a:stretch>
        </p:blipFill>
        <p:spPr bwMode="auto">
          <a:xfrm>
            <a:off x="26218" y="17997"/>
            <a:ext cx="9154294" cy="6435339"/>
          </a:xfrm>
          <a:prstGeom prst="rect">
            <a:avLst/>
          </a:prstGeom>
          <a:noFill/>
        </p:spPr>
      </p:pic>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HD 121011 - RAeS LHR Brnch Train Loss of Control - 11oct12\HD RAeS LHR 121011 - ITQI - ICAO Upset Recovery Inc HF - 8oct12.jpg"/>
          <p:cNvPicPr>
            <a:picLocks noChangeAspect="1" noChangeArrowheads="1"/>
          </p:cNvPicPr>
          <p:nvPr/>
        </p:nvPicPr>
        <p:blipFill>
          <a:blip r:embed="rId3" cstate="print"/>
          <a:srcRect/>
          <a:stretch>
            <a:fillRect/>
          </a:stretch>
        </p:blipFill>
        <p:spPr bwMode="auto">
          <a:xfrm>
            <a:off x="0" y="-27384"/>
            <a:ext cx="9180512" cy="6480720"/>
          </a:xfrm>
          <a:prstGeom prst="rect">
            <a:avLst/>
          </a:prstGeom>
          <a:noFill/>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HD 121011 - RAeS LHR Brnch Train Loss of Control - 11oct12\HD RAeS LHR 121011 - IFTC sep12 - EASA FTL Rule making plane - 8oct12.jpg"/>
          <p:cNvPicPr>
            <a:picLocks noChangeAspect="1" noChangeArrowheads="1"/>
          </p:cNvPicPr>
          <p:nvPr/>
        </p:nvPicPr>
        <p:blipFill>
          <a:blip r:embed="rId3" cstate="print"/>
          <a:srcRect/>
          <a:stretch>
            <a:fillRect/>
          </a:stretch>
        </p:blipFill>
        <p:spPr bwMode="auto">
          <a:xfrm>
            <a:off x="684056" y="801596"/>
            <a:ext cx="7893074" cy="5651740"/>
          </a:xfrm>
          <a:prstGeom prst="rect">
            <a:avLst/>
          </a:prstGeom>
          <a:noFill/>
        </p:spPr>
      </p:pic>
      <p:sp>
        <p:nvSpPr>
          <p:cNvPr id="3" name="Rectangle 2"/>
          <p:cNvSpPr txBox="1">
            <a:spLocks noChangeArrowheads="1"/>
          </p:cNvSpPr>
          <p:nvPr/>
        </p:nvSpPr>
        <p:spPr>
          <a:xfrm>
            <a:off x="323850" y="70967"/>
            <a:ext cx="8207375" cy="693737"/>
          </a:xfrm>
          <a:prstGeom prst="rect">
            <a:avLst/>
          </a:prstGeom>
        </p:spPr>
        <p:txBody>
          <a:bodyPr/>
          <a:lstStyle/>
          <a:p>
            <a:pPr algn="ctr" defTabSz="795338" fontAlgn="base">
              <a:spcBef>
                <a:spcPct val="0"/>
              </a:spcBef>
              <a:spcAft>
                <a:spcPct val="0"/>
              </a:spcAft>
              <a:defRPr/>
            </a:pPr>
            <a:r>
              <a:rPr lang="en-GB" sz="3600" b="1" kern="0" dirty="0" smtClean="0">
                <a:solidFill>
                  <a:srgbClr val="000099"/>
                </a:solidFill>
                <a:ea typeface="ＭＳ Ｐゴシック" pitchFamily="34" charset="-128"/>
                <a:cs typeface="Arial" pitchFamily="34" charset="0"/>
              </a:rPr>
              <a:t>EASA’s Rule Making Tasks</a:t>
            </a:r>
            <a:endParaRPr lang="en-US" sz="3600" b="1" kern="0" dirty="0">
              <a:solidFill>
                <a:srgbClr val="000099"/>
              </a:solidFill>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HD 121011 - RAeS LHR Brnch Train Loss of Control - 11oct12\HD RAeS LHR 121011 - Mark Dransfield Summary IWG ICAO 9625 - 8oct12.jpg"/>
          <p:cNvPicPr>
            <a:picLocks noChangeAspect="1" noChangeArrowheads="1"/>
          </p:cNvPicPr>
          <p:nvPr/>
        </p:nvPicPr>
        <p:blipFill>
          <a:blip r:embed="rId3" cstate="print"/>
          <a:srcRect/>
          <a:stretch>
            <a:fillRect/>
          </a:stretch>
        </p:blipFill>
        <p:spPr bwMode="auto">
          <a:xfrm>
            <a:off x="44970" y="-27384"/>
            <a:ext cx="9147030" cy="6480720"/>
          </a:xfrm>
          <a:prstGeom prst="rect">
            <a:avLst/>
          </a:prstGeom>
          <a:noFill/>
        </p:spPr>
      </p:pic>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HD 121011 - RAeS LHR Brnch Train Loss of Control - 11oct12\HD RAeS LHR 121011 - Mark Dransfield Summary Table Efforts ITQI etc crop - 8oct12.jpg"/>
          <p:cNvPicPr>
            <a:picLocks noChangeAspect="1" noChangeArrowheads="1"/>
          </p:cNvPicPr>
          <p:nvPr/>
        </p:nvPicPr>
        <p:blipFill>
          <a:blip r:embed="rId3" cstate="print"/>
          <a:srcRect/>
          <a:stretch>
            <a:fillRect/>
          </a:stretch>
        </p:blipFill>
        <p:spPr bwMode="auto">
          <a:xfrm>
            <a:off x="0" y="-72008"/>
            <a:ext cx="9144000" cy="6525344"/>
          </a:xfrm>
          <a:prstGeom prst="rect">
            <a:avLst/>
          </a:prstGeom>
          <a:noFill/>
        </p:spPr>
      </p:pic>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HD 121011 - RAeS LHR Brnch Train Loss of Control - 11oct12\HD RAeS LHR 121011 - Mark Dransfield Summary Table Efforts ITQI 9625 fm 2012 - 8oct12.jpg"/>
          <p:cNvPicPr>
            <a:picLocks noChangeAspect="1" noChangeArrowheads="1"/>
          </p:cNvPicPr>
          <p:nvPr/>
        </p:nvPicPr>
        <p:blipFill>
          <a:blip r:embed="rId3" cstate="print"/>
          <a:srcRect/>
          <a:stretch>
            <a:fillRect/>
          </a:stretch>
        </p:blipFill>
        <p:spPr bwMode="auto">
          <a:xfrm>
            <a:off x="0" y="-1"/>
            <a:ext cx="9144000" cy="6453337"/>
          </a:xfrm>
          <a:prstGeom prst="rect">
            <a:avLst/>
          </a:prstGeom>
          <a:noFill/>
        </p:spPr>
      </p:pic>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HD 121011 - RAeS LHR Brnch Train Loss of Control - 11oct12\HD RAeS LHR 121011 - Mark Dransfield Summary Table Efforts ITQI 9625 fm 2012 &amp; EASA FAA - 8oct12.jpg"/>
          <p:cNvPicPr>
            <a:picLocks noChangeAspect="1" noChangeArrowheads="1"/>
          </p:cNvPicPr>
          <p:nvPr/>
        </p:nvPicPr>
        <p:blipFill>
          <a:blip r:embed="rId3" cstate="print"/>
          <a:srcRect/>
          <a:stretch>
            <a:fillRect/>
          </a:stretch>
        </p:blipFill>
        <p:spPr bwMode="auto">
          <a:xfrm>
            <a:off x="-29980" y="-21220"/>
            <a:ext cx="9173980" cy="6546564"/>
          </a:xfrm>
          <a:prstGeom prst="rect">
            <a:avLst/>
          </a:prstGeom>
          <a:noFill/>
        </p:spPr>
      </p:pic>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2075"/>
            <a:ext cx="9144000" cy="680186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n-GB" sz="2800" b="1" u="sng" dirty="0" smtClean="0">
              <a:solidFill>
                <a:srgbClr val="000099"/>
              </a:solidFill>
              <a:ea typeface="ＭＳ Ｐゴシック" pitchFamily="34" charset="-128"/>
            </a:endParaRPr>
          </a:p>
          <a:p>
            <a:pPr algn="ctr" eaLnBrk="0" fontAlgn="base" hangingPunct="0">
              <a:spcBef>
                <a:spcPct val="0"/>
              </a:spcBef>
              <a:spcAft>
                <a:spcPct val="0"/>
              </a:spcAft>
            </a:pPr>
            <a:r>
              <a:rPr lang="en-GB" sz="4000" b="1" u="sng" dirty="0" smtClean="0">
                <a:solidFill>
                  <a:srgbClr val="000099"/>
                </a:solidFill>
                <a:ea typeface="ＭＳ Ｐゴシック" pitchFamily="34" charset="-128"/>
              </a:rPr>
              <a:t>Training </a:t>
            </a:r>
            <a:r>
              <a:rPr lang="en-GB" sz="4000" b="1" u="sng" dirty="0">
                <a:solidFill>
                  <a:srgbClr val="000099"/>
                </a:solidFill>
                <a:ea typeface="ＭＳ Ｐゴシック" pitchFamily="34" charset="-128"/>
              </a:rPr>
              <a:t>to </a:t>
            </a:r>
            <a:endParaRPr lang="en-GB" sz="4000" b="1" u="sng" dirty="0" smtClean="0">
              <a:solidFill>
                <a:srgbClr val="000099"/>
              </a:solidFill>
              <a:ea typeface="ＭＳ Ｐゴシック" pitchFamily="34" charset="-128"/>
            </a:endParaRPr>
          </a:p>
          <a:p>
            <a:pPr algn="ctr" eaLnBrk="0" fontAlgn="base" hangingPunct="0">
              <a:spcBef>
                <a:spcPct val="0"/>
              </a:spcBef>
              <a:spcAft>
                <a:spcPct val="0"/>
              </a:spcAft>
            </a:pPr>
            <a:r>
              <a:rPr lang="en-GB" sz="4000" b="1" u="sng" dirty="0" smtClean="0">
                <a:solidFill>
                  <a:srgbClr val="000099"/>
                </a:solidFill>
                <a:ea typeface="ＭＳ Ｐゴシック" pitchFamily="34" charset="-128"/>
              </a:rPr>
              <a:t>Avoid </a:t>
            </a:r>
            <a:r>
              <a:rPr lang="en-GB" sz="4000" b="1" u="sng" dirty="0">
                <a:solidFill>
                  <a:srgbClr val="000099"/>
                </a:solidFill>
                <a:ea typeface="ＭＳ Ｐゴシック" pitchFamily="34" charset="-128"/>
              </a:rPr>
              <a:t>to Loss Of Control Accidents</a:t>
            </a:r>
          </a:p>
          <a:p>
            <a:pPr algn="ctr" eaLnBrk="0" fontAlgn="base" hangingPunct="0">
              <a:spcBef>
                <a:spcPct val="0"/>
              </a:spcBef>
              <a:spcAft>
                <a:spcPct val="0"/>
              </a:spcAft>
            </a:pPr>
            <a:endParaRPr lang="en-GB" sz="2400" b="1" dirty="0" smtClean="0">
              <a:solidFill>
                <a:srgbClr val="000099"/>
              </a:solidFill>
              <a:ea typeface="ＭＳ Ｐゴシック" pitchFamily="34" charset="-128"/>
            </a:endParaRPr>
          </a:p>
          <a:p>
            <a:pPr algn="ctr" eaLnBrk="0" fontAlgn="base" hangingPunct="0">
              <a:spcBef>
                <a:spcPct val="0"/>
              </a:spcBef>
              <a:spcAft>
                <a:spcPct val="0"/>
              </a:spcAft>
            </a:pPr>
            <a:r>
              <a:rPr lang="en-GB" sz="4000" b="1" dirty="0" smtClean="0">
                <a:solidFill>
                  <a:srgbClr val="000099"/>
                </a:solidFill>
                <a:ea typeface="ＭＳ Ｐゴシック" pitchFamily="34" charset="-128"/>
              </a:rPr>
              <a:t>Prevention is </a:t>
            </a:r>
            <a:r>
              <a:rPr lang="en-GB" sz="4000" b="1" dirty="0" smtClean="0">
                <a:solidFill>
                  <a:srgbClr val="000099"/>
                </a:solidFill>
                <a:ea typeface="ＭＳ Ｐゴシック" pitchFamily="34" charset="-128"/>
              </a:rPr>
              <a:t>Prime,</a:t>
            </a:r>
            <a:endParaRPr lang="en-GB" sz="4000" b="1" dirty="0" smtClean="0">
              <a:solidFill>
                <a:srgbClr val="000099"/>
              </a:solidFill>
              <a:ea typeface="ＭＳ Ｐゴシック" pitchFamily="34" charset="-128"/>
            </a:endParaRPr>
          </a:p>
          <a:p>
            <a:pPr algn="ctr" eaLnBrk="0" fontAlgn="base" hangingPunct="0">
              <a:spcBef>
                <a:spcPct val="0"/>
              </a:spcBef>
              <a:spcAft>
                <a:spcPct val="0"/>
              </a:spcAft>
            </a:pPr>
            <a:r>
              <a:rPr lang="en-GB" sz="4000" b="1" dirty="0" smtClean="0">
                <a:solidFill>
                  <a:srgbClr val="000099"/>
                </a:solidFill>
                <a:ea typeface="ＭＳ Ｐゴシック" pitchFamily="34" charset="-128"/>
              </a:rPr>
              <a:t>Eliminate the </a:t>
            </a:r>
            <a:r>
              <a:rPr lang="en-GB" sz="4000" b="1" dirty="0" smtClean="0">
                <a:solidFill>
                  <a:srgbClr val="000099"/>
                </a:solidFill>
                <a:ea typeface="ＭＳ Ｐゴシック" pitchFamily="34" charset="-128"/>
              </a:rPr>
              <a:t>Cause.</a:t>
            </a:r>
            <a:endParaRPr lang="en-GB" sz="4000" b="1" dirty="0" smtClean="0">
              <a:solidFill>
                <a:srgbClr val="000099"/>
              </a:solidFill>
              <a:ea typeface="ＭＳ Ｐゴシック" pitchFamily="34" charset="-128"/>
            </a:endParaRPr>
          </a:p>
          <a:p>
            <a:pPr algn="ctr" eaLnBrk="0" fontAlgn="base" hangingPunct="0">
              <a:spcBef>
                <a:spcPct val="0"/>
              </a:spcBef>
              <a:spcAft>
                <a:spcPct val="0"/>
              </a:spcAft>
            </a:pPr>
            <a:r>
              <a:rPr lang="en-GB" sz="4000" b="1" dirty="0" smtClean="0">
                <a:solidFill>
                  <a:srgbClr val="000099"/>
                </a:solidFill>
                <a:ea typeface="ＭＳ Ｐゴシック" pitchFamily="34" charset="-128"/>
              </a:rPr>
              <a:t>Everything is important</a:t>
            </a:r>
          </a:p>
          <a:p>
            <a:pPr algn="ctr" eaLnBrk="0" fontAlgn="base" hangingPunct="0">
              <a:spcBef>
                <a:spcPct val="0"/>
              </a:spcBef>
              <a:spcAft>
                <a:spcPct val="0"/>
              </a:spcAft>
            </a:pPr>
            <a:r>
              <a:rPr lang="en-GB" sz="4000" b="1" dirty="0" smtClean="0">
                <a:solidFill>
                  <a:srgbClr val="000099"/>
                </a:solidFill>
                <a:ea typeface="ＭＳ Ｐゴシック" pitchFamily="34" charset="-128"/>
              </a:rPr>
              <a:t>Right from the start – </a:t>
            </a:r>
          </a:p>
          <a:p>
            <a:pPr algn="ctr" eaLnBrk="0" fontAlgn="base" hangingPunct="0">
              <a:spcBef>
                <a:spcPct val="0"/>
              </a:spcBef>
              <a:spcAft>
                <a:spcPct val="0"/>
              </a:spcAft>
            </a:pPr>
            <a:r>
              <a:rPr lang="en-GB" sz="4000" b="1" dirty="0" smtClean="0">
                <a:solidFill>
                  <a:srgbClr val="000099"/>
                </a:solidFill>
                <a:ea typeface="ＭＳ Ｐゴシック" pitchFamily="34" charset="-128"/>
              </a:rPr>
              <a:t>Pre-selection to..... </a:t>
            </a:r>
          </a:p>
          <a:p>
            <a:pPr algn="ctr" eaLnBrk="0" fontAlgn="base" hangingPunct="0">
              <a:spcBef>
                <a:spcPct val="0"/>
              </a:spcBef>
              <a:spcAft>
                <a:spcPct val="0"/>
              </a:spcAft>
            </a:pPr>
            <a:r>
              <a:rPr lang="en-GB" sz="4000" b="1" dirty="0" smtClean="0">
                <a:solidFill>
                  <a:srgbClr val="000099"/>
                </a:solidFill>
                <a:ea typeface="ＭＳ Ｐゴシック" pitchFamily="34" charset="-128"/>
              </a:rPr>
              <a:t>......retirement.... </a:t>
            </a:r>
          </a:p>
          <a:p>
            <a:pPr algn="ctr" eaLnBrk="0" fontAlgn="base" hangingPunct="0">
              <a:spcBef>
                <a:spcPct val="0"/>
              </a:spcBef>
              <a:spcAft>
                <a:spcPct val="0"/>
              </a:spcAft>
            </a:pPr>
            <a:endParaRPr lang="en-GB" sz="4000" b="1" dirty="0" smtClean="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17475" y="92075"/>
            <a:ext cx="8942388"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a:solidFill>
                  <a:srgbClr val="000099"/>
                </a:solidFill>
                <a:ea typeface="ＭＳ Ｐゴシック" pitchFamily="34" charset="-128"/>
              </a:rPr>
              <a:t>Cruise – Crews Need to be Aware of Aircraft Performance </a:t>
            </a:r>
          </a:p>
        </p:txBody>
      </p:sp>
      <p:sp>
        <p:nvSpPr>
          <p:cNvPr id="1411075" name="Rectangle 3"/>
          <p:cNvSpPr>
            <a:spLocks noChangeArrowheads="1"/>
          </p:cNvSpPr>
          <p:nvPr/>
        </p:nvSpPr>
        <p:spPr bwMode="auto">
          <a:xfrm>
            <a:off x="139700" y="547688"/>
            <a:ext cx="8993188" cy="584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000099"/>
                </a:solidFill>
                <a:ea typeface="ＭＳ Ｐゴシック" pitchFamily="34" charset="-128"/>
              </a:rPr>
              <a:t>Table of Airbus A320 All Engines and Engine Out information – easier to access than FMS.  </a:t>
            </a:r>
            <a:r>
              <a:rPr lang="en-GB" sz="1600" b="1">
                <a:solidFill>
                  <a:srgbClr val="00B0F0"/>
                </a:solidFill>
                <a:ea typeface="ＭＳ Ｐゴシック" pitchFamily="34" charset="-128"/>
              </a:rPr>
              <a:t>All Engines Max Altitude is always limited by Climb Thrust.</a:t>
            </a:r>
            <a:r>
              <a:rPr lang="en-GB" sz="1600" b="1">
                <a:solidFill>
                  <a:srgbClr val="000099"/>
                </a:solidFill>
                <a:ea typeface="ＭＳ Ｐゴシック" pitchFamily="34" charset="-128"/>
              </a:rPr>
              <a:t>  </a:t>
            </a:r>
            <a:r>
              <a:rPr lang="en-GB" sz="1600" b="1" i="1">
                <a:solidFill>
                  <a:srgbClr val="FEA300"/>
                </a:solidFill>
                <a:ea typeface="ＭＳ Ｐゴシック" pitchFamily="34" charset="-128"/>
              </a:rPr>
              <a:t>Available after FMS failure.</a:t>
            </a:r>
            <a:endParaRPr lang="en-GB" sz="1600" b="1">
              <a:solidFill>
                <a:srgbClr val="000099"/>
              </a:solidFill>
              <a:ea typeface="ＭＳ Ｐゴシック" pitchFamily="34" charset="-128"/>
            </a:endParaRPr>
          </a:p>
        </p:txBody>
      </p:sp>
      <p:pic>
        <p:nvPicPr>
          <p:cNvPr id="19460" name="Picture 4" descr="A320 cfm 5B4 Performance tabke - 13oct09"/>
          <p:cNvPicPr>
            <a:picLocks noChangeAspect="1" noChangeArrowheads="1"/>
          </p:cNvPicPr>
          <p:nvPr/>
        </p:nvPicPr>
        <p:blipFill>
          <a:blip r:embed="rId3" cstate="print"/>
          <a:srcRect/>
          <a:stretch>
            <a:fillRect/>
          </a:stretch>
        </p:blipFill>
        <p:spPr bwMode="auto">
          <a:xfrm>
            <a:off x="211138" y="1125538"/>
            <a:ext cx="7197725" cy="5276850"/>
          </a:xfrm>
          <a:prstGeom prst="rect">
            <a:avLst/>
          </a:prstGeom>
          <a:noFill/>
          <a:ln w="9525">
            <a:noFill/>
            <a:miter lim="800000"/>
            <a:headEnd/>
            <a:tailEnd/>
          </a:ln>
        </p:spPr>
      </p:pic>
      <p:pic>
        <p:nvPicPr>
          <p:cNvPr id="19461" name="Picture 5" descr="A330 MCDU - 13oct09"/>
          <p:cNvPicPr>
            <a:picLocks noChangeAspect="1" noChangeArrowheads="1"/>
          </p:cNvPicPr>
          <p:nvPr/>
        </p:nvPicPr>
        <p:blipFill>
          <a:blip r:embed="rId4" cstate="print"/>
          <a:srcRect/>
          <a:stretch>
            <a:fillRect/>
          </a:stretch>
        </p:blipFill>
        <p:spPr bwMode="auto">
          <a:xfrm>
            <a:off x="7508875" y="2252663"/>
            <a:ext cx="1531938" cy="2328862"/>
          </a:xfrm>
          <a:prstGeom prst="rect">
            <a:avLst/>
          </a:prstGeom>
          <a:noFill/>
          <a:ln w="9525">
            <a:noFill/>
            <a:miter lim="800000"/>
            <a:headEnd/>
            <a:tailEnd/>
          </a:ln>
        </p:spPr>
      </p:pic>
      <p:sp>
        <p:nvSpPr>
          <p:cNvPr id="7" name="TextBox 6"/>
          <p:cNvSpPr txBox="1"/>
          <p:nvPr/>
        </p:nvSpPr>
        <p:spPr>
          <a:xfrm>
            <a:off x="1259632" y="3573016"/>
            <a:ext cx="5544616" cy="1754326"/>
          </a:xfrm>
          <a:prstGeom prst="rect">
            <a:avLst/>
          </a:prstGeom>
          <a:solidFill>
            <a:schemeClr val="accent3">
              <a:lumMod val="85000"/>
              <a:alpha val="58000"/>
            </a:schemeClr>
          </a:solidFill>
          <a:ln w="19050">
            <a:solidFill>
              <a:srgbClr val="000099"/>
            </a:solidFill>
          </a:ln>
        </p:spPr>
        <p:txBody>
          <a:bodyPr wrap="square" lIns="0" rIns="0" rtlCol="0">
            <a:spAutoFit/>
          </a:bodyPr>
          <a:lstStyle/>
          <a:p>
            <a:pPr algn="ctr"/>
            <a:r>
              <a:rPr lang="en-GB" b="1" dirty="0" smtClean="0">
                <a:solidFill>
                  <a:srgbClr val="000099"/>
                </a:solidFill>
              </a:rPr>
              <a:t>Paper type presentations can still be useful,</a:t>
            </a:r>
          </a:p>
          <a:p>
            <a:pPr algn="ctr"/>
            <a:r>
              <a:rPr lang="en-GB" b="1" dirty="0" smtClean="0">
                <a:solidFill>
                  <a:srgbClr val="000099"/>
                </a:solidFill>
              </a:rPr>
              <a:t>giving essentials of aircraft performance</a:t>
            </a:r>
          </a:p>
          <a:p>
            <a:pPr algn="ctr"/>
            <a:r>
              <a:rPr lang="en-GB" b="1" dirty="0" smtClean="0">
                <a:solidFill>
                  <a:srgbClr val="000099"/>
                </a:solidFill>
              </a:rPr>
              <a:t>for  background knowledge &amp; gross error checks -  </a:t>
            </a:r>
          </a:p>
          <a:p>
            <a:pPr algn="ctr"/>
            <a:r>
              <a:rPr lang="en-GB" b="1" dirty="0" smtClean="0">
                <a:solidFill>
                  <a:srgbClr val="000099"/>
                </a:solidFill>
              </a:rPr>
              <a:t>Cruise Speeds, Thrust &amp; Attitude,</a:t>
            </a:r>
          </a:p>
          <a:p>
            <a:pPr algn="ctr"/>
            <a:r>
              <a:rPr lang="en-GB" b="1" dirty="0" smtClean="0">
                <a:solidFill>
                  <a:srgbClr val="000099"/>
                </a:solidFill>
              </a:rPr>
              <a:t>Max/Optimum Altitudes - all engines &amp; engine out</a:t>
            </a:r>
          </a:p>
          <a:p>
            <a:pPr algn="ctr"/>
            <a:r>
              <a:rPr lang="en-GB" b="1" dirty="0" smtClean="0">
                <a:solidFill>
                  <a:srgbClr val="000099"/>
                </a:solidFill>
              </a:rPr>
              <a:t>Takeoff/Landing Speeds &amp; distances</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1075">
                                            <p:txEl>
                                              <p:pRg st="0" end="0"/>
                                            </p:txEl>
                                          </p:spTgt>
                                        </p:tgtEl>
                                        <p:attrNameLst>
                                          <p:attrName>style.visibility</p:attrName>
                                        </p:attrNameLst>
                                      </p:cBhvr>
                                      <p:to>
                                        <p:strVal val="visible"/>
                                      </p:to>
                                    </p:set>
                                    <p:animEffect transition="in" filter="wipe(left)">
                                      <p:cBhvr>
                                        <p:cTn id="7" dur="500"/>
                                        <p:tgtEl>
                                          <p:spTgt spid="1411075">
                                            <p:txEl>
                                              <p:pRg st="0" end="0"/>
                                            </p:txEl>
                                          </p:spTgt>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5" grpId="0" build="p"/>
      <p:bldP spid="7"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2075"/>
            <a:ext cx="9144000" cy="680186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n-GB" sz="2800" b="1" u="sng" dirty="0" smtClean="0">
              <a:solidFill>
                <a:srgbClr val="000099"/>
              </a:solidFill>
              <a:ea typeface="ＭＳ Ｐゴシック" pitchFamily="34" charset="-128"/>
            </a:endParaRPr>
          </a:p>
          <a:p>
            <a:pPr algn="ctr" eaLnBrk="0" fontAlgn="base" hangingPunct="0">
              <a:spcBef>
                <a:spcPct val="0"/>
              </a:spcBef>
              <a:spcAft>
                <a:spcPct val="0"/>
              </a:spcAft>
            </a:pPr>
            <a:r>
              <a:rPr lang="en-GB" sz="4000" b="1" u="sng" dirty="0" smtClean="0">
                <a:solidFill>
                  <a:srgbClr val="000099"/>
                </a:solidFill>
                <a:ea typeface="ＭＳ Ｐゴシック" pitchFamily="34" charset="-128"/>
              </a:rPr>
              <a:t>Training </a:t>
            </a:r>
            <a:r>
              <a:rPr lang="en-GB" sz="4000" b="1" u="sng" dirty="0" smtClean="0">
                <a:solidFill>
                  <a:srgbClr val="000099"/>
                </a:solidFill>
                <a:ea typeface="ＭＳ Ｐゴシック" pitchFamily="34" charset="-128"/>
              </a:rPr>
              <a:t>to </a:t>
            </a:r>
          </a:p>
          <a:p>
            <a:pPr algn="ctr" eaLnBrk="0" fontAlgn="base" hangingPunct="0">
              <a:spcBef>
                <a:spcPct val="0"/>
              </a:spcBef>
              <a:spcAft>
                <a:spcPct val="0"/>
              </a:spcAft>
            </a:pPr>
            <a:r>
              <a:rPr lang="en-GB" sz="4000" b="1" u="sng" dirty="0" smtClean="0">
                <a:solidFill>
                  <a:srgbClr val="000099"/>
                </a:solidFill>
                <a:ea typeface="ＭＳ Ｐゴシック" pitchFamily="34" charset="-128"/>
              </a:rPr>
              <a:t>Avoid to Loss Of Control Accidents</a:t>
            </a:r>
          </a:p>
          <a:p>
            <a:pPr algn="ctr" eaLnBrk="0" fontAlgn="base" hangingPunct="0">
              <a:spcBef>
                <a:spcPct val="0"/>
              </a:spcBef>
              <a:spcAft>
                <a:spcPct val="0"/>
              </a:spcAft>
            </a:pPr>
            <a:endParaRPr lang="en-GB" sz="2400" b="1" dirty="0" smtClean="0">
              <a:solidFill>
                <a:srgbClr val="000099"/>
              </a:solidFill>
              <a:ea typeface="ＭＳ Ｐゴシック" pitchFamily="34" charset="-128"/>
            </a:endParaRPr>
          </a:p>
          <a:p>
            <a:pPr algn="ctr" eaLnBrk="0" fontAlgn="base" hangingPunct="0">
              <a:spcBef>
                <a:spcPct val="0"/>
              </a:spcBef>
              <a:spcAft>
                <a:spcPct val="0"/>
              </a:spcAft>
            </a:pPr>
            <a:r>
              <a:rPr lang="en-GB" sz="4000" b="1" dirty="0" smtClean="0">
                <a:solidFill>
                  <a:srgbClr val="000099"/>
                </a:solidFill>
                <a:ea typeface="ＭＳ Ｐゴシック" pitchFamily="34" charset="-128"/>
              </a:rPr>
              <a:t>Manual flying practice</a:t>
            </a:r>
          </a:p>
          <a:p>
            <a:pPr algn="ctr" eaLnBrk="0" fontAlgn="base" hangingPunct="0">
              <a:spcBef>
                <a:spcPct val="0"/>
              </a:spcBef>
              <a:spcAft>
                <a:spcPct val="0"/>
              </a:spcAft>
            </a:pPr>
            <a:r>
              <a:rPr lang="en-GB" sz="4000" b="1" dirty="0" smtClean="0">
                <a:solidFill>
                  <a:srgbClr val="000099"/>
                </a:solidFill>
                <a:ea typeface="ＭＳ Ｐゴシック" pitchFamily="34" charset="-128"/>
              </a:rPr>
              <a:t> versus rigid use of automatics -</a:t>
            </a:r>
          </a:p>
          <a:p>
            <a:pPr algn="ctr" eaLnBrk="0" fontAlgn="base" hangingPunct="0">
              <a:spcBef>
                <a:spcPct val="0"/>
              </a:spcBef>
              <a:spcAft>
                <a:spcPct val="0"/>
              </a:spcAft>
            </a:pPr>
            <a:r>
              <a:rPr lang="en-GB" sz="4000" b="1" dirty="0" smtClean="0">
                <a:solidFill>
                  <a:srgbClr val="000099"/>
                </a:solidFill>
                <a:ea typeface="ＭＳ Ｐゴシック" pitchFamily="34" charset="-128"/>
              </a:rPr>
              <a:t>Trident, 747, DC10, TriStar </a:t>
            </a:r>
          </a:p>
          <a:p>
            <a:pPr algn="ctr" eaLnBrk="0" fontAlgn="base" hangingPunct="0">
              <a:spcBef>
                <a:spcPct val="0"/>
              </a:spcBef>
              <a:spcAft>
                <a:spcPct val="0"/>
              </a:spcAft>
            </a:pPr>
            <a:r>
              <a:rPr lang="en-GB" sz="4000" b="1" dirty="0" smtClean="0">
                <a:solidFill>
                  <a:srgbClr val="000099"/>
                </a:solidFill>
                <a:ea typeface="ＭＳ Ｐゴシック" pitchFamily="34" charset="-128"/>
              </a:rPr>
              <a:t>different policies.</a:t>
            </a:r>
          </a:p>
          <a:p>
            <a:pPr algn="ctr" eaLnBrk="0" fontAlgn="base" hangingPunct="0">
              <a:spcBef>
                <a:spcPct val="0"/>
              </a:spcBef>
              <a:spcAft>
                <a:spcPct val="0"/>
              </a:spcAft>
            </a:pPr>
            <a:r>
              <a:rPr lang="en-GB" sz="4000" b="1" dirty="0" smtClean="0">
                <a:solidFill>
                  <a:srgbClr val="000099"/>
                </a:solidFill>
                <a:ea typeface="ＭＳ Ｐゴシック" pitchFamily="34" charset="-128"/>
              </a:rPr>
              <a:t>FDR event if flown manually?</a:t>
            </a:r>
          </a:p>
          <a:p>
            <a:pPr algn="ctr" eaLnBrk="0" fontAlgn="base" hangingPunct="0">
              <a:spcBef>
                <a:spcPct val="0"/>
              </a:spcBef>
              <a:spcAft>
                <a:spcPct val="0"/>
              </a:spcAft>
            </a:pPr>
            <a:r>
              <a:rPr lang="en-GB" sz="4000" b="1" dirty="0" smtClean="0">
                <a:solidFill>
                  <a:srgbClr val="000099"/>
                </a:solidFill>
                <a:ea typeface="ＭＳ Ｐゴシック" pitchFamily="34" charset="-128"/>
              </a:rPr>
              <a:t>Whatever system we aim for: </a:t>
            </a:r>
          </a:p>
          <a:p>
            <a:pPr algn="ctr" eaLnBrk="0" fontAlgn="base" hangingPunct="0">
              <a:spcBef>
                <a:spcPct val="0"/>
              </a:spcBef>
              <a:spcAft>
                <a:spcPct val="0"/>
              </a:spcAft>
            </a:pPr>
            <a:endParaRPr lang="en-GB" sz="4000" b="1" dirty="0" smtClean="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existed for 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sp>
        <p:nvSpPr>
          <p:cNvPr id="10" name="TextBox 9"/>
          <p:cNvSpPr txBox="1"/>
          <p:nvPr/>
        </p:nvSpPr>
        <p:spPr>
          <a:xfrm>
            <a:off x="2062768" y="3459480"/>
            <a:ext cx="2235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b="1" dirty="0">
                <a:solidFill>
                  <a:srgbClr val="000099"/>
                </a:solidFill>
                <a:ea typeface="ＭＳ Ｐゴシック" pitchFamily="34" charset="-128"/>
              </a:rPr>
              <a:t>RBI – Fixed Card</a:t>
            </a:r>
          </a:p>
        </p:txBody>
      </p:sp>
      <p:sp>
        <p:nvSpPr>
          <p:cNvPr id="11" name="TextBox 10"/>
          <p:cNvSpPr txBox="1"/>
          <p:nvPr/>
        </p:nvSpPr>
        <p:spPr>
          <a:xfrm>
            <a:off x="4954528" y="3444240"/>
            <a:ext cx="2253600" cy="2031325"/>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Heading</a:t>
            </a:r>
          </a:p>
          <a:p>
            <a:pPr algn="ctr" eaLnBrk="0" fontAlgn="base" hangingPunct="0">
              <a:spcBef>
                <a:spcPct val="0"/>
              </a:spcBef>
              <a:spcAft>
                <a:spcPct val="0"/>
              </a:spcAft>
            </a:pPr>
            <a:r>
              <a:rPr lang="en-GB" b="1" dirty="0" smtClean="0">
                <a:solidFill>
                  <a:srgbClr val="000099"/>
                </a:solidFill>
                <a:ea typeface="ＭＳ Ｐゴシック" pitchFamily="34" charset="-128"/>
              </a:rPr>
              <a:t>345° Magnet</a:t>
            </a:r>
          </a:p>
          <a:p>
            <a:pPr algn="ctr" eaLnBrk="0" fontAlgn="base" hangingPunct="0">
              <a:spcBef>
                <a:spcPct val="0"/>
              </a:spcBef>
              <a:spcAft>
                <a:spcPct val="0"/>
              </a:spcAft>
            </a:pPr>
            <a:r>
              <a:rPr lang="en-GB" b="1" dirty="0" smtClean="0">
                <a:solidFill>
                  <a:srgbClr val="000099"/>
                </a:solidFill>
                <a:ea typeface="ＭＳ Ｐゴシック" pitchFamily="34" charset="-128"/>
              </a:rPr>
              <a:t>What is QDM</a:t>
            </a:r>
          </a:p>
          <a:p>
            <a:pPr algn="ctr" eaLnBrk="0" fontAlgn="base" hangingPunct="0">
              <a:spcBef>
                <a:spcPct val="0"/>
              </a:spcBef>
              <a:spcAft>
                <a:spcPct val="0"/>
              </a:spcAft>
            </a:pPr>
            <a:r>
              <a:rPr lang="en-GB" b="1" dirty="0" smtClean="0">
                <a:solidFill>
                  <a:srgbClr val="000099"/>
                </a:solidFill>
                <a:ea typeface="ＭＳ Ｐゴシック" pitchFamily="34" charset="-128"/>
              </a:rPr>
              <a:t>(Direction M)</a:t>
            </a:r>
          </a:p>
          <a:p>
            <a:pPr algn="ctr" eaLnBrk="0" fontAlgn="base" hangingPunct="0">
              <a:spcBef>
                <a:spcPct val="0"/>
              </a:spcBef>
              <a:spcAft>
                <a:spcPct val="0"/>
              </a:spcAft>
            </a:pPr>
            <a:r>
              <a:rPr lang="en-GB" b="1" dirty="0" smtClean="0">
                <a:solidFill>
                  <a:srgbClr val="000099"/>
                </a:solidFill>
                <a:ea typeface="ＭＳ Ｐゴシック" pitchFamily="34" charset="-128"/>
              </a:rPr>
              <a:t>to the NDB?</a:t>
            </a:r>
          </a:p>
          <a:p>
            <a:pPr algn="ctr" eaLnBrk="0" fontAlgn="base" hangingPunct="0">
              <a:spcBef>
                <a:spcPct val="0"/>
              </a:spcBef>
              <a:spcAft>
                <a:spcPct val="0"/>
              </a:spcAft>
            </a:pPr>
            <a:r>
              <a:rPr lang="en-GB" b="1" dirty="0" smtClean="0">
                <a:solidFill>
                  <a:srgbClr val="000099"/>
                </a:solidFill>
                <a:ea typeface="ＭＳ Ｐゴシック" pitchFamily="34" charset="-128"/>
              </a:rPr>
              <a:t>= 075+345=420</a:t>
            </a:r>
          </a:p>
          <a:p>
            <a:pPr algn="ctr" eaLnBrk="0" fontAlgn="base" hangingPunct="0">
              <a:spcBef>
                <a:spcPct val="0"/>
              </a:spcBef>
              <a:spcAft>
                <a:spcPct val="0"/>
              </a:spcAft>
            </a:pPr>
            <a:r>
              <a:rPr lang="en-GB" b="1" dirty="0" smtClean="0">
                <a:solidFill>
                  <a:srgbClr val="000099"/>
                </a:solidFill>
                <a:ea typeface="ＭＳ Ｐゴシック" pitchFamily="34" charset="-128"/>
              </a:rPr>
              <a:t>-360 = 60°M</a:t>
            </a:r>
            <a:endParaRPr lang="en-GB"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Medway HD - Emirates Training Success 22feb12.jpg"/>
          <p:cNvPicPr>
            <a:picLocks noChangeAspect="1"/>
          </p:cNvPicPr>
          <p:nvPr/>
        </p:nvPicPr>
        <p:blipFill>
          <a:blip r:embed="rId3" cstate="print"/>
          <a:stretch>
            <a:fillRect/>
          </a:stretch>
        </p:blipFill>
        <p:spPr>
          <a:xfrm>
            <a:off x="44970" y="632202"/>
            <a:ext cx="9029964" cy="5816956"/>
          </a:xfrm>
          <a:prstGeom prst="rect">
            <a:avLst/>
          </a:prstGeom>
        </p:spPr>
      </p:pic>
      <p:sp>
        <p:nvSpPr>
          <p:cNvPr id="3" name="Rectangle 3"/>
          <p:cNvSpPr>
            <a:spLocks noChangeArrowheads="1"/>
          </p:cNvSpPr>
          <p:nvPr/>
        </p:nvSpPr>
        <p:spPr bwMode="auto">
          <a:xfrm>
            <a:off x="0" y="44624"/>
            <a:ext cx="9144000" cy="52322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 </a:t>
            </a:r>
            <a:r>
              <a:rPr lang="en-GB" sz="2800" b="1" dirty="0" smtClean="0">
                <a:solidFill>
                  <a:srgbClr val="000099"/>
                </a:solidFill>
                <a:ea typeface="ＭＳ Ｐゴシック" pitchFamily="34" charset="-128"/>
              </a:rPr>
              <a:t>from Capt David Mason of Emirates</a:t>
            </a:r>
            <a:endParaRPr lang="en-GB" sz="2400" b="1" dirty="0">
              <a:solidFill>
                <a:srgbClr val="000099"/>
              </a:solidFill>
              <a:ea typeface="ＭＳ Ｐゴシック" pitchFamily="34" charset="-128"/>
            </a:endParaRPr>
          </a:p>
        </p:txBody>
      </p:sp>
    </p:spTree>
  </p:cSld>
  <p:clrMapOvr>
    <a:masterClrMapping/>
  </p:clrMapOvr>
  <p:transition>
    <p:dissolv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457200" y="3124200"/>
            <a:ext cx="8299450" cy="668338"/>
          </a:xfrm>
          <a:prstGeom prst="rect">
            <a:avLst/>
          </a:prstGeom>
          <a:noFill/>
          <a:ln w="28575">
            <a:noFill/>
            <a:miter lim="800000"/>
            <a:headEnd/>
            <a:tailEnd/>
          </a:ln>
        </p:spPr>
        <p:txBody>
          <a:bodyPr>
            <a:spAutoFit/>
          </a:bodyPr>
          <a:lstStyle/>
          <a:p>
            <a:pPr algn="ctr" eaLnBrk="0" fontAlgn="base" hangingPunct="0">
              <a:lnSpc>
                <a:spcPct val="80000"/>
              </a:lnSpc>
              <a:spcBef>
                <a:spcPct val="15000"/>
              </a:spcBef>
              <a:spcAft>
                <a:spcPct val="0"/>
              </a:spcAft>
            </a:pPr>
            <a:r>
              <a:rPr lang="en-GB" sz="4400" b="1" dirty="0" smtClean="0">
                <a:solidFill>
                  <a:srgbClr val="000099"/>
                </a:solidFill>
                <a:latin typeface="Blackadder ITC" pitchFamily="82" charset="0"/>
                <a:ea typeface="ＭＳ Ｐゴシック" pitchFamily="34" charset="-128"/>
              </a:rPr>
              <a:t>Remember</a:t>
            </a:r>
            <a:endParaRPr lang="en-GB" sz="4400" dirty="0">
              <a:solidFill>
                <a:srgbClr val="000099"/>
              </a:solidFill>
              <a:latin typeface="Blackadder ITC" pitchFamily="82"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USA A320 in Hudson 15jan09 - Always fly First Class"/>
          <p:cNvPicPr>
            <a:picLocks noChangeAspect="1" noChangeArrowheads="1"/>
          </p:cNvPicPr>
          <p:nvPr/>
        </p:nvPicPr>
        <p:blipFill>
          <a:blip r:embed="rId3" cstate="print"/>
          <a:srcRect/>
          <a:stretch>
            <a:fillRect/>
          </a:stretch>
        </p:blipFill>
        <p:spPr bwMode="auto">
          <a:xfrm>
            <a:off x="838200" y="649288"/>
            <a:ext cx="7583488" cy="5470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6513" y="609600"/>
            <a:ext cx="9144000" cy="5195888"/>
          </a:xfrm>
          <a:prstGeom prst="rect">
            <a:avLst/>
          </a:prstGeom>
          <a:noFill/>
          <a:ln w="28575">
            <a:noFill/>
            <a:miter lim="800000"/>
            <a:headEnd/>
            <a:tailEnd/>
          </a:ln>
        </p:spPr>
        <p:txBody>
          <a:bodyPr>
            <a:spAutoFit/>
          </a:bodyPr>
          <a:lstStyle/>
          <a:p>
            <a:pPr algn="ctr" eaLnBrk="0" fontAlgn="base" hangingPunct="0">
              <a:lnSpc>
                <a:spcPct val="80000"/>
              </a:lnSpc>
              <a:spcBef>
                <a:spcPct val="15000"/>
              </a:spcBef>
              <a:spcAft>
                <a:spcPct val="0"/>
              </a:spcAft>
            </a:pPr>
            <a:r>
              <a:rPr lang="en-GB" sz="3600" b="1" u="sng" dirty="0">
                <a:solidFill>
                  <a:srgbClr val="000099"/>
                </a:solidFill>
                <a:ea typeface="ＭＳ Ｐゴシック" pitchFamily="34" charset="-128"/>
              </a:rPr>
              <a:t>MCC Courses</a:t>
            </a:r>
          </a:p>
          <a:p>
            <a:pPr algn="ctr" eaLnBrk="0" fontAlgn="base" hangingPunct="0">
              <a:lnSpc>
                <a:spcPct val="80000"/>
              </a:lnSpc>
              <a:spcBef>
                <a:spcPts val="2400"/>
              </a:spcBef>
              <a:spcAft>
                <a:spcPct val="0"/>
              </a:spcAft>
            </a:pPr>
            <a:r>
              <a:rPr lang="en-GB" sz="3200" b="1" dirty="0">
                <a:solidFill>
                  <a:srgbClr val="000099"/>
                </a:solidFill>
                <a:ea typeface="ＭＳ Ｐゴシック" pitchFamily="34" charset="-128"/>
              </a:rPr>
              <a:t>All airline pilots must pass a </a:t>
            </a:r>
          </a:p>
          <a:p>
            <a:pPr algn="ctr" eaLnBrk="0" fontAlgn="base" hangingPunct="0">
              <a:lnSpc>
                <a:spcPct val="80000"/>
              </a:lnSpc>
              <a:spcBef>
                <a:spcPct val="0"/>
              </a:spcBef>
              <a:spcAft>
                <a:spcPct val="0"/>
              </a:spcAft>
            </a:pPr>
            <a:r>
              <a:rPr lang="en-GB" sz="3200" b="1" dirty="0">
                <a:solidFill>
                  <a:srgbClr val="000099"/>
                </a:solidFill>
                <a:ea typeface="ＭＳ Ｐゴシック" pitchFamily="34" charset="-128"/>
              </a:rPr>
              <a:t>Multi-Crew Cooperation Course</a:t>
            </a:r>
          </a:p>
          <a:p>
            <a:pPr algn="ctr" eaLnBrk="0" fontAlgn="base" hangingPunct="0">
              <a:lnSpc>
                <a:spcPct val="80000"/>
              </a:lnSpc>
              <a:spcBef>
                <a:spcPct val="0"/>
              </a:spcBef>
              <a:spcAft>
                <a:spcPct val="0"/>
              </a:spcAft>
            </a:pPr>
            <a:r>
              <a:rPr lang="en-GB" sz="3200" b="1" dirty="0">
                <a:solidFill>
                  <a:srgbClr val="000099"/>
                </a:solidFill>
                <a:ea typeface="ＭＳ Ｐゴシック" pitchFamily="34" charset="-128"/>
              </a:rPr>
              <a:t>These concentrate on the fact that:</a:t>
            </a:r>
          </a:p>
          <a:p>
            <a:pPr eaLnBrk="0" fontAlgn="base" hangingPunct="0">
              <a:lnSpc>
                <a:spcPct val="80000"/>
              </a:lnSpc>
              <a:spcBef>
                <a:spcPts val="1200"/>
              </a:spcBef>
              <a:spcAft>
                <a:spcPct val="0"/>
              </a:spcAft>
            </a:pPr>
            <a:r>
              <a:rPr lang="en-GB" sz="2800" b="1" dirty="0" smtClean="0">
                <a:solidFill>
                  <a:srgbClr val="000099"/>
                </a:solidFill>
                <a:ea typeface="ＭＳ Ｐゴシック" pitchFamily="34" charset="-128"/>
              </a:rPr>
              <a:t>    We </a:t>
            </a:r>
            <a:r>
              <a:rPr lang="en-GB" sz="2800" b="1" dirty="0">
                <a:solidFill>
                  <a:srgbClr val="000099"/>
                </a:solidFill>
                <a:ea typeface="ＭＳ Ｐゴシック" pitchFamily="34" charset="-128"/>
              </a:rPr>
              <a:t>all make mistakes</a:t>
            </a:r>
            <a:r>
              <a:rPr lang="en-GB" sz="2800" b="1" dirty="0" smtClean="0">
                <a:solidFill>
                  <a:srgbClr val="000099"/>
                </a:solidFill>
                <a:ea typeface="ＭＳ Ｐゴシック" pitchFamily="34" charset="-128"/>
              </a:rPr>
              <a:t>, </a:t>
            </a:r>
            <a:endParaRPr lang="en-GB" sz="2800" b="1" dirty="0">
              <a:solidFill>
                <a:srgbClr val="000099"/>
              </a:solidFill>
              <a:ea typeface="ＭＳ Ｐゴシック" pitchFamily="34" charset="-128"/>
            </a:endParaRPr>
          </a:p>
          <a:p>
            <a:pPr eaLnBrk="0" fontAlgn="base" hangingPunct="0">
              <a:lnSpc>
                <a:spcPct val="80000"/>
              </a:lnSpc>
              <a:spcBef>
                <a:spcPts val="1200"/>
              </a:spcBef>
              <a:spcAft>
                <a:spcPct val="0"/>
              </a:spcAft>
            </a:pPr>
            <a:r>
              <a:rPr lang="en-GB" sz="2800" b="1" dirty="0" smtClean="0">
                <a:solidFill>
                  <a:srgbClr val="000099"/>
                </a:solidFill>
                <a:ea typeface="ＭＳ Ｐゴシック" pitchFamily="34" charset="-128"/>
              </a:rPr>
              <a:t>    We </a:t>
            </a:r>
            <a:r>
              <a:rPr lang="en-GB" sz="2800" b="1" dirty="0">
                <a:solidFill>
                  <a:srgbClr val="000099"/>
                </a:solidFill>
                <a:ea typeface="ＭＳ Ｐゴシック" pitchFamily="34" charset="-128"/>
              </a:rPr>
              <a:t>should admit our mistakes/we were wrong</a:t>
            </a:r>
          </a:p>
          <a:p>
            <a:pPr marL="449263" indent="-449263" eaLnBrk="0" fontAlgn="base" hangingPunct="0">
              <a:lnSpc>
                <a:spcPct val="80000"/>
              </a:lnSpc>
              <a:spcBef>
                <a:spcPts val="1200"/>
              </a:spcBef>
              <a:spcAft>
                <a:spcPct val="0"/>
              </a:spcAft>
            </a:pPr>
            <a:r>
              <a:rPr lang="en-GB" sz="2800" b="1" dirty="0" smtClean="0">
                <a:solidFill>
                  <a:srgbClr val="000099"/>
                </a:solidFill>
                <a:ea typeface="ＭＳ Ｐゴシック" pitchFamily="34" charset="-128"/>
              </a:rPr>
              <a:t>    We </a:t>
            </a:r>
            <a:r>
              <a:rPr lang="en-GB" sz="2800" b="1" dirty="0">
                <a:solidFill>
                  <a:srgbClr val="000099"/>
                </a:solidFill>
                <a:ea typeface="ＭＳ Ｐゴシック" pitchFamily="34" charset="-128"/>
              </a:rPr>
              <a:t>must help each other work together for the </a:t>
            </a:r>
            <a:r>
              <a:rPr lang="en-GB" sz="2800" b="1" dirty="0" smtClean="0">
                <a:solidFill>
                  <a:srgbClr val="000099"/>
                </a:solidFill>
                <a:ea typeface="ＭＳ Ｐゴシック" pitchFamily="34" charset="-128"/>
              </a:rPr>
              <a:t>  common </a:t>
            </a:r>
            <a:r>
              <a:rPr lang="en-GB" sz="2800" b="1" dirty="0">
                <a:solidFill>
                  <a:srgbClr val="000099"/>
                </a:solidFill>
                <a:ea typeface="ＭＳ Ｐゴシック" pitchFamily="34" charset="-128"/>
              </a:rPr>
              <a:t>good – of not having an accident.</a:t>
            </a:r>
          </a:p>
          <a:p>
            <a:pPr eaLnBrk="0" fontAlgn="base" hangingPunct="0">
              <a:lnSpc>
                <a:spcPct val="80000"/>
              </a:lnSpc>
              <a:spcBef>
                <a:spcPct val="0"/>
              </a:spcBef>
              <a:spcAft>
                <a:spcPct val="0"/>
              </a:spcAft>
            </a:pPr>
            <a:endParaRPr lang="en-GB" sz="3600" b="1" dirty="0">
              <a:solidFill>
                <a:srgbClr val="000099"/>
              </a:solidFill>
              <a:ea typeface="ＭＳ Ｐゴシック" pitchFamily="34" charset="-128"/>
            </a:endParaRPr>
          </a:p>
          <a:p>
            <a:pPr algn="ctr" eaLnBrk="0" fontAlgn="base" hangingPunct="0">
              <a:lnSpc>
                <a:spcPct val="80000"/>
              </a:lnSpc>
              <a:spcBef>
                <a:spcPct val="0"/>
              </a:spcBef>
              <a:spcAft>
                <a:spcPct val="0"/>
              </a:spcAft>
            </a:pPr>
            <a:r>
              <a:rPr lang="en-GB" sz="3600" b="1" dirty="0">
                <a:solidFill>
                  <a:srgbClr val="000099"/>
                </a:solidFill>
                <a:ea typeface="ＭＳ Ｐゴシック" pitchFamily="34" charset="-128"/>
              </a:rPr>
              <a:t>MCC Courses should be </a:t>
            </a:r>
          </a:p>
          <a:p>
            <a:pPr algn="ctr" eaLnBrk="0" fontAlgn="base" hangingPunct="0">
              <a:lnSpc>
                <a:spcPct val="80000"/>
              </a:lnSpc>
              <a:spcBef>
                <a:spcPct val="0"/>
              </a:spcBef>
              <a:spcAft>
                <a:spcPct val="0"/>
              </a:spcAft>
            </a:pPr>
            <a:r>
              <a:rPr lang="en-GB" sz="3600" b="1" dirty="0">
                <a:solidFill>
                  <a:srgbClr val="000099"/>
                </a:solidFill>
                <a:ea typeface="ＭＳ Ｐゴシック" pitchFamily="34" charset="-128"/>
              </a:rPr>
              <a:t>compulsory for bankers!</a:t>
            </a:r>
            <a:endParaRPr lang="en-US" sz="36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 calcmode="lin" valueType="num">
                                      <p:cBhvr>
                                        <p:cTn id="36"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8" end="8"/>
                                            </p:txEl>
                                          </p:spTgt>
                                        </p:tgtEl>
                                      </p:cBhvr>
                                    </p:animEffect>
                                  </p:childTnLst>
                                </p:cTn>
                              </p:par>
                            </p:childTnLst>
                          </p:cTn>
                        </p:par>
                        <p:par>
                          <p:cTn id="39" fill="hold">
                            <p:stCondLst>
                              <p:cond delay="1000"/>
                            </p:stCondLst>
                            <p:childTnLst>
                              <p:par>
                                <p:cTn id="40" presetID="55" presetClass="entr" presetSubtype="0" fill="hold" grpId="0" nodeType="after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p:cTn id="42"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457200" y="3124200"/>
            <a:ext cx="8299450" cy="668338"/>
          </a:xfrm>
          <a:prstGeom prst="rect">
            <a:avLst/>
          </a:prstGeom>
          <a:noFill/>
          <a:ln w="28575">
            <a:noFill/>
            <a:miter lim="800000"/>
            <a:headEnd/>
            <a:tailEnd/>
          </a:ln>
        </p:spPr>
        <p:txBody>
          <a:bodyPr>
            <a:spAutoFit/>
          </a:bodyPr>
          <a:lstStyle/>
          <a:p>
            <a:pPr algn="ctr" eaLnBrk="0" fontAlgn="base" hangingPunct="0">
              <a:lnSpc>
                <a:spcPct val="80000"/>
              </a:lnSpc>
              <a:spcBef>
                <a:spcPct val="15000"/>
              </a:spcBef>
              <a:spcAft>
                <a:spcPct val="0"/>
              </a:spcAft>
            </a:pPr>
            <a:r>
              <a:rPr lang="en-GB" sz="4400" b="1" dirty="0">
                <a:solidFill>
                  <a:srgbClr val="000099"/>
                </a:solidFill>
                <a:latin typeface="Blackadder ITC" pitchFamily="82" charset="0"/>
                <a:ea typeface="ＭＳ Ｐゴシック" pitchFamily="34" charset="-128"/>
              </a:rPr>
              <a:t>Thank you</a:t>
            </a:r>
            <a:endParaRPr lang="en-GB" sz="4400" dirty="0">
              <a:solidFill>
                <a:srgbClr val="000099"/>
              </a:solidFill>
              <a:latin typeface="Blackadder ITC" pitchFamily="82"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existed for 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pic>
        <p:nvPicPr>
          <p:cNvPr id="9" name="Picture 8" descr="DDC Explanation - RMI similar to RBI - 10oct12.jpg"/>
          <p:cNvPicPr>
            <a:picLocks noChangeAspect="1"/>
          </p:cNvPicPr>
          <p:nvPr/>
        </p:nvPicPr>
        <p:blipFill>
          <a:blip r:embed="rId6" cstate="print"/>
          <a:stretch>
            <a:fillRect/>
          </a:stretch>
        </p:blipFill>
        <p:spPr>
          <a:xfrm>
            <a:off x="4965183" y="3797423"/>
            <a:ext cx="2253261" cy="2059200"/>
          </a:xfrm>
          <a:prstGeom prst="rect">
            <a:avLst/>
          </a:prstGeom>
        </p:spPr>
      </p:pic>
      <p:sp>
        <p:nvSpPr>
          <p:cNvPr id="10" name="TextBox 9"/>
          <p:cNvSpPr txBox="1"/>
          <p:nvPr/>
        </p:nvSpPr>
        <p:spPr>
          <a:xfrm>
            <a:off x="2062768" y="3459480"/>
            <a:ext cx="2235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b="1" dirty="0">
                <a:solidFill>
                  <a:srgbClr val="000099"/>
                </a:solidFill>
                <a:ea typeface="ＭＳ Ｐゴシック" pitchFamily="34" charset="-128"/>
              </a:rPr>
              <a:t>RBI – Fixed Card</a:t>
            </a:r>
          </a:p>
        </p:txBody>
      </p:sp>
      <p:sp>
        <p:nvSpPr>
          <p:cNvPr id="11" name="TextBox 10"/>
          <p:cNvSpPr txBox="1"/>
          <p:nvPr/>
        </p:nvSpPr>
        <p:spPr>
          <a:xfrm>
            <a:off x="4954528" y="3444240"/>
            <a:ext cx="2253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b="1" dirty="0">
                <a:solidFill>
                  <a:srgbClr val="000099"/>
                </a:solidFill>
                <a:ea typeface="ＭＳ Ｐゴシック" pitchFamily="34" charset="-128"/>
              </a:rPr>
              <a:t>RMI Heading </a:t>
            </a:r>
            <a:r>
              <a:rPr lang="en-GB" b="1" dirty="0" err="1">
                <a:solidFill>
                  <a:srgbClr val="000099"/>
                </a:solidFill>
                <a:ea typeface="ＭＳ Ｐゴシック" pitchFamily="34" charset="-128"/>
              </a:rPr>
              <a:t>Mag</a:t>
            </a:r>
            <a:endParaRPr lang="en-GB"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4" name="Picture 3" descr="HD RAeS LHR 121011 - DAC DDC for KUL 1974  - 9oct12.jpg"/>
          <p:cNvPicPr>
            <a:picLocks noChangeAspect="1"/>
          </p:cNvPicPr>
          <p:nvPr/>
        </p:nvPicPr>
        <p:blipFill>
          <a:blip r:embed="rId3" cstate="print"/>
          <a:stretch>
            <a:fillRect/>
          </a:stretch>
        </p:blipFill>
        <p:spPr>
          <a:xfrm>
            <a:off x="179512" y="116632"/>
            <a:ext cx="8830427" cy="621216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4" name="Picture 3" descr="HD RAeS LHR 121011 - DAC DDC for KUL 1974  - 9oct12.jpg"/>
          <p:cNvPicPr>
            <a:picLocks noChangeAspect="1"/>
          </p:cNvPicPr>
          <p:nvPr/>
        </p:nvPicPr>
        <p:blipFill>
          <a:blip r:embed="rId3" cstate="print"/>
          <a:stretch>
            <a:fillRect/>
          </a:stretch>
        </p:blipFill>
        <p:spPr>
          <a:xfrm>
            <a:off x="179512" y="116632"/>
            <a:ext cx="8830427" cy="6212160"/>
          </a:xfrm>
          <a:prstGeom prst="rect">
            <a:avLst/>
          </a:prstGeom>
        </p:spPr>
      </p:pic>
      <p:sp>
        <p:nvSpPr>
          <p:cNvPr id="5" name="Rectangle 4"/>
          <p:cNvSpPr/>
          <p:nvPr/>
        </p:nvSpPr>
        <p:spPr>
          <a:xfrm>
            <a:off x="57592" y="1541110"/>
            <a:ext cx="8964488" cy="1815882"/>
          </a:xfrm>
          <a:prstGeom prst="rect">
            <a:avLst/>
          </a:prstGeom>
          <a:solidFill>
            <a:schemeClr val="tx2">
              <a:lumMod val="20000"/>
              <a:lumOff val="80000"/>
              <a:alpha val="39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Published  VOR-DME approach into Kuala Lumpur in 1976 was about 1.5°thus not sensible as drawn.</a:t>
            </a:r>
          </a:p>
          <a:p>
            <a:pPr algn="ctr" eaLnBrk="0" fontAlgn="base" hangingPunct="0">
              <a:spcBef>
                <a:spcPct val="0"/>
              </a:spcBef>
              <a:spcAft>
                <a:spcPct val="0"/>
              </a:spcAft>
            </a:pPr>
            <a:r>
              <a:rPr lang="en-GB" sz="2800" b="1" dirty="0">
                <a:solidFill>
                  <a:srgbClr val="000099"/>
                </a:solidFill>
                <a:ea typeface="ＭＳ Ｐゴシック" pitchFamily="34" charset="-128"/>
              </a:rPr>
              <a:t>Circular slide rule defines a 3°final approach based on the DME </a:t>
            </a:r>
            <a:r>
              <a:rPr lang="en-GB" sz="2800" b="1" dirty="0" smtClean="0">
                <a:solidFill>
                  <a:srgbClr val="000099"/>
                </a:solidFill>
                <a:ea typeface="ＭＳ Ｐゴシック" pitchFamily="34" charset="-128"/>
              </a:rPr>
              <a:t>12.5 </a:t>
            </a:r>
            <a:r>
              <a:rPr lang="en-GB" sz="2800" b="1" dirty="0">
                <a:solidFill>
                  <a:srgbClr val="000099"/>
                </a:solidFill>
                <a:ea typeface="ＭＳ Ｐゴシック" pitchFamily="34" charset="-128"/>
              </a:rPr>
              <a:t>nm from the runway.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D Business Cards 1959-date - 6sep10.jpg"/>
          <p:cNvPicPr>
            <a:picLocks noChangeAspect="1"/>
          </p:cNvPicPr>
          <p:nvPr/>
        </p:nvPicPr>
        <p:blipFill>
          <a:blip r:embed="rId3" cstate="print"/>
          <a:srcRect/>
          <a:stretch>
            <a:fillRect/>
          </a:stretch>
        </p:blipFill>
        <p:spPr bwMode="auto">
          <a:xfrm>
            <a:off x="0" y="-72435"/>
            <a:ext cx="9143999" cy="700286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What Have Been the Prime Causes of CFIT?</a:t>
            </a:r>
          </a:p>
          <a:p>
            <a:pPr algn="ctr" eaLnBrk="0" fontAlgn="base" hangingPunct="0">
              <a:spcBef>
                <a:spcPct val="0"/>
              </a:spcBef>
              <a:spcAft>
                <a:spcPct val="0"/>
              </a:spcAft>
            </a:pPr>
            <a:r>
              <a:rPr lang="en-GB" sz="2800" b="1" dirty="0">
                <a:solidFill>
                  <a:srgbClr val="000099"/>
                </a:solidFill>
                <a:ea typeface="ＭＳ Ｐゴシック" pitchFamily="34" charset="-128"/>
              </a:rPr>
              <a:t>What Have Been the Reasons for CFIT Reduction?</a:t>
            </a:r>
          </a:p>
        </p:txBody>
      </p:sp>
      <p:pic>
        <p:nvPicPr>
          <p:cNvPr id="4" name="Picture 3" descr="HD RAeS LHR 121011 - DAC DDC for KUL 1974  - 9oct12.jpg"/>
          <p:cNvPicPr>
            <a:picLocks noChangeAspect="1"/>
          </p:cNvPicPr>
          <p:nvPr/>
        </p:nvPicPr>
        <p:blipFill>
          <a:blip r:embed="rId3" cstate="print"/>
          <a:stretch>
            <a:fillRect/>
          </a:stretch>
        </p:blipFill>
        <p:spPr>
          <a:xfrm>
            <a:off x="179512" y="116632"/>
            <a:ext cx="8830427" cy="6212160"/>
          </a:xfrm>
          <a:prstGeom prst="rect">
            <a:avLst/>
          </a:prstGeom>
        </p:spPr>
      </p:pic>
      <p:sp>
        <p:nvSpPr>
          <p:cNvPr id="5" name="Rectangle 4"/>
          <p:cNvSpPr/>
          <p:nvPr/>
        </p:nvSpPr>
        <p:spPr>
          <a:xfrm>
            <a:off x="592128" y="1167100"/>
            <a:ext cx="7848872" cy="5262979"/>
          </a:xfrm>
          <a:prstGeom prst="rect">
            <a:avLst/>
          </a:prstGeom>
          <a:solidFill>
            <a:schemeClr val="tx2">
              <a:lumMod val="20000"/>
              <a:lumOff val="80000"/>
              <a:alpha val="39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In1976 a </a:t>
            </a:r>
            <a:r>
              <a:rPr lang="en-GB" sz="2800" b="1" dirty="0" smtClean="0">
                <a:solidFill>
                  <a:srgbClr val="000099"/>
                </a:solidFill>
                <a:ea typeface="ＭＳ Ｐゴシック" pitchFamily="34" charset="-128"/>
              </a:rPr>
              <a:t>BAOD </a:t>
            </a:r>
            <a:r>
              <a:rPr lang="en-GB" sz="2800" b="1" dirty="0">
                <a:solidFill>
                  <a:srgbClr val="000099"/>
                </a:solidFill>
                <a:ea typeface="ＭＳ Ｐゴシック" pitchFamily="34" charset="-128"/>
              </a:rPr>
              <a:t>747-136 brushed trees</a:t>
            </a:r>
          </a:p>
          <a:p>
            <a:pPr algn="ctr" eaLnBrk="0" fontAlgn="base" hangingPunct="0">
              <a:spcBef>
                <a:spcPct val="0"/>
              </a:spcBef>
              <a:spcAft>
                <a:spcPct val="0"/>
              </a:spcAft>
            </a:pPr>
            <a:r>
              <a:rPr lang="en-GB" sz="2800" b="1" dirty="0">
                <a:solidFill>
                  <a:srgbClr val="000099"/>
                </a:solidFill>
                <a:ea typeface="ＭＳ Ｐゴシック" pitchFamily="34" charset="-128"/>
              </a:rPr>
              <a:t>during a Go Around from a VOR-DME approach to KUL 16 –</a:t>
            </a:r>
          </a:p>
          <a:p>
            <a:pPr algn="ctr" eaLnBrk="0" fontAlgn="base" hangingPunct="0">
              <a:spcBef>
                <a:spcPct val="0"/>
              </a:spcBef>
              <a:spcAft>
                <a:spcPct val="0"/>
              </a:spcAft>
            </a:pPr>
            <a:r>
              <a:rPr lang="en-GB" sz="2800" b="1" dirty="0">
                <a:solidFill>
                  <a:srgbClr val="000099"/>
                </a:solidFill>
                <a:ea typeface="ＭＳ Ｐゴシック" pitchFamily="34" charset="-128"/>
              </a:rPr>
              <a:t>The approach procedure started 2,000ft below a 3°glide path with no DME-Altitude checks.  The approach was a “Black Hole” over forest with no visual cues </a:t>
            </a:r>
          </a:p>
          <a:p>
            <a:pPr algn="ctr" eaLnBrk="0" fontAlgn="base" hangingPunct="0">
              <a:spcBef>
                <a:spcPct val="0"/>
              </a:spcBef>
              <a:spcAft>
                <a:spcPct val="0"/>
              </a:spcAft>
            </a:pPr>
            <a:r>
              <a:rPr lang="en-GB" sz="2800" b="1" dirty="0">
                <a:solidFill>
                  <a:srgbClr val="000099"/>
                </a:solidFill>
                <a:ea typeface="ＭＳ Ｐゴシック" pitchFamily="34" charset="-128"/>
              </a:rPr>
              <a:t>The approach procedure was revised to follow a 3°path with DME-Altitude checks, which were being incorporated on all BA </a:t>
            </a:r>
            <a:r>
              <a:rPr lang="en-GB" sz="2800" b="1" dirty="0" err="1">
                <a:solidFill>
                  <a:srgbClr val="000099"/>
                </a:solidFill>
                <a:ea typeface="ＭＳ Ｐゴシック" pitchFamily="34" charset="-128"/>
              </a:rPr>
              <a:t>Aerad</a:t>
            </a:r>
            <a:r>
              <a:rPr lang="en-GB" sz="2800" b="1" dirty="0">
                <a:solidFill>
                  <a:srgbClr val="000099"/>
                </a:solidFill>
                <a:ea typeface="ＭＳ Ｐゴシック" pitchFamily="34" charset="-128"/>
              </a:rPr>
              <a:t> charts </a:t>
            </a:r>
            <a:r>
              <a:rPr lang="en-GB" sz="2800" b="1" dirty="0" smtClean="0">
                <a:solidFill>
                  <a:srgbClr val="000099"/>
                </a:solidFill>
                <a:ea typeface="ＭＳ Ｐゴシック" pitchFamily="34" charset="-128"/>
              </a:rPr>
              <a:t>and </a:t>
            </a:r>
            <a:r>
              <a:rPr lang="en-GB" sz="2800" b="1" dirty="0">
                <a:solidFill>
                  <a:srgbClr val="000099"/>
                </a:solidFill>
                <a:ea typeface="ＭＳ Ｐゴシック" pitchFamily="34" charset="-128"/>
              </a:rPr>
              <a:t>no similar NPA incidents occurred </a:t>
            </a:r>
            <a:r>
              <a:rPr lang="en-GB" sz="2800" b="1" dirty="0" smtClean="0">
                <a:solidFill>
                  <a:srgbClr val="000099"/>
                </a:solidFill>
                <a:ea typeface="ＭＳ Ｐゴシック" pitchFamily="34" charset="-128"/>
              </a:rPr>
              <a:t>afterwards in BA.</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BA/</a:t>
            </a:r>
            <a:r>
              <a:rPr lang="en-GB" sz="2800" b="1" dirty="0" err="1">
                <a:solidFill>
                  <a:srgbClr val="000099"/>
                </a:solidFill>
                <a:ea typeface="ＭＳ Ｐゴシック" pitchFamily="34" charset="-128"/>
              </a:rPr>
              <a:t>Aerad</a:t>
            </a:r>
            <a:r>
              <a:rPr lang="en-GB" sz="2800" b="1" dirty="0">
                <a:solidFill>
                  <a:srgbClr val="000099"/>
                </a:solidFill>
                <a:ea typeface="ＭＳ Ｐゴシック" pitchFamily="34" charset="-128"/>
              </a:rPr>
              <a:t> Provided DME-Altitude Tables </a:t>
            </a:r>
          </a:p>
          <a:p>
            <a:pPr algn="ctr" eaLnBrk="0" fontAlgn="base" hangingPunct="0">
              <a:spcBef>
                <a:spcPct val="0"/>
              </a:spcBef>
              <a:spcAft>
                <a:spcPct val="0"/>
              </a:spcAft>
            </a:pPr>
            <a:r>
              <a:rPr lang="en-GB" sz="2800" b="1" dirty="0">
                <a:solidFill>
                  <a:srgbClr val="000099"/>
                </a:solidFill>
                <a:ea typeface="ＭＳ Ｐゴシック" pitchFamily="34" charset="-128"/>
              </a:rPr>
              <a:t>Permitting Constant Angle NPAs starting in 1975 </a:t>
            </a:r>
          </a:p>
        </p:txBody>
      </p:sp>
      <p:pic>
        <p:nvPicPr>
          <p:cNvPr id="3" name="Picture 2" descr="z KUL VOR 15 fm 1980.jpg"/>
          <p:cNvPicPr>
            <a:picLocks noChangeAspect="1"/>
          </p:cNvPicPr>
          <p:nvPr/>
        </p:nvPicPr>
        <p:blipFill>
          <a:blip r:embed="rId3" cstate="print"/>
          <a:stretch>
            <a:fillRect/>
          </a:stretch>
        </p:blipFill>
        <p:spPr>
          <a:xfrm>
            <a:off x="611560" y="1196752"/>
            <a:ext cx="3703489" cy="5151595"/>
          </a:xfrm>
          <a:prstGeom prst="rect">
            <a:avLst/>
          </a:prstGeom>
          <a:ln>
            <a:solidFill>
              <a:srgbClr val="33CC33"/>
            </a:solidFill>
          </a:ln>
        </p:spPr>
      </p:pic>
      <p:pic>
        <p:nvPicPr>
          <p:cNvPr id="4" name="Picture 3" descr="z NBO 24 VOR DME Aerad color - inc DME-Alt Table 1996 - Copy.jpg"/>
          <p:cNvPicPr>
            <a:picLocks noChangeAspect="1"/>
          </p:cNvPicPr>
          <p:nvPr/>
        </p:nvPicPr>
        <p:blipFill>
          <a:blip r:embed="rId4" cstate="print"/>
          <a:stretch>
            <a:fillRect/>
          </a:stretch>
        </p:blipFill>
        <p:spPr>
          <a:xfrm>
            <a:off x="4991864" y="1196752"/>
            <a:ext cx="3290930" cy="5148000"/>
          </a:xfrm>
          <a:prstGeom prst="rect">
            <a:avLst/>
          </a:prstGeom>
          <a:ln>
            <a:solidFill>
              <a:srgbClr val="33CC33"/>
            </a:solid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1384995"/>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By the 1980s Most European Authorities provided DME-Altitude Information for Constant Angle NPAs,</a:t>
            </a:r>
          </a:p>
          <a:p>
            <a:pPr algn="ctr" eaLnBrk="0" fontAlgn="base" hangingPunct="0">
              <a:spcBef>
                <a:spcPct val="0"/>
              </a:spcBef>
              <a:spcAft>
                <a:spcPct val="0"/>
              </a:spcAft>
            </a:pPr>
            <a:r>
              <a:rPr lang="en-GB" sz="2800" b="1" dirty="0">
                <a:solidFill>
                  <a:srgbClr val="000099"/>
                </a:solidFill>
                <a:ea typeface="ＭＳ Ｐゴシック" pitchFamily="34" charset="-128"/>
              </a:rPr>
              <a:t>But information not universally available.....</a:t>
            </a:r>
          </a:p>
        </p:txBody>
      </p:sp>
      <p:pic>
        <p:nvPicPr>
          <p:cNvPr id="3" name="Picture 2" descr="HD RAeS LHR 121011 - Jeppersen charts for AMS TLS IAD 2003 - 9oct12.jpg"/>
          <p:cNvPicPr>
            <a:picLocks noChangeAspect="1"/>
          </p:cNvPicPr>
          <p:nvPr/>
        </p:nvPicPr>
        <p:blipFill>
          <a:blip r:embed="rId3" cstate="print"/>
          <a:stretch>
            <a:fillRect/>
          </a:stretch>
        </p:blipFill>
        <p:spPr>
          <a:xfrm>
            <a:off x="220216" y="1622516"/>
            <a:ext cx="8820472" cy="4731391"/>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Flying Tigers crash Flight No &amp; Date - 9oct12.jpg"/>
          <p:cNvPicPr>
            <a:picLocks noChangeAspect="1"/>
          </p:cNvPicPr>
          <p:nvPr/>
        </p:nvPicPr>
        <p:blipFill>
          <a:blip r:embed="rId3" cstate="print"/>
          <a:stretch>
            <a:fillRect/>
          </a:stretch>
        </p:blipFill>
        <p:spPr>
          <a:xfrm>
            <a:off x="2565688" y="1860406"/>
            <a:ext cx="4500000" cy="1716899"/>
          </a:xfrm>
          <a:prstGeom prst="rect">
            <a:avLst/>
          </a:prstGeom>
        </p:spPr>
      </p:pic>
      <p:sp>
        <p:nvSpPr>
          <p:cNvPr id="4" name="Rectangle 3"/>
          <p:cNvSpPr/>
          <p:nvPr/>
        </p:nvSpPr>
        <p:spPr>
          <a:xfrm>
            <a:off x="0" y="458669"/>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In 1989 Flying Tigers B747 Crashed with the FO</a:t>
            </a:r>
          </a:p>
          <a:p>
            <a:pPr algn="ctr" eaLnBrk="0" fontAlgn="base" hangingPunct="0">
              <a:spcBef>
                <a:spcPct val="0"/>
              </a:spcBef>
              <a:spcAft>
                <a:spcPct val="0"/>
              </a:spcAft>
            </a:pPr>
            <a:r>
              <a:rPr lang="en-GB" sz="2800" b="1" dirty="0">
                <a:solidFill>
                  <a:srgbClr val="000099"/>
                </a:solidFill>
                <a:ea typeface="ＭＳ Ｐゴシック" pitchFamily="34" charset="-128"/>
              </a:rPr>
              <a:t>flying a VOR-DME Approach in to Kuala Lumpur</a:t>
            </a:r>
          </a:p>
        </p:txBody>
      </p:sp>
      <p:pic>
        <p:nvPicPr>
          <p:cNvPr id="5" name="Picture 4" descr="HD RAeS LHR 121011 - Flying Tigers crash KUL final text 437ft at FAF vice 2400 top part - 9oct12.jpg"/>
          <p:cNvPicPr>
            <a:picLocks noChangeAspect="1"/>
          </p:cNvPicPr>
          <p:nvPr/>
        </p:nvPicPr>
        <p:blipFill>
          <a:blip r:embed="rId4" cstate="print"/>
          <a:stretch>
            <a:fillRect/>
          </a:stretch>
        </p:blipFill>
        <p:spPr>
          <a:xfrm>
            <a:off x="2565688" y="3564995"/>
            <a:ext cx="4500000" cy="1348101"/>
          </a:xfrm>
          <a:prstGeom prst="rect">
            <a:avLst/>
          </a:prstGeom>
        </p:spPr>
      </p:pic>
      <p:sp>
        <p:nvSpPr>
          <p:cNvPr id="6" name="Rectangle 5"/>
          <p:cNvSpPr/>
          <p:nvPr/>
        </p:nvSpPr>
        <p:spPr>
          <a:xfrm>
            <a:off x="6032" y="5354052"/>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Final Approach Fix Altitude 2,400ft</a:t>
            </a:r>
          </a:p>
          <a:p>
            <a:pPr algn="ctr" eaLnBrk="0" fontAlgn="base" hangingPunct="0">
              <a:spcBef>
                <a:spcPct val="0"/>
              </a:spcBef>
              <a:spcAft>
                <a:spcPct val="0"/>
              </a:spcAft>
            </a:pPr>
            <a:r>
              <a:rPr lang="en-GB" sz="2800" b="1" dirty="0">
                <a:solidFill>
                  <a:srgbClr val="000099"/>
                </a:solidFill>
                <a:ea typeface="ＭＳ Ｐゴシック" pitchFamily="34" charset="-128"/>
              </a:rPr>
              <a:t>GPWS “Pull Up, Pull Up” ignored for 25 seconds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KAL Guam  1997 AVW &amp; Jep info- 9oct12.jpg"/>
          <p:cNvPicPr>
            <a:picLocks noChangeAspect="1"/>
          </p:cNvPicPr>
          <p:nvPr/>
        </p:nvPicPr>
        <p:blipFill>
          <a:blip r:embed="rId3" cstate="print"/>
          <a:stretch>
            <a:fillRect/>
          </a:stretch>
        </p:blipFill>
        <p:spPr>
          <a:xfrm>
            <a:off x="319087" y="275043"/>
            <a:ext cx="8590161" cy="6193533"/>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KAL Guam  1997 AVW HD info- 9oct12.jpg"/>
          <p:cNvPicPr>
            <a:picLocks noChangeAspect="1"/>
          </p:cNvPicPr>
          <p:nvPr/>
        </p:nvPicPr>
        <p:blipFill>
          <a:blip r:embed="rId3" cstate="print"/>
          <a:stretch>
            <a:fillRect/>
          </a:stretch>
        </p:blipFill>
        <p:spPr>
          <a:xfrm>
            <a:off x="121920" y="109729"/>
            <a:ext cx="8892480" cy="6267165"/>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KLM approach charts - 11oct12.jpg"/>
          <p:cNvPicPr>
            <a:picLocks noChangeAspect="1"/>
          </p:cNvPicPr>
          <p:nvPr/>
        </p:nvPicPr>
        <p:blipFill>
          <a:blip r:embed="rId3" cstate="print"/>
          <a:stretch>
            <a:fillRect/>
          </a:stretch>
        </p:blipFill>
        <p:spPr>
          <a:xfrm>
            <a:off x="383117" y="83710"/>
            <a:ext cx="8467168" cy="634551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Crossair Flight- 9oct12.jpg"/>
          <p:cNvPicPr>
            <a:picLocks noChangeAspect="1"/>
          </p:cNvPicPr>
          <p:nvPr/>
        </p:nvPicPr>
        <p:blipFill>
          <a:blip r:embed="rId3" cstate="print"/>
          <a:stretch>
            <a:fillRect/>
          </a:stretch>
        </p:blipFill>
        <p:spPr>
          <a:xfrm>
            <a:off x="331501" y="68794"/>
            <a:ext cx="8292379" cy="6362484"/>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Crossair 28 published VOR-DME - 9oct12.jpg"/>
          <p:cNvPicPr>
            <a:picLocks noChangeAspect="1"/>
          </p:cNvPicPr>
          <p:nvPr/>
        </p:nvPicPr>
        <p:blipFill>
          <a:blip r:embed="rId3" cstate="print"/>
          <a:stretch>
            <a:fillRect/>
          </a:stretch>
        </p:blipFill>
        <p:spPr>
          <a:xfrm>
            <a:off x="434246" y="51450"/>
            <a:ext cx="8228498" cy="6395069"/>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Crossair 28 HD VOR-DME - 9oct12.jpg"/>
          <p:cNvPicPr>
            <a:picLocks noChangeAspect="1"/>
          </p:cNvPicPr>
          <p:nvPr/>
        </p:nvPicPr>
        <p:blipFill>
          <a:blip r:embed="rId3" cstate="print"/>
          <a:stretch>
            <a:fillRect/>
          </a:stretch>
        </p:blipFill>
        <p:spPr>
          <a:xfrm>
            <a:off x="446781" y="22345"/>
            <a:ext cx="8290635" cy="643941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Tiger Moth Taxiing - 10apr11.jpg"/>
          <p:cNvPicPr>
            <a:picLocks noChangeAspect="1"/>
          </p:cNvPicPr>
          <p:nvPr/>
        </p:nvPicPr>
        <p:blipFill>
          <a:blip r:embed="rId3" cstate="print"/>
          <a:srcRect/>
          <a:stretch>
            <a:fillRect/>
          </a:stretch>
        </p:blipFill>
        <p:spPr bwMode="auto">
          <a:xfrm>
            <a:off x="87313" y="981075"/>
            <a:ext cx="2755900" cy="1008063"/>
          </a:xfrm>
          <a:prstGeom prst="rect">
            <a:avLst/>
          </a:prstGeom>
          <a:noFill/>
          <a:ln w="9525">
            <a:noFill/>
            <a:miter lim="800000"/>
            <a:headEnd/>
            <a:tailEnd/>
          </a:ln>
        </p:spPr>
      </p:pic>
      <p:pic>
        <p:nvPicPr>
          <p:cNvPr id="6147" name="Picture 6" descr="Pervival Piston Provost T1 Cosford - 10apr11.jpg"/>
          <p:cNvPicPr>
            <a:picLocks noChangeAspect="1"/>
          </p:cNvPicPr>
          <p:nvPr/>
        </p:nvPicPr>
        <p:blipFill>
          <a:blip r:embed="rId4" cstate="print"/>
          <a:srcRect/>
          <a:stretch>
            <a:fillRect/>
          </a:stretch>
        </p:blipFill>
        <p:spPr bwMode="auto">
          <a:xfrm>
            <a:off x="3627438" y="1055688"/>
            <a:ext cx="1638300" cy="890587"/>
          </a:xfrm>
          <a:prstGeom prst="rect">
            <a:avLst/>
          </a:prstGeom>
          <a:noFill/>
          <a:ln w="9525">
            <a:noFill/>
            <a:miter lim="800000"/>
            <a:headEnd/>
            <a:tailEnd/>
          </a:ln>
        </p:spPr>
      </p:pic>
      <p:pic>
        <p:nvPicPr>
          <p:cNvPr id="6148" name="Picture 7" descr="HMS Ark Royal Sea Hawks etc on deck - 10apr11.jpg"/>
          <p:cNvPicPr>
            <a:picLocks noChangeAspect="1"/>
          </p:cNvPicPr>
          <p:nvPr/>
        </p:nvPicPr>
        <p:blipFill>
          <a:blip r:embed="rId5" cstate="print"/>
          <a:srcRect/>
          <a:stretch>
            <a:fillRect/>
          </a:stretch>
        </p:blipFill>
        <p:spPr bwMode="auto">
          <a:xfrm>
            <a:off x="6116638" y="908050"/>
            <a:ext cx="2416175" cy="1279525"/>
          </a:xfrm>
          <a:prstGeom prst="rect">
            <a:avLst/>
          </a:prstGeom>
          <a:noFill/>
          <a:ln w="9525">
            <a:noFill/>
            <a:miter lim="800000"/>
            <a:headEnd/>
            <a:tailEnd/>
          </a:ln>
        </p:spPr>
      </p:pic>
      <p:pic>
        <p:nvPicPr>
          <p:cNvPr id="6149" name="Picture 8" descr="BOAC 707-436 approaching flare - 10apr11.jpg"/>
          <p:cNvPicPr>
            <a:picLocks noChangeAspect="1"/>
          </p:cNvPicPr>
          <p:nvPr/>
        </p:nvPicPr>
        <p:blipFill>
          <a:blip r:embed="rId6" cstate="print"/>
          <a:srcRect/>
          <a:stretch>
            <a:fillRect/>
          </a:stretch>
        </p:blipFill>
        <p:spPr bwMode="auto">
          <a:xfrm>
            <a:off x="107950" y="2530475"/>
            <a:ext cx="3162300" cy="1258888"/>
          </a:xfrm>
          <a:prstGeom prst="rect">
            <a:avLst/>
          </a:prstGeom>
          <a:noFill/>
          <a:ln w="9525">
            <a:noFill/>
            <a:miter lim="800000"/>
            <a:headEnd/>
            <a:tailEnd/>
          </a:ln>
        </p:spPr>
      </p:pic>
      <p:pic>
        <p:nvPicPr>
          <p:cNvPr id="6150" name="Picture 10" descr="BOAC B747 GAWNA - 9mar08.jpg"/>
          <p:cNvPicPr>
            <a:picLocks noChangeAspect="1"/>
          </p:cNvPicPr>
          <p:nvPr/>
        </p:nvPicPr>
        <p:blipFill>
          <a:blip r:embed="rId7" cstate="print"/>
          <a:srcRect/>
          <a:stretch>
            <a:fillRect/>
          </a:stretch>
        </p:blipFill>
        <p:spPr bwMode="auto">
          <a:xfrm>
            <a:off x="3348038" y="2205038"/>
            <a:ext cx="2571750" cy="1695450"/>
          </a:xfrm>
          <a:prstGeom prst="rect">
            <a:avLst/>
          </a:prstGeom>
          <a:noFill/>
          <a:ln w="9525">
            <a:noFill/>
            <a:miter lim="800000"/>
            <a:headEnd/>
            <a:tailEnd/>
          </a:ln>
        </p:spPr>
      </p:pic>
      <p:pic>
        <p:nvPicPr>
          <p:cNvPr id="6151" name="Picture 11" descr="BA TriStar G-BBAE landing N0 2 in reverse - 10apr11.jpg"/>
          <p:cNvPicPr>
            <a:picLocks noChangeAspect="1"/>
          </p:cNvPicPr>
          <p:nvPr/>
        </p:nvPicPr>
        <p:blipFill>
          <a:blip r:embed="rId8" cstate="print"/>
          <a:srcRect/>
          <a:stretch>
            <a:fillRect/>
          </a:stretch>
        </p:blipFill>
        <p:spPr bwMode="auto">
          <a:xfrm>
            <a:off x="6054725" y="2679700"/>
            <a:ext cx="2911475" cy="935038"/>
          </a:xfrm>
          <a:prstGeom prst="rect">
            <a:avLst/>
          </a:prstGeom>
          <a:noFill/>
          <a:ln w="9525">
            <a:noFill/>
            <a:miter lim="800000"/>
            <a:headEnd/>
            <a:tailEnd/>
          </a:ln>
        </p:spPr>
      </p:pic>
      <p:pic>
        <p:nvPicPr>
          <p:cNvPr id="6152" name="Picture 12" descr="MAU A340 - on approach - 10apr11.jpg"/>
          <p:cNvPicPr>
            <a:picLocks noChangeAspect="1"/>
          </p:cNvPicPr>
          <p:nvPr/>
        </p:nvPicPr>
        <p:blipFill>
          <a:blip r:embed="rId9" cstate="print"/>
          <a:srcRect/>
          <a:stretch>
            <a:fillRect/>
          </a:stretch>
        </p:blipFill>
        <p:spPr bwMode="auto">
          <a:xfrm>
            <a:off x="5986463" y="4079875"/>
            <a:ext cx="3121025" cy="1038225"/>
          </a:xfrm>
          <a:prstGeom prst="rect">
            <a:avLst/>
          </a:prstGeom>
          <a:noFill/>
          <a:ln w="9525">
            <a:noFill/>
            <a:miter lim="800000"/>
            <a:headEnd/>
            <a:tailEnd/>
          </a:ln>
        </p:spPr>
      </p:pic>
      <p:pic>
        <p:nvPicPr>
          <p:cNvPr id="6153" name="Picture 13" descr="TAM A319 towed CGH 6jun99 - 10apr11.jpg"/>
          <p:cNvPicPr>
            <a:picLocks noChangeAspect="1"/>
          </p:cNvPicPr>
          <p:nvPr/>
        </p:nvPicPr>
        <p:blipFill>
          <a:blip r:embed="rId10" cstate="print"/>
          <a:srcRect/>
          <a:stretch>
            <a:fillRect/>
          </a:stretch>
        </p:blipFill>
        <p:spPr bwMode="auto">
          <a:xfrm>
            <a:off x="71438" y="5473700"/>
            <a:ext cx="2462212" cy="1096963"/>
          </a:xfrm>
          <a:prstGeom prst="rect">
            <a:avLst/>
          </a:prstGeom>
          <a:noFill/>
          <a:ln w="9525">
            <a:noFill/>
            <a:miter lim="800000"/>
            <a:headEnd/>
            <a:tailEnd/>
          </a:ln>
        </p:spPr>
      </p:pic>
      <p:sp>
        <p:nvSpPr>
          <p:cNvPr id="6154" name="Text Box 3"/>
          <p:cNvSpPr txBox="1">
            <a:spLocks noChangeArrowheads="1"/>
          </p:cNvSpPr>
          <p:nvPr/>
        </p:nvSpPr>
        <p:spPr bwMode="auto">
          <a:xfrm>
            <a:off x="0" y="188913"/>
            <a:ext cx="9144000" cy="425450"/>
          </a:xfrm>
          <a:prstGeom prst="rect">
            <a:avLst/>
          </a:prstGeom>
          <a:noFill/>
          <a:ln w="28575">
            <a:noFill/>
            <a:miter lim="800000"/>
            <a:headEnd/>
            <a:tailEnd/>
          </a:ln>
        </p:spPr>
        <p:txBody>
          <a:bodyPr/>
          <a:lstStyle/>
          <a:p>
            <a:pPr algn="ctr" eaLnBrk="0" fontAlgn="base" hangingPunct="0">
              <a:spcBef>
                <a:spcPct val="50000"/>
              </a:spcBef>
              <a:spcAft>
                <a:spcPct val="0"/>
              </a:spcAft>
            </a:pPr>
            <a:r>
              <a:rPr lang="en-US" sz="2800" b="1" dirty="0">
                <a:solidFill>
                  <a:srgbClr val="000099"/>
                </a:solidFill>
                <a:ea typeface="ＭＳ Ｐゴシック" pitchFamily="34" charset="-128"/>
              </a:rPr>
              <a:t>Hugh Dibley’s Main Aviation Activities</a:t>
            </a:r>
          </a:p>
        </p:txBody>
      </p:sp>
      <p:pic>
        <p:nvPicPr>
          <p:cNvPr id="6155" name="Picture 20" descr="Auster Aiglet G-AMZT - In Flight crop - 26jul08.jpg"/>
          <p:cNvPicPr>
            <a:picLocks noChangeAspect="1"/>
          </p:cNvPicPr>
          <p:nvPr/>
        </p:nvPicPr>
        <p:blipFill>
          <a:blip r:embed="rId11" cstate="print"/>
          <a:srcRect/>
          <a:stretch>
            <a:fillRect/>
          </a:stretch>
        </p:blipFill>
        <p:spPr bwMode="auto">
          <a:xfrm>
            <a:off x="6145213" y="5473700"/>
            <a:ext cx="2921000" cy="1079500"/>
          </a:xfrm>
          <a:prstGeom prst="rect">
            <a:avLst/>
          </a:prstGeom>
          <a:noFill/>
          <a:ln w="9525">
            <a:noFill/>
            <a:miter lim="800000"/>
            <a:headEnd/>
            <a:tailEnd/>
          </a:ln>
        </p:spPr>
      </p:pic>
      <p:pic>
        <p:nvPicPr>
          <p:cNvPr id="6156" name="Picture 21" descr="AHK Freghter at HKG - 12apr11.jpg"/>
          <p:cNvPicPr>
            <a:picLocks noChangeAspect="1"/>
          </p:cNvPicPr>
          <p:nvPr/>
        </p:nvPicPr>
        <p:blipFill>
          <a:blip r:embed="rId12" cstate="print"/>
          <a:srcRect/>
          <a:stretch>
            <a:fillRect/>
          </a:stretch>
        </p:blipFill>
        <p:spPr bwMode="auto">
          <a:xfrm>
            <a:off x="2670175" y="4121150"/>
            <a:ext cx="3240088" cy="969963"/>
          </a:xfrm>
          <a:prstGeom prst="rect">
            <a:avLst/>
          </a:prstGeom>
          <a:noFill/>
          <a:ln w="9525">
            <a:noFill/>
            <a:miter lim="800000"/>
            <a:headEnd/>
            <a:tailEnd/>
          </a:ln>
        </p:spPr>
      </p:pic>
      <p:pic>
        <p:nvPicPr>
          <p:cNvPr id="6157" name="Picture 14" descr="Photo B747SP Z5 A6-ZSN on approach - 18nov11.jpg"/>
          <p:cNvPicPr>
            <a:picLocks noChangeAspect="1"/>
          </p:cNvPicPr>
          <p:nvPr/>
        </p:nvPicPr>
        <p:blipFill>
          <a:blip r:embed="rId13" cstate="print"/>
          <a:srcRect/>
          <a:stretch>
            <a:fillRect/>
          </a:stretch>
        </p:blipFill>
        <p:spPr bwMode="auto">
          <a:xfrm>
            <a:off x="25400" y="4125913"/>
            <a:ext cx="2574925" cy="960437"/>
          </a:xfrm>
          <a:prstGeom prst="rect">
            <a:avLst/>
          </a:prstGeom>
          <a:noFill/>
          <a:ln w="9525">
            <a:noFill/>
            <a:miter lim="800000"/>
            <a:headEnd/>
            <a:tailEnd/>
          </a:ln>
        </p:spPr>
      </p:pic>
      <p:pic>
        <p:nvPicPr>
          <p:cNvPr id="6158" name="Picture 16" descr="Photo Sabean A330 on approach - 18nov11.jpg"/>
          <p:cNvPicPr>
            <a:picLocks noChangeAspect="1"/>
          </p:cNvPicPr>
          <p:nvPr/>
        </p:nvPicPr>
        <p:blipFill>
          <a:blip r:embed="rId14" cstate="print"/>
          <a:srcRect/>
          <a:stretch>
            <a:fillRect/>
          </a:stretch>
        </p:blipFill>
        <p:spPr bwMode="auto">
          <a:xfrm>
            <a:off x="2628900" y="5473700"/>
            <a:ext cx="3411538" cy="1079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Don Batement info 2001 - 9oct12.jpg"/>
          <p:cNvPicPr>
            <a:picLocks noChangeAspect="1"/>
          </p:cNvPicPr>
          <p:nvPr/>
        </p:nvPicPr>
        <p:blipFill>
          <a:blip r:embed="rId3" cstate="print"/>
          <a:stretch>
            <a:fillRect/>
          </a:stretch>
        </p:blipFill>
        <p:spPr>
          <a:xfrm>
            <a:off x="-9506" y="2153072"/>
            <a:ext cx="9153506" cy="2952328"/>
          </a:xfrm>
          <a:prstGeom prst="rect">
            <a:avLst/>
          </a:prstGeom>
        </p:spPr>
      </p:pic>
      <p:sp>
        <p:nvSpPr>
          <p:cNvPr id="5" name="Rectangle 4"/>
          <p:cNvSpPr/>
          <p:nvPr/>
        </p:nvSpPr>
        <p:spPr>
          <a:xfrm>
            <a:off x="0" y="138629"/>
            <a:ext cx="9144000" cy="1815882"/>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CFIT NPAs Continued –</a:t>
            </a:r>
          </a:p>
          <a:p>
            <a:pPr algn="ctr" eaLnBrk="0" fontAlgn="base" hangingPunct="0">
              <a:spcBef>
                <a:spcPct val="0"/>
              </a:spcBef>
              <a:spcAft>
                <a:spcPct val="0"/>
              </a:spcAft>
            </a:pPr>
            <a:r>
              <a:rPr lang="en-GB" sz="2800" b="1" dirty="0">
                <a:solidFill>
                  <a:srgbClr val="000099"/>
                </a:solidFill>
                <a:ea typeface="ＭＳ Ｐゴシック" pitchFamily="34" charset="-128"/>
              </a:rPr>
              <a:t>In 2002 Don Bateman, father of GPWS/EGPW,</a:t>
            </a:r>
          </a:p>
          <a:p>
            <a:pPr algn="ctr" eaLnBrk="0" fontAlgn="base" hangingPunct="0">
              <a:spcBef>
                <a:spcPct val="0"/>
              </a:spcBef>
              <a:spcAft>
                <a:spcPct val="0"/>
              </a:spcAft>
            </a:pPr>
            <a:r>
              <a:rPr lang="en-GB" sz="2800" b="1" dirty="0">
                <a:solidFill>
                  <a:srgbClr val="000099"/>
                </a:solidFill>
                <a:ea typeface="ＭＳ Ｐゴシック" pitchFamily="34" charset="-128"/>
              </a:rPr>
              <a:t>published 9 NPA CFIT accidents which could have been saved if EGPWS had been fitted </a:t>
            </a:r>
          </a:p>
        </p:txBody>
      </p:sp>
      <p:sp>
        <p:nvSpPr>
          <p:cNvPr id="6" name="Rectangle 5"/>
          <p:cNvSpPr/>
          <p:nvPr/>
        </p:nvSpPr>
        <p:spPr>
          <a:xfrm>
            <a:off x="35496" y="5139189"/>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But 5 had DME available but no DME-Altitude tables on the charts which could have avoided an accident.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Jim Terpsa Special Nav suf Nov 2004 Profiles - 9oct12.jpg"/>
          <p:cNvPicPr>
            <a:picLocks noChangeAspect="1"/>
          </p:cNvPicPr>
          <p:nvPr/>
        </p:nvPicPr>
        <p:blipFill>
          <a:blip r:embed="rId3" cstate="print"/>
          <a:stretch>
            <a:fillRect/>
          </a:stretch>
        </p:blipFill>
        <p:spPr>
          <a:xfrm>
            <a:off x="4572000" y="3068960"/>
            <a:ext cx="4335338" cy="3256077"/>
          </a:xfrm>
          <a:prstGeom prst="rect">
            <a:avLst/>
          </a:prstGeom>
        </p:spPr>
      </p:pic>
      <p:pic>
        <p:nvPicPr>
          <p:cNvPr id="3" name="Picture 2" descr="HD RAeS LHR 121011 - Jim Terpsa Special Nav suf Nov 2004  - 9oct12.jpg"/>
          <p:cNvPicPr>
            <a:picLocks noChangeAspect="1"/>
          </p:cNvPicPr>
          <p:nvPr/>
        </p:nvPicPr>
        <p:blipFill>
          <a:blip r:embed="rId4" cstate="print"/>
          <a:stretch>
            <a:fillRect/>
          </a:stretch>
        </p:blipFill>
        <p:spPr>
          <a:xfrm>
            <a:off x="179512" y="3068960"/>
            <a:ext cx="4323098" cy="3246884"/>
          </a:xfrm>
          <a:prstGeom prst="rect">
            <a:avLst/>
          </a:prstGeom>
        </p:spPr>
      </p:pic>
      <p:pic>
        <p:nvPicPr>
          <p:cNvPr id="4" name="Picture 3" descr="HD RAeS LHR 121011 - Jim Terpsa Special Nav suf Nov 2004 FMGC - 9oct12.jpg"/>
          <p:cNvPicPr>
            <a:picLocks noChangeAspect="1"/>
          </p:cNvPicPr>
          <p:nvPr/>
        </p:nvPicPr>
        <p:blipFill>
          <a:blip r:embed="rId5" cstate="print"/>
          <a:stretch>
            <a:fillRect/>
          </a:stretch>
        </p:blipFill>
        <p:spPr>
          <a:xfrm>
            <a:off x="7236296" y="426760"/>
            <a:ext cx="1609725" cy="2428875"/>
          </a:xfrm>
          <a:prstGeom prst="rect">
            <a:avLst/>
          </a:prstGeom>
        </p:spPr>
      </p:pic>
      <p:sp>
        <p:nvSpPr>
          <p:cNvPr id="5" name="Rectangle 4"/>
          <p:cNvSpPr/>
          <p:nvPr/>
        </p:nvSpPr>
        <p:spPr>
          <a:xfrm>
            <a:off x="60960" y="275789"/>
            <a:ext cx="7092280" cy="2677656"/>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FMS  navigation started in the 1970s and navigation database integrity improved during the 2000s to allow RNP  (Required Navigation Performance)  ILS type approaches without need for ground based navigation aids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Thompson Steve Solomon RNP Approahes Vertical - 9oct12.jpg"/>
          <p:cNvPicPr>
            <a:picLocks noChangeAspect="1"/>
          </p:cNvPicPr>
          <p:nvPr/>
        </p:nvPicPr>
        <p:blipFill>
          <a:blip r:embed="rId3" cstate="print"/>
          <a:stretch>
            <a:fillRect/>
          </a:stretch>
        </p:blipFill>
        <p:spPr>
          <a:xfrm>
            <a:off x="1193344" y="1301837"/>
            <a:ext cx="6836568" cy="5083376"/>
          </a:xfrm>
          <a:prstGeom prst="rect">
            <a:avLst/>
          </a:prstGeom>
        </p:spPr>
      </p:pic>
      <p:sp>
        <p:nvSpPr>
          <p:cNvPr id="3" name="Rectangle 2"/>
          <p:cNvSpPr/>
          <p:nvPr/>
        </p:nvSpPr>
        <p:spPr>
          <a:xfrm>
            <a:off x="0" y="138629"/>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RNP Approaches particularly help Charter Operators with many NPAs – CFIT accidents should be reduced </a:t>
            </a:r>
          </a:p>
        </p:txBody>
      </p:sp>
      <p:sp>
        <p:nvSpPr>
          <p:cNvPr id="4" name="TextBox 3"/>
          <p:cNvSpPr txBox="1"/>
          <p:nvPr/>
        </p:nvSpPr>
        <p:spPr>
          <a:xfrm>
            <a:off x="1137712" y="5841990"/>
            <a:ext cx="5400600" cy="338554"/>
          </a:xfrm>
          <a:prstGeom prst="rect">
            <a:avLst/>
          </a:prstGeom>
          <a:noFill/>
        </p:spPr>
        <p:txBody>
          <a:bodyPr wrap="square" rtlCol="0">
            <a:spAutoFit/>
          </a:bodyPr>
          <a:lstStyle/>
          <a:p>
            <a:pPr eaLnBrk="0" fontAlgn="base" hangingPunct="0">
              <a:spcBef>
                <a:spcPct val="0"/>
              </a:spcBef>
              <a:spcAft>
                <a:spcPct val="0"/>
              </a:spcAft>
            </a:pPr>
            <a:r>
              <a:rPr lang="en-GB" sz="1600" dirty="0">
                <a:solidFill>
                  <a:srgbClr val="0000FF"/>
                </a:solidFill>
                <a:ea typeface="ＭＳ Ｐゴシック" pitchFamily="34" charset="-128"/>
              </a:rPr>
              <a:t>Capt Steve Solomon DFO Thompson </a:t>
            </a:r>
            <a:r>
              <a:rPr lang="en-GB" sz="1600" dirty="0" smtClean="0">
                <a:solidFill>
                  <a:srgbClr val="0000FF"/>
                </a:solidFill>
                <a:ea typeface="ＭＳ Ｐゴシック" pitchFamily="34" charset="-128"/>
              </a:rPr>
              <a:t>Ltd 7 Oct 2010 </a:t>
            </a:r>
            <a:endParaRPr lang="en-GB" sz="1600" dirty="0">
              <a:solidFill>
                <a:srgbClr val="0000FF"/>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ME info on A330 PFD &amp; ND Like RNP - 9oct12.jpg"/>
          <p:cNvPicPr>
            <a:picLocks noChangeAspect="1"/>
          </p:cNvPicPr>
          <p:nvPr/>
        </p:nvPicPr>
        <p:blipFill>
          <a:blip r:embed="rId3" cstate="print"/>
          <a:stretch>
            <a:fillRect/>
          </a:stretch>
        </p:blipFill>
        <p:spPr>
          <a:xfrm>
            <a:off x="276727" y="832484"/>
            <a:ext cx="8559615" cy="5457403"/>
          </a:xfrm>
          <a:prstGeom prst="rect">
            <a:avLst/>
          </a:prstGeom>
          <a:ln>
            <a:solidFill>
              <a:srgbClr val="000099"/>
            </a:solidFill>
          </a:ln>
        </p:spPr>
      </p:pic>
      <p:sp>
        <p:nvSpPr>
          <p:cNvPr id="3" name="Rectangle 2"/>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DME-Altitude Constant Angle NPAs remain a good backup</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697866"/>
            <a:ext cx="7398967" cy="2588493"/>
          </a:xfrm>
          <a:prstGeom prst="rect">
            <a:avLst/>
          </a:prstGeom>
        </p:spPr>
      </p:pic>
      <p:sp>
        <p:nvSpPr>
          <p:cNvPr id="14" name="Rectangle 13"/>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5849"/>
            <a:ext cx="7398967" cy="2588493"/>
          </a:xfrm>
          <a:prstGeom prst="rect">
            <a:avLst/>
          </a:prstGeom>
        </p:spPr>
      </p:pic>
      <p:cxnSp>
        <p:nvCxnSpPr>
          <p:cNvPr id="6" name="Straight Arrow Connector 5"/>
          <p:cNvCxnSpPr/>
          <p:nvPr/>
        </p:nvCxnSpPr>
        <p:spPr bwMode="auto">
          <a:xfrm flipH="1">
            <a:off x="2768858" y="2065889"/>
            <a:ext cx="1584000" cy="432048"/>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9" name="Straight Arrow Connector 8"/>
          <p:cNvCxnSpPr/>
          <p:nvPr/>
        </p:nvCxnSpPr>
        <p:spPr bwMode="auto">
          <a:xfrm flipH="1">
            <a:off x="3476890" y="2065889"/>
            <a:ext cx="864000" cy="828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6" name="Straight Arrow Connector 15"/>
          <p:cNvCxnSpPr/>
          <p:nvPr/>
        </p:nvCxnSpPr>
        <p:spPr bwMode="auto">
          <a:xfrm flipH="1">
            <a:off x="4283968" y="2068831"/>
            <a:ext cx="72008" cy="1080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9" name="Straight Arrow Connector 18"/>
          <p:cNvCxnSpPr/>
          <p:nvPr/>
        </p:nvCxnSpPr>
        <p:spPr bwMode="auto">
          <a:xfrm>
            <a:off x="4355976" y="2065889"/>
            <a:ext cx="504056" cy="1341114"/>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sp>
        <p:nvSpPr>
          <p:cNvPr id="22" name="TextBox 21"/>
          <p:cNvSpPr txBox="1"/>
          <p:nvPr/>
        </p:nvSpPr>
        <p:spPr>
          <a:xfrm>
            <a:off x="1331640" y="1705849"/>
            <a:ext cx="6552728" cy="369332"/>
          </a:xfrm>
          <a:prstGeom prst="rect">
            <a:avLst/>
          </a:prstGeom>
          <a:solidFill>
            <a:schemeClr val="bg2">
              <a:lumMod val="90000"/>
              <a:alpha val="18000"/>
            </a:schemeClr>
          </a:solidFill>
          <a:ln w="25400">
            <a:solidFill>
              <a:srgbClr val="CC6600"/>
            </a:solidFill>
          </a:ln>
        </p:spPr>
        <p:txBody>
          <a:bodyPr wrap="square" rtlCol="0">
            <a:spAutoFit/>
          </a:bodyPr>
          <a:lstStyle/>
          <a:p>
            <a:r>
              <a:rPr lang="en-GB" b="1" dirty="0" smtClean="0">
                <a:solidFill>
                  <a:srgbClr val="CC6600"/>
                </a:solidFill>
              </a:rPr>
              <a:t>Approach Unstable – needing pitch, thrust &amp; flap changes</a:t>
            </a:r>
            <a:endParaRPr lang="en-GB" b="1" dirty="0">
              <a:solidFill>
                <a:srgbClr val="CC6600"/>
              </a:solidFill>
            </a:endParaRPr>
          </a:p>
        </p:txBody>
      </p:sp>
      <p:cxnSp>
        <p:nvCxnSpPr>
          <p:cNvPr id="24" name="Straight Connector 23"/>
          <p:cNvCxnSpPr/>
          <p:nvPr/>
        </p:nvCxnSpPr>
        <p:spPr bwMode="auto">
          <a:xfrm>
            <a:off x="5481066" y="3404061"/>
            <a:ext cx="1251174" cy="735070"/>
          </a:xfrm>
          <a:prstGeom prst="line">
            <a:avLst/>
          </a:prstGeom>
          <a:solidFill>
            <a:schemeClr val="accent1"/>
          </a:solidFill>
          <a:ln w="44450" cap="flat" cmpd="sng" algn="ctr">
            <a:solidFill>
              <a:srgbClr val="CC6600"/>
            </a:solidFill>
            <a:prstDash val="solid"/>
            <a:round/>
            <a:headEnd type="none" w="med" len="med"/>
            <a:tailEnd type="none" w="med" len="med"/>
          </a:ln>
          <a:effectLst/>
        </p:spPr>
      </p:cxnSp>
      <p:cxnSp>
        <p:nvCxnSpPr>
          <p:cNvPr id="28" name="Straight Arrow Connector 27"/>
          <p:cNvCxnSpPr/>
          <p:nvPr/>
        </p:nvCxnSpPr>
        <p:spPr bwMode="auto">
          <a:xfrm>
            <a:off x="4355976" y="2062947"/>
            <a:ext cx="1440160" cy="151511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sp>
        <p:nvSpPr>
          <p:cNvPr id="32" name="Rectangle 31"/>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33" name="Rectangle 32"/>
          <p:cNvSpPr/>
          <p:nvPr/>
        </p:nvSpPr>
        <p:spPr>
          <a:xfrm>
            <a:off x="23448" y="673532"/>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6600"/>
                </a:solidFill>
                <a:ea typeface="ＭＳ Ｐゴシック" pitchFamily="34" charset="-128"/>
              </a:rPr>
              <a:t>Unstable profile </a:t>
            </a:r>
            <a:endParaRPr lang="en-GB" sz="2800" b="1" dirty="0">
              <a:solidFill>
                <a:srgbClr val="CC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12296"/>
            <a:ext cx="7398967" cy="2588493"/>
          </a:xfrm>
          <a:prstGeom prst="rect">
            <a:avLst/>
          </a:prstGeom>
        </p:spPr>
      </p:pic>
      <p:cxnSp>
        <p:nvCxnSpPr>
          <p:cNvPr id="6" name="Straight Arrow Connector 5"/>
          <p:cNvCxnSpPr/>
          <p:nvPr/>
        </p:nvCxnSpPr>
        <p:spPr bwMode="auto">
          <a:xfrm flipH="1">
            <a:off x="2768858" y="2072336"/>
            <a:ext cx="1584000" cy="432048"/>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9" name="Straight Arrow Connector 8"/>
          <p:cNvCxnSpPr/>
          <p:nvPr/>
        </p:nvCxnSpPr>
        <p:spPr bwMode="auto">
          <a:xfrm flipH="1">
            <a:off x="3476890" y="2072336"/>
            <a:ext cx="864000" cy="828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6" name="Straight Arrow Connector 15"/>
          <p:cNvCxnSpPr/>
          <p:nvPr/>
        </p:nvCxnSpPr>
        <p:spPr bwMode="auto">
          <a:xfrm flipH="1">
            <a:off x="4283968" y="2075278"/>
            <a:ext cx="72008" cy="1080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9" name="Straight Arrow Connector 18"/>
          <p:cNvCxnSpPr/>
          <p:nvPr/>
        </p:nvCxnSpPr>
        <p:spPr bwMode="auto">
          <a:xfrm>
            <a:off x="4355976" y="2072336"/>
            <a:ext cx="504056" cy="1341114"/>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1" name="Straight Connector 10"/>
          <p:cNvCxnSpPr/>
          <p:nvPr/>
        </p:nvCxnSpPr>
        <p:spPr bwMode="auto">
          <a:xfrm>
            <a:off x="5220072" y="3425498"/>
            <a:ext cx="864096" cy="0"/>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13" name="Straight Arrow Connector 12"/>
          <p:cNvCxnSpPr/>
          <p:nvPr/>
        </p:nvCxnSpPr>
        <p:spPr bwMode="auto">
          <a:xfrm flipV="1">
            <a:off x="4860032" y="3440488"/>
            <a:ext cx="864096" cy="1512168"/>
          </a:xfrm>
          <a:prstGeom prst="straightConnector1">
            <a:avLst/>
          </a:prstGeom>
          <a:solidFill>
            <a:schemeClr val="accent1"/>
          </a:solidFill>
          <a:ln w="44450" cap="flat" cmpd="sng" algn="ctr">
            <a:solidFill>
              <a:srgbClr val="C00000"/>
            </a:solidFill>
            <a:prstDash val="solid"/>
            <a:round/>
            <a:headEnd type="none" w="med" len="med"/>
            <a:tailEnd type="arrow"/>
          </a:ln>
          <a:effectLst/>
        </p:spPr>
      </p:cxnSp>
      <p:sp>
        <p:nvSpPr>
          <p:cNvPr id="15" name="TextBox 14"/>
          <p:cNvSpPr txBox="1"/>
          <p:nvPr/>
        </p:nvSpPr>
        <p:spPr>
          <a:xfrm>
            <a:off x="158638" y="4959100"/>
            <a:ext cx="8820472" cy="923330"/>
          </a:xfrm>
          <a:prstGeom prst="rect">
            <a:avLst/>
          </a:prstGeom>
          <a:noFill/>
          <a:ln w="25400">
            <a:solidFill>
              <a:srgbClr val="C00000"/>
            </a:solidFill>
          </a:ln>
        </p:spPr>
        <p:txBody>
          <a:bodyPr wrap="square" rtlCol="0">
            <a:spAutoFit/>
          </a:bodyPr>
          <a:lstStyle/>
          <a:p>
            <a:pPr algn="ctr"/>
            <a:r>
              <a:rPr lang="en-GB" b="1" dirty="0" smtClean="0">
                <a:solidFill>
                  <a:srgbClr val="C00000"/>
                </a:solidFill>
              </a:rPr>
              <a:t>Experience shows that flying level at MDA while obtaining visual reference, especially in poor visibility, can lead to a late “dive” at the runway and chances of a hard landing or deep landing with over-run off the end of the runway. </a:t>
            </a:r>
            <a:endParaRPr lang="en-GB" b="1" dirty="0">
              <a:solidFill>
                <a:srgbClr val="C00000"/>
              </a:solidFill>
            </a:endParaRPr>
          </a:p>
        </p:txBody>
      </p:sp>
      <p:sp>
        <p:nvSpPr>
          <p:cNvPr id="20" name="Rectangle 19"/>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21" name="Rectangle 20"/>
          <p:cNvSpPr/>
          <p:nvPr/>
        </p:nvSpPr>
        <p:spPr>
          <a:xfrm>
            <a:off x="23448" y="673532"/>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00000"/>
                </a:solidFill>
                <a:ea typeface="ＭＳ Ｐゴシック" pitchFamily="34" charset="-128"/>
              </a:rPr>
              <a:t>Chance of hard landing or runway over-run</a:t>
            </a:r>
            <a:endParaRPr lang="en-GB" sz="2800" b="1" dirty="0">
              <a:solidFill>
                <a:srgbClr val="C00000"/>
              </a:solidFill>
              <a:ea typeface="ＭＳ Ｐゴシック" pitchFamily="34" charset="-128"/>
            </a:endParaRPr>
          </a:p>
        </p:txBody>
      </p:sp>
      <p:sp>
        <p:nvSpPr>
          <p:cNvPr id="23" name="TextBox 22"/>
          <p:cNvSpPr txBox="1"/>
          <p:nvPr/>
        </p:nvSpPr>
        <p:spPr>
          <a:xfrm>
            <a:off x="1331640" y="1705849"/>
            <a:ext cx="6552728" cy="369332"/>
          </a:xfrm>
          <a:prstGeom prst="rect">
            <a:avLst/>
          </a:prstGeom>
          <a:solidFill>
            <a:schemeClr val="bg2">
              <a:lumMod val="90000"/>
              <a:alpha val="18000"/>
            </a:schemeClr>
          </a:solidFill>
          <a:ln w="25400">
            <a:solidFill>
              <a:srgbClr val="CC6600"/>
            </a:solidFill>
          </a:ln>
        </p:spPr>
        <p:txBody>
          <a:bodyPr wrap="square" rtlCol="0">
            <a:spAutoFit/>
          </a:bodyPr>
          <a:lstStyle/>
          <a:p>
            <a:r>
              <a:rPr lang="en-GB" b="1" dirty="0" smtClean="0">
                <a:solidFill>
                  <a:srgbClr val="CC6600"/>
                </a:solidFill>
              </a:rPr>
              <a:t>Approach Unstable – needing pitch, thrust &amp; flap changes</a:t>
            </a:r>
            <a:endParaRPr lang="en-GB" b="1" dirty="0">
              <a:solidFill>
                <a:srgbClr val="CC66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12296"/>
            <a:ext cx="7398967" cy="2588493"/>
          </a:xfrm>
          <a:prstGeom prst="rect">
            <a:avLst/>
          </a:prstGeom>
        </p:spPr>
      </p:pic>
      <p:cxnSp>
        <p:nvCxnSpPr>
          <p:cNvPr id="7" name="Straight Connector 6"/>
          <p:cNvCxnSpPr/>
          <p:nvPr/>
        </p:nvCxnSpPr>
        <p:spPr bwMode="auto">
          <a:xfrm>
            <a:off x="3317884" y="2936432"/>
            <a:ext cx="681050" cy="492008"/>
          </a:xfrm>
          <a:prstGeom prst="line">
            <a:avLst/>
          </a:prstGeom>
          <a:solidFill>
            <a:schemeClr val="accent1"/>
          </a:solidFill>
          <a:ln w="44450" cap="flat" cmpd="sng" algn="ctr">
            <a:solidFill>
              <a:srgbClr val="C00000"/>
            </a:solidFill>
            <a:prstDash val="solid"/>
            <a:round/>
            <a:headEnd type="none" w="med" len="med"/>
            <a:tailEnd type="none" w="med" len="med"/>
          </a:ln>
          <a:effectLst/>
        </p:spPr>
      </p:cxnSp>
      <p:cxnSp>
        <p:nvCxnSpPr>
          <p:cNvPr id="12" name="Straight Connector 11"/>
          <p:cNvCxnSpPr/>
          <p:nvPr/>
        </p:nvCxnSpPr>
        <p:spPr bwMode="auto">
          <a:xfrm>
            <a:off x="3980946" y="3428440"/>
            <a:ext cx="684000" cy="0"/>
          </a:xfrm>
          <a:prstGeom prst="line">
            <a:avLst/>
          </a:prstGeom>
          <a:solidFill>
            <a:schemeClr val="accent1"/>
          </a:solidFill>
          <a:ln w="44450" cap="flat" cmpd="sng" algn="ctr">
            <a:solidFill>
              <a:srgbClr val="C00000"/>
            </a:solidFill>
            <a:prstDash val="solid"/>
            <a:round/>
            <a:headEnd type="none" w="med" len="med"/>
            <a:tailEnd type="none" w="med" len="med"/>
          </a:ln>
          <a:effectLst/>
        </p:spPr>
      </p:cxnSp>
      <p:sp>
        <p:nvSpPr>
          <p:cNvPr id="6" name="Isosceles Triangle 5"/>
          <p:cNvSpPr/>
          <p:nvPr/>
        </p:nvSpPr>
        <p:spPr bwMode="auto">
          <a:xfrm>
            <a:off x="3951526" y="3266492"/>
            <a:ext cx="628656" cy="86409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79512" y="4448881"/>
            <a:ext cx="8784976" cy="1908215"/>
          </a:xfrm>
          <a:prstGeom prst="rect">
            <a:avLst/>
          </a:prstGeom>
          <a:noFill/>
          <a:ln w="25400">
            <a:solidFill>
              <a:srgbClr val="FF0000"/>
            </a:solidFill>
          </a:ln>
        </p:spPr>
        <p:txBody>
          <a:bodyPr wrap="square" rtlCol="0">
            <a:spAutoFit/>
          </a:bodyPr>
          <a:lstStyle/>
          <a:p>
            <a:pPr>
              <a:spcAft>
                <a:spcPts val="600"/>
              </a:spcAft>
            </a:pPr>
            <a:r>
              <a:rPr lang="en-GB" b="1" dirty="0" smtClean="0">
                <a:solidFill>
                  <a:srgbClr val="FF0000"/>
                </a:solidFill>
              </a:rPr>
              <a:t>It is easy to misread the chart and miss a step possibly flying into an obstacle.</a:t>
            </a:r>
          </a:p>
          <a:p>
            <a:r>
              <a:rPr lang="en-GB" b="1" dirty="0" smtClean="0">
                <a:solidFill>
                  <a:srgbClr val="FF0000"/>
                </a:solidFill>
              </a:rPr>
              <a:t>28 Sep 1992 PIA A300 accident VOR DME approach into Kathmandu.</a:t>
            </a:r>
          </a:p>
          <a:p>
            <a:pPr>
              <a:spcAft>
                <a:spcPts val="600"/>
              </a:spcAft>
            </a:pPr>
            <a:r>
              <a:rPr lang="en-GB" b="1" dirty="0" smtClean="0">
                <a:solidFill>
                  <a:srgbClr val="FF0000"/>
                </a:solidFill>
              </a:rPr>
              <a:t>06 Aug 1997 KAL 747 accident LOC No </a:t>
            </a:r>
            <a:r>
              <a:rPr lang="en-GB" b="1" dirty="0" err="1" smtClean="0">
                <a:solidFill>
                  <a:srgbClr val="FF0000"/>
                </a:solidFill>
              </a:rPr>
              <a:t>Glidepath</a:t>
            </a:r>
            <a:r>
              <a:rPr lang="en-GB" b="1" dirty="0" smtClean="0">
                <a:solidFill>
                  <a:srgbClr val="FF0000"/>
                </a:solidFill>
              </a:rPr>
              <a:t> DME approach into Guam.</a:t>
            </a:r>
          </a:p>
          <a:p>
            <a:pPr>
              <a:spcAft>
                <a:spcPts val="600"/>
              </a:spcAft>
            </a:pPr>
            <a:r>
              <a:rPr lang="en-GB" b="1" i="1" dirty="0" smtClean="0">
                <a:solidFill>
                  <a:srgbClr val="FF0000"/>
                </a:solidFill>
              </a:rPr>
              <a:t>(During an old HKG Kai </a:t>
            </a:r>
            <a:r>
              <a:rPr lang="en-GB" b="1" i="1" dirty="0" err="1" smtClean="0">
                <a:solidFill>
                  <a:srgbClr val="FF0000"/>
                </a:solidFill>
              </a:rPr>
              <a:t>Tak</a:t>
            </a:r>
            <a:r>
              <a:rPr lang="en-GB" b="1" i="1" dirty="0" smtClean="0">
                <a:solidFill>
                  <a:srgbClr val="FF0000"/>
                </a:solidFill>
              </a:rPr>
              <a:t> IGS No </a:t>
            </a:r>
            <a:r>
              <a:rPr lang="en-GB" b="1" i="1" dirty="0" err="1" smtClean="0">
                <a:solidFill>
                  <a:srgbClr val="FF0000"/>
                </a:solidFill>
              </a:rPr>
              <a:t>Glidepath</a:t>
            </a:r>
            <a:r>
              <a:rPr lang="en-GB" b="1" i="1" dirty="0" smtClean="0">
                <a:solidFill>
                  <a:srgbClr val="FF0000"/>
                </a:solidFill>
              </a:rPr>
              <a:t> approach, a UA 747 missed a step and descended early towards the hill on the approach, but the error was </a:t>
            </a:r>
            <a:r>
              <a:rPr lang="en-GB" b="1" i="1" dirty="0" smtClean="0">
                <a:solidFill>
                  <a:srgbClr val="FF0000"/>
                </a:solidFill>
              </a:rPr>
              <a:t>advised </a:t>
            </a:r>
            <a:r>
              <a:rPr lang="en-GB" b="1" i="1" dirty="0" smtClean="0">
                <a:solidFill>
                  <a:srgbClr val="FF0000"/>
                </a:solidFill>
              </a:rPr>
              <a:t>by Hong Kong Approach Radar and the </a:t>
            </a:r>
            <a:r>
              <a:rPr lang="en-GB" b="1" i="1" dirty="0" smtClean="0">
                <a:solidFill>
                  <a:srgbClr val="FF0000"/>
                </a:solidFill>
              </a:rPr>
              <a:t>aircraft stopped the descent.) </a:t>
            </a:r>
            <a:endParaRPr lang="en-GB" b="1" dirty="0">
              <a:solidFill>
                <a:srgbClr val="FF0000"/>
              </a:solidFill>
            </a:endParaRPr>
          </a:p>
        </p:txBody>
      </p:sp>
      <p:cxnSp>
        <p:nvCxnSpPr>
          <p:cNvPr id="13" name="Straight Arrow Connector 12"/>
          <p:cNvCxnSpPr/>
          <p:nvPr/>
        </p:nvCxnSpPr>
        <p:spPr bwMode="auto">
          <a:xfrm flipV="1">
            <a:off x="3203848" y="3194484"/>
            <a:ext cx="432048" cy="126938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Rectangle 14"/>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16" name="Rectangle 15"/>
          <p:cNvSpPr/>
          <p:nvPr/>
        </p:nvSpPr>
        <p:spPr>
          <a:xfrm>
            <a:off x="23448" y="673532"/>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FF0000"/>
                </a:solidFill>
                <a:ea typeface="ＭＳ Ｐゴシック" pitchFamily="34" charset="-128"/>
              </a:rPr>
              <a:t>Missed step can cause terrain accident</a:t>
            </a:r>
            <a:endParaRPr lang="en-GB" sz="2800" b="1" dirty="0">
              <a:solidFill>
                <a:srgbClr val="FF00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4603"/>
            <a:ext cx="7398967" cy="2588493"/>
          </a:xfrm>
          <a:prstGeom prst="rect">
            <a:avLst/>
          </a:prstGeom>
        </p:spPr>
      </p:pic>
      <p:sp>
        <p:nvSpPr>
          <p:cNvPr id="14" name="Rectangle 13"/>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Benefits of a Constant Angle NPA Profile</a:t>
            </a:r>
            <a:endParaRPr lang="en-GB" sz="2800" b="1" dirty="0">
              <a:solidFill>
                <a:srgbClr val="000099"/>
              </a:solidFill>
              <a:ea typeface="ＭＳ Ｐゴシック" pitchFamily="34" charset="-128"/>
            </a:endParaRPr>
          </a:p>
        </p:txBody>
      </p:sp>
      <p:cxnSp>
        <p:nvCxnSpPr>
          <p:cNvPr id="6" name="Straight Connector 5"/>
          <p:cNvCxnSpPr/>
          <p:nvPr/>
        </p:nvCxnSpPr>
        <p:spPr bwMode="auto">
          <a:xfrm>
            <a:off x="2411760" y="2295657"/>
            <a:ext cx="4392488" cy="1800200"/>
          </a:xfrm>
          <a:prstGeom prst="line">
            <a:avLst/>
          </a:prstGeom>
          <a:solidFill>
            <a:schemeClr val="accent1"/>
          </a:solidFill>
          <a:ln w="44450" cap="flat" cmpd="sng" algn="ctr">
            <a:solidFill>
              <a:srgbClr val="00B050"/>
            </a:solidFill>
            <a:prstDash val="solid"/>
            <a:round/>
            <a:headEnd type="none" w="med" len="med"/>
            <a:tailEnd type="none" w="med" len="med"/>
          </a:ln>
          <a:effectLst/>
        </p:spPr>
      </p:cxnSp>
      <p:cxnSp>
        <p:nvCxnSpPr>
          <p:cNvPr id="11" name="Straight Arrow Connector 10"/>
          <p:cNvCxnSpPr/>
          <p:nvPr/>
        </p:nvCxnSpPr>
        <p:spPr bwMode="auto">
          <a:xfrm flipV="1">
            <a:off x="5375856" y="2568699"/>
            <a:ext cx="1644416" cy="954036"/>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sp>
        <p:nvSpPr>
          <p:cNvPr id="20" name="Rectangle 19"/>
          <p:cNvSpPr/>
          <p:nvPr/>
        </p:nvSpPr>
        <p:spPr>
          <a:xfrm>
            <a:off x="23448" y="673532"/>
            <a:ext cx="9144000" cy="523220"/>
          </a:xfrm>
          <a:prstGeom prst="rect">
            <a:avLst/>
          </a:prstGeom>
          <a:solidFill>
            <a:schemeClr val="bg2">
              <a:lumMod val="90000"/>
            </a:schemeClr>
          </a:solidFill>
        </p:spPr>
        <p:txBody>
          <a:bodyPr wrap="square">
            <a:spAutoFit/>
          </a:bodyPr>
          <a:lstStyle/>
          <a:p>
            <a:pPr algn="ctr" eaLnBrk="0" fontAlgn="base" hangingPunct="0">
              <a:spcBef>
                <a:spcPct val="0"/>
              </a:spcBef>
              <a:spcAft>
                <a:spcPct val="0"/>
              </a:spcAft>
            </a:pPr>
            <a:r>
              <a:rPr lang="en-GB" sz="2800" b="1" dirty="0" smtClean="0">
                <a:solidFill>
                  <a:srgbClr val="00B050"/>
                </a:solidFill>
                <a:ea typeface="ＭＳ Ｐゴシック" pitchFamily="34" charset="-128"/>
              </a:rPr>
              <a:t>Stable Approach – established as many orders safer</a:t>
            </a:r>
            <a:endParaRPr lang="en-GB" sz="2800" b="1" dirty="0">
              <a:solidFill>
                <a:srgbClr val="00B050"/>
              </a:solidFill>
              <a:ea typeface="ＭＳ Ｐゴシック" pitchFamily="34" charset="-128"/>
            </a:endParaRPr>
          </a:p>
        </p:txBody>
      </p:sp>
      <p:cxnSp>
        <p:nvCxnSpPr>
          <p:cNvPr id="22" name="Straight Arrow Connector 21"/>
          <p:cNvCxnSpPr/>
          <p:nvPr/>
        </p:nvCxnSpPr>
        <p:spPr bwMode="auto">
          <a:xfrm flipH="1">
            <a:off x="2957844" y="2075838"/>
            <a:ext cx="1296144" cy="432048"/>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23" name="TextBox 22"/>
          <p:cNvSpPr txBox="1"/>
          <p:nvPr/>
        </p:nvSpPr>
        <p:spPr>
          <a:xfrm>
            <a:off x="971600" y="1705849"/>
            <a:ext cx="7200800" cy="369332"/>
          </a:xfrm>
          <a:prstGeom prst="rect">
            <a:avLst/>
          </a:prstGeom>
          <a:solidFill>
            <a:schemeClr val="bg2">
              <a:lumMod val="90000"/>
              <a:alpha val="18000"/>
            </a:schemeClr>
          </a:solidFill>
          <a:ln w="25400">
            <a:solidFill>
              <a:srgbClr val="00B050"/>
            </a:solidFill>
          </a:ln>
        </p:spPr>
        <p:txBody>
          <a:bodyPr wrap="square" rtlCol="0">
            <a:spAutoFit/>
          </a:bodyPr>
          <a:lstStyle/>
          <a:p>
            <a:pPr algn="ctr"/>
            <a:r>
              <a:rPr lang="en-GB" b="1" dirty="0" smtClean="0">
                <a:solidFill>
                  <a:srgbClr val="00B050"/>
                </a:solidFill>
              </a:rPr>
              <a:t>Stable approach, landing configuration, no pitch/thrust changes</a:t>
            </a:r>
            <a:endParaRPr lang="en-GB" b="1" dirty="0">
              <a:solidFill>
                <a:srgbClr val="00B050"/>
              </a:solidFill>
            </a:endParaRPr>
          </a:p>
        </p:txBody>
      </p:sp>
      <p:sp>
        <p:nvSpPr>
          <p:cNvPr id="27" name="TextBox 26"/>
          <p:cNvSpPr txBox="1"/>
          <p:nvPr/>
        </p:nvSpPr>
        <p:spPr>
          <a:xfrm>
            <a:off x="1547664" y="3518940"/>
            <a:ext cx="3338846" cy="369332"/>
          </a:xfrm>
          <a:prstGeom prst="rect">
            <a:avLst/>
          </a:prstGeom>
          <a:solidFill>
            <a:schemeClr val="bg2">
              <a:lumMod val="90000"/>
              <a:alpha val="18000"/>
            </a:schemeClr>
          </a:solidFill>
          <a:ln w="12700">
            <a:solidFill>
              <a:srgbClr val="00B050"/>
            </a:solidFill>
          </a:ln>
        </p:spPr>
        <p:txBody>
          <a:bodyPr wrap="square" rtlCol="0">
            <a:spAutoFit/>
          </a:bodyPr>
          <a:lstStyle/>
          <a:p>
            <a:pPr algn="ctr"/>
            <a:r>
              <a:rPr lang="en-GB" dirty="0" smtClean="0">
                <a:solidFill>
                  <a:srgbClr val="00B050"/>
                </a:solidFill>
              </a:rPr>
              <a:t>NPA Minima </a:t>
            </a:r>
            <a:r>
              <a:rPr lang="en-GB" dirty="0" smtClean="0">
                <a:solidFill>
                  <a:srgbClr val="00B050"/>
                </a:solidFill>
              </a:rPr>
              <a:t>may </a:t>
            </a:r>
            <a:r>
              <a:rPr lang="en-GB" dirty="0" smtClean="0">
                <a:solidFill>
                  <a:srgbClr val="00B050"/>
                </a:solidFill>
              </a:rPr>
              <a:t>be reduced</a:t>
            </a:r>
            <a:endParaRPr lang="en-GB" dirty="0">
              <a:solidFill>
                <a:srgbClr val="00B050"/>
              </a:solidFill>
            </a:endParaRPr>
          </a:p>
        </p:txBody>
      </p:sp>
      <p:cxnSp>
        <p:nvCxnSpPr>
          <p:cNvPr id="29" name="Straight Arrow Connector 28"/>
          <p:cNvCxnSpPr>
            <a:stCxn id="27" idx="3"/>
          </p:cNvCxnSpPr>
          <p:nvPr/>
        </p:nvCxnSpPr>
        <p:spPr bwMode="auto">
          <a:xfrm flipV="1">
            <a:off x="4886510" y="3530988"/>
            <a:ext cx="468000" cy="172618"/>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pic>
        <p:nvPicPr>
          <p:cNvPr id="1026" name="Picture 2"/>
          <p:cNvPicPr>
            <a:picLocks noChangeAspect="1" noChangeArrowheads="1"/>
          </p:cNvPicPr>
          <p:nvPr/>
        </p:nvPicPr>
        <p:blipFill>
          <a:blip r:embed="rId4" cstate="print"/>
          <a:srcRect/>
          <a:stretch>
            <a:fillRect/>
          </a:stretch>
        </p:blipFill>
        <p:spPr bwMode="auto">
          <a:xfrm>
            <a:off x="626830" y="4365104"/>
            <a:ext cx="1331408" cy="2029793"/>
          </a:xfrm>
          <a:prstGeom prst="rect">
            <a:avLst/>
          </a:prstGeom>
          <a:solidFill>
            <a:schemeClr val="bg1"/>
          </a:solidFill>
          <a:ln w="9525">
            <a:miter lim="800000"/>
            <a:headEnd/>
            <a:tailEnd/>
          </a:ln>
          <a:effectLst/>
        </p:spPr>
      </p:pic>
      <p:sp>
        <p:nvSpPr>
          <p:cNvPr id="32" name="TextBox 31"/>
          <p:cNvSpPr txBox="1"/>
          <p:nvPr/>
        </p:nvSpPr>
        <p:spPr>
          <a:xfrm>
            <a:off x="2499038" y="4797152"/>
            <a:ext cx="6099526" cy="1200329"/>
          </a:xfrm>
          <a:prstGeom prst="rect">
            <a:avLst/>
          </a:prstGeom>
          <a:solidFill>
            <a:schemeClr val="bg2">
              <a:lumMod val="90000"/>
              <a:alpha val="48000"/>
            </a:schemeClr>
          </a:solidFill>
          <a:ln w="25400">
            <a:solidFill>
              <a:srgbClr val="00B050"/>
            </a:solidFill>
          </a:ln>
        </p:spPr>
        <p:txBody>
          <a:bodyPr wrap="square" rtlCol="0">
            <a:spAutoFit/>
          </a:bodyPr>
          <a:lstStyle/>
          <a:p>
            <a:r>
              <a:rPr lang="en-GB" b="1" dirty="0" smtClean="0">
                <a:solidFill>
                  <a:srgbClr val="00B050"/>
                </a:solidFill>
              </a:rPr>
              <a:t>DME-Altitude Tables can provide regular checks to confirm aircraft on the correct profile to 30ft accuracy.</a:t>
            </a:r>
          </a:p>
          <a:p>
            <a:r>
              <a:rPr lang="en-GB" b="1" dirty="0" smtClean="0">
                <a:solidFill>
                  <a:srgbClr val="00B050"/>
                </a:solidFill>
              </a:rPr>
              <a:t>Rather than checks at single points which might be interrupted by ATC request, crew action etc.</a:t>
            </a:r>
            <a:endParaRPr lang="en-GB" b="1" dirty="0">
              <a:solidFill>
                <a:srgbClr val="00B050"/>
              </a:solidFill>
            </a:endParaRPr>
          </a:p>
        </p:txBody>
      </p:sp>
      <p:cxnSp>
        <p:nvCxnSpPr>
          <p:cNvPr id="34" name="Straight Connector 33"/>
          <p:cNvCxnSpPr/>
          <p:nvPr/>
        </p:nvCxnSpPr>
        <p:spPr bwMode="auto">
          <a:xfrm>
            <a:off x="1922974" y="4365104"/>
            <a:ext cx="576064" cy="432048"/>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7" name="Straight Connector 36"/>
          <p:cNvCxnSpPr/>
          <p:nvPr/>
        </p:nvCxnSpPr>
        <p:spPr bwMode="auto">
          <a:xfrm flipV="1">
            <a:off x="1922974" y="6006298"/>
            <a:ext cx="593554" cy="375030"/>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15" name="Straight Arrow Connector 14"/>
          <p:cNvCxnSpPr/>
          <p:nvPr/>
        </p:nvCxnSpPr>
        <p:spPr bwMode="auto">
          <a:xfrm flipV="1">
            <a:off x="6345162" y="2708920"/>
            <a:ext cx="1899246" cy="1152128"/>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cxnSp>
        <p:nvCxnSpPr>
          <p:cNvPr id="17" name="Straight Arrow Connector 16"/>
          <p:cNvCxnSpPr>
            <a:stCxn id="27" idx="3"/>
          </p:cNvCxnSpPr>
          <p:nvPr/>
        </p:nvCxnSpPr>
        <p:spPr bwMode="auto">
          <a:xfrm>
            <a:off x="4886510" y="3703606"/>
            <a:ext cx="1197658" cy="157442"/>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DC IAD TWA info yellow &amp; symptoms cause - 9oct12.jpg"/>
          <p:cNvPicPr>
            <a:picLocks noChangeAspect="1"/>
          </p:cNvPicPr>
          <p:nvPr/>
        </p:nvPicPr>
        <p:blipFill>
          <a:blip r:embed="rId3" cstate="print"/>
          <a:stretch>
            <a:fillRect/>
          </a:stretch>
        </p:blipFill>
        <p:spPr>
          <a:xfrm>
            <a:off x="916305" y="674370"/>
            <a:ext cx="7524750" cy="5753100"/>
          </a:xfrm>
          <a:prstGeom prst="rect">
            <a:avLst/>
          </a:prstGeom>
        </p:spPr>
      </p:pic>
      <p:sp>
        <p:nvSpPr>
          <p:cNvPr id="3" name="Rectangle 2"/>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 final </a:t>
            </a:r>
            <a:r>
              <a:rPr lang="en-GB" sz="2800" b="1" dirty="0">
                <a:solidFill>
                  <a:srgbClr val="000099"/>
                </a:solidFill>
                <a:ea typeface="ＭＳ Ｐゴシック" pitchFamily="34" charset="-128"/>
              </a:rPr>
              <a:t>Comment about Use/Underuse of DME!</a:t>
            </a:r>
          </a:p>
        </p:txBody>
      </p:sp>
      <p:sp>
        <p:nvSpPr>
          <p:cNvPr id="4" name="TextBox 3"/>
          <p:cNvSpPr txBox="1"/>
          <p:nvPr/>
        </p:nvSpPr>
        <p:spPr>
          <a:xfrm>
            <a:off x="2195736" y="5297016"/>
            <a:ext cx="5256584" cy="400110"/>
          </a:xfrm>
          <a:prstGeom prst="rect">
            <a:avLst/>
          </a:prstGeom>
          <a:solidFill>
            <a:schemeClr val="tx2">
              <a:lumMod val="20000"/>
              <a:lumOff val="80000"/>
              <a:alpha val="76000"/>
            </a:schemeClr>
          </a:solidFill>
          <a:ln>
            <a:solidFill>
              <a:srgbClr val="33CC33"/>
            </a:solidFill>
          </a:ln>
        </p:spPr>
        <p:txBody>
          <a:bodyPr wrap="square" rtlCol="0">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Indicates Prevention of an event is Prime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92075"/>
            <a:ext cx="9144000" cy="600164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2400" b="1" u="sng" dirty="0">
                <a:solidFill>
                  <a:srgbClr val="000099"/>
                </a:solidFill>
                <a:ea typeface="ＭＳ Ｐゴシック" pitchFamily="34" charset="-128"/>
              </a:rPr>
              <a:t>Training to Avoid to Loss Of Control Accidents</a:t>
            </a:r>
          </a:p>
          <a:p>
            <a:pPr algn="ct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Main Accident Causes – CFIT (Controlled Flight in Terrain)</a:t>
            </a:r>
          </a:p>
          <a:p>
            <a:pPr eaLnBrk="0" fontAlgn="base" hangingPunct="0">
              <a:spcBef>
                <a:spcPct val="0"/>
              </a:spcBef>
              <a:spcAft>
                <a:spcPct val="0"/>
              </a:spcAft>
            </a:pPr>
            <a:r>
              <a:rPr lang="en-GB" sz="2400" b="1" dirty="0">
                <a:solidFill>
                  <a:srgbClr val="000099"/>
                </a:solidFill>
                <a:ea typeface="ＭＳ Ｐゴシック" pitchFamily="34" charset="-128"/>
              </a:rPr>
              <a:t>			          </a:t>
            </a:r>
            <a:r>
              <a:rPr lang="en-GB" sz="2400" b="1" dirty="0" err="1">
                <a:solidFill>
                  <a:srgbClr val="000099"/>
                </a:solidFill>
                <a:ea typeface="ＭＳ Ｐゴシック" pitchFamily="34" charset="-128"/>
              </a:rPr>
              <a:t>LoC</a:t>
            </a:r>
            <a:r>
              <a:rPr lang="en-GB" sz="2400" b="1" dirty="0">
                <a:solidFill>
                  <a:srgbClr val="000099"/>
                </a:solidFill>
                <a:ea typeface="ＭＳ Ｐゴシック" pitchFamily="34" charset="-128"/>
              </a:rPr>
              <a:t>-I 	(Loss of Control In Flight)</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CFIT now reduced – Read across to </a:t>
            </a:r>
            <a:r>
              <a:rPr lang="en-GB" sz="2400" b="1" dirty="0" err="1">
                <a:solidFill>
                  <a:srgbClr val="000099"/>
                </a:solidFill>
                <a:ea typeface="ＭＳ Ｐゴシック" pitchFamily="34" charset="-128"/>
              </a:rPr>
              <a:t>LoC</a:t>
            </a:r>
            <a:r>
              <a:rPr lang="en-GB" sz="2400" b="1" dirty="0">
                <a:solidFill>
                  <a:srgbClr val="000099"/>
                </a:solidFill>
                <a:ea typeface="ＭＳ Ｐゴシック" pitchFamily="34" charset="-128"/>
              </a:rPr>
              <a:t>-I prevention</a:t>
            </a:r>
          </a:p>
          <a:p>
            <a:pPr eaLnBrk="0" fontAlgn="base" hangingPunct="0">
              <a:spcBef>
                <a:spcPct val="0"/>
              </a:spcBef>
              <a:spcAft>
                <a:spcPct val="0"/>
              </a:spcAft>
            </a:pPr>
            <a:r>
              <a:rPr lang="en-GB" sz="2400" b="1" dirty="0">
                <a:solidFill>
                  <a:srgbClr val="000099"/>
                </a:solidFill>
                <a:ea typeface="ＭＳ Ｐゴシック" pitchFamily="34" charset="-128"/>
              </a:rPr>
              <a:t>			   Symptoms and Causes</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Examples of LOC-I -  Instrument/system failure </a:t>
            </a:r>
            <a:r>
              <a:rPr lang="en-GB" sz="2400" b="1" dirty="0" err="1">
                <a:solidFill>
                  <a:srgbClr val="000099"/>
                </a:solidFill>
                <a:ea typeface="ＭＳ Ｐゴシック" pitchFamily="34" charset="-128"/>
              </a:rPr>
              <a:t>mis</a:t>
            </a:r>
            <a:r>
              <a:rPr lang="en-GB" sz="2400" b="1" dirty="0">
                <a:solidFill>
                  <a:srgbClr val="000099"/>
                </a:solidFill>
                <a:ea typeface="ＭＳ Ｐゴシック" pitchFamily="34" charset="-128"/>
              </a:rPr>
              <a:t>-handled</a:t>
            </a:r>
          </a:p>
          <a:p>
            <a:pPr eaLnBrk="0" fontAlgn="base" hangingPunct="0">
              <a:spcBef>
                <a:spcPct val="0"/>
              </a:spcBef>
              <a:spcAft>
                <a:spcPct val="0"/>
              </a:spcAft>
            </a:pPr>
            <a:r>
              <a:rPr lang="en-GB" sz="2400" b="1" dirty="0">
                <a:solidFill>
                  <a:srgbClr val="000099"/>
                </a:solidFill>
                <a:ea typeface="ＭＳ Ｐゴシック" pitchFamily="34" charset="-128"/>
              </a:rPr>
              <a:t>			    Crew induced on serviceable aircraft</a:t>
            </a:r>
          </a:p>
          <a:p>
            <a:pPr eaLnBrk="0" fontAlgn="base" hangingPunct="0">
              <a:spcBef>
                <a:spcPct val="0"/>
              </a:spcBef>
              <a:spcAft>
                <a:spcPct val="0"/>
              </a:spcAft>
            </a:pPr>
            <a:r>
              <a:rPr lang="en-GB" sz="2400" b="1" dirty="0">
                <a:solidFill>
                  <a:srgbClr val="000099"/>
                </a:solidFill>
                <a:ea typeface="ＭＳ Ｐゴシック" pitchFamily="34" charset="-128"/>
              </a:rPr>
              <a:t>			    Extreme weather – icing, windshear</a:t>
            </a:r>
          </a:p>
          <a:p>
            <a:pPr eaLnBrk="0" fontAlgn="base" hangingPunct="0">
              <a:spcBef>
                <a:spcPct val="0"/>
              </a:spcBef>
              <a:spcAft>
                <a:spcPct val="0"/>
              </a:spcAft>
            </a:pPr>
            <a:r>
              <a:rPr lang="en-GB" sz="2400" b="1" dirty="0">
                <a:solidFill>
                  <a:srgbClr val="000099"/>
                </a:solidFill>
                <a:ea typeface="ＭＳ Ｐゴシック" pitchFamily="34" charset="-128"/>
              </a:rPr>
              <a:t>			    Control/system failure causing upset</a:t>
            </a:r>
          </a:p>
          <a:p>
            <a:pPr eaLnBrk="0" fontAlgn="base" hangingPunct="0">
              <a:spcBef>
                <a:spcPct val="0"/>
              </a:spcBef>
              <a:spcAft>
                <a:spcPct val="0"/>
              </a:spcAft>
            </a:pPr>
            <a:r>
              <a:rPr lang="en-GB" sz="2400" b="1" dirty="0">
                <a:solidFill>
                  <a:srgbClr val="000099"/>
                </a:solidFill>
                <a:ea typeface="ＭＳ Ｐゴシック" pitchFamily="34" charset="-128"/>
              </a:rPr>
              <a:t>		</a:t>
            </a:r>
          </a:p>
          <a:p>
            <a:pPr eaLnBrk="0" fontAlgn="base" hangingPunct="0">
              <a:spcBef>
                <a:spcPct val="0"/>
              </a:spcBef>
              <a:spcAft>
                <a:spcPct val="0"/>
              </a:spcAft>
            </a:pPr>
            <a:r>
              <a:rPr lang="en-GB" sz="2400" b="1" dirty="0">
                <a:solidFill>
                  <a:srgbClr val="000099"/>
                </a:solidFill>
                <a:ea typeface="ＭＳ Ｐゴシック" pitchFamily="34" charset="-128"/>
              </a:rPr>
              <a:t>Examples of Negative Training</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Work across the Industry to Prevent LOC-I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ibley 1 D Data\My Dropbox\!Curdata\DDCL -\DDC DME CANPAs, NPA Accidents\FSF Task Force Killers in Aviation - KAL Guam crash on cover  feb 1998 - 6sep09.jpg"/>
          <p:cNvPicPr>
            <a:picLocks noChangeAspect="1" noChangeArrowheads="1"/>
          </p:cNvPicPr>
          <p:nvPr/>
        </p:nvPicPr>
        <p:blipFill>
          <a:blip r:embed="rId3" cstate="print"/>
          <a:srcRect/>
          <a:stretch>
            <a:fillRect/>
          </a:stretch>
        </p:blipFill>
        <p:spPr bwMode="auto">
          <a:xfrm>
            <a:off x="2252754" y="611582"/>
            <a:ext cx="4463380" cy="5765199"/>
          </a:xfrm>
          <a:prstGeom prst="rect">
            <a:avLst/>
          </a:prstGeom>
          <a:noFill/>
        </p:spPr>
      </p:pic>
      <p:sp>
        <p:nvSpPr>
          <p:cNvPr id="3" name="Rectangle 2"/>
          <p:cNvSpPr/>
          <p:nvPr/>
        </p:nvSpPr>
        <p:spPr>
          <a:xfrm>
            <a:off x="584522" y="1520648"/>
            <a:ext cx="7848872" cy="3847207"/>
          </a:xfrm>
          <a:prstGeom prst="rect">
            <a:avLst/>
          </a:prstGeom>
          <a:solidFill>
            <a:schemeClr val="tx2">
              <a:lumMod val="20000"/>
              <a:lumOff val="80000"/>
              <a:alpha val="47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Interesting that the recommendations</a:t>
            </a:r>
          </a:p>
          <a:p>
            <a:pPr algn="ctr" eaLnBrk="0" fontAlgn="base" hangingPunct="0">
              <a:spcBef>
                <a:spcPct val="0"/>
              </a:spcBef>
              <a:spcAft>
                <a:spcPct val="0"/>
              </a:spcAft>
            </a:pPr>
            <a:r>
              <a:rPr lang="en-GB" sz="2800" b="1" dirty="0" smtClean="0">
                <a:solidFill>
                  <a:srgbClr val="000099"/>
                </a:solidFill>
                <a:ea typeface="ＭＳ Ｐゴシック" pitchFamily="34" charset="-128"/>
              </a:rPr>
              <a:t>In the FSF 1998-99 CFIT Task Force</a:t>
            </a:r>
          </a:p>
          <a:p>
            <a:pPr algn="ctr" eaLnBrk="0" fontAlgn="base" hangingPunct="0">
              <a:spcBef>
                <a:spcPct val="0"/>
              </a:spcBef>
              <a:spcAft>
                <a:spcPct val="0"/>
              </a:spcAft>
            </a:pPr>
            <a:r>
              <a:rPr lang="en-GB" sz="2800" b="1" dirty="0" smtClean="0">
                <a:solidFill>
                  <a:srgbClr val="000099"/>
                </a:solidFill>
                <a:ea typeface="ＭＳ Ｐゴシック" pitchFamily="34" charset="-128"/>
              </a:rPr>
              <a:t>made No mention of DME-Altitude Tables</a:t>
            </a:r>
          </a:p>
          <a:p>
            <a:pPr algn="ctr" eaLnBrk="0" fontAlgn="base" hangingPunct="0">
              <a:spcBef>
                <a:spcPct val="0"/>
              </a:spcBef>
              <a:spcAft>
                <a:spcPct val="0"/>
              </a:spcAft>
            </a:pPr>
            <a:r>
              <a:rPr lang="en-GB" sz="2800" b="1" dirty="0" smtClean="0">
                <a:solidFill>
                  <a:srgbClr val="000099"/>
                </a:solidFill>
                <a:ea typeface="ＭＳ Ｐゴシック" pitchFamily="34" charset="-128"/>
              </a:rPr>
              <a:t>To Fly </a:t>
            </a:r>
          </a:p>
          <a:p>
            <a:pPr algn="ctr" eaLnBrk="0" fontAlgn="base" hangingPunct="0">
              <a:spcBef>
                <a:spcPct val="0"/>
              </a:spcBef>
              <a:spcAft>
                <a:spcPct val="0"/>
              </a:spcAft>
            </a:pPr>
            <a:r>
              <a:rPr lang="en-GB" sz="2800" b="1" dirty="0" smtClean="0">
                <a:solidFill>
                  <a:srgbClr val="000099"/>
                </a:solidFill>
                <a:ea typeface="ＭＳ Ｐゴシック" pitchFamily="34" charset="-128"/>
              </a:rPr>
              <a:t>Constant Angle Non Precision Approaches</a:t>
            </a:r>
          </a:p>
          <a:p>
            <a:pPr algn="ctr" eaLnBrk="0" fontAlgn="base" hangingPunct="0">
              <a:spcBef>
                <a:spcPct val="0"/>
              </a:spcBef>
              <a:spcAft>
                <a:spcPct val="0"/>
              </a:spcAft>
            </a:pPr>
            <a:r>
              <a:rPr lang="en-GB" sz="2800" b="1" dirty="0" smtClean="0">
                <a:solidFill>
                  <a:srgbClr val="000099"/>
                </a:solidFill>
                <a:ea typeface="ＭＳ Ｐゴシック" pitchFamily="34" charset="-128"/>
              </a:rPr>
              <a:t>although known to be a prime safety aid.</a:t>
            </a:r>
          </a:p>
          <a:p>
            <a:pPr algn="ctr" eaLnBrk="0" fontAlgn="base" hangingPunct="0">
              <a:spcBef>
                <a:spcPct val="0"/>
              </a:spcBef>
              <a:spcAft>
                <a:spcPct val="0"/>
              </a:spcAft>
            </a:pPr>
            <a:endParaRPr lang="en-GB" sz="2800" dirty="0" smtClean="0">
              <a:solidFill>
                <a:srgbClr val="000099"/>
              </a:solidFill>
              <a:ea typeface="ＭＳ Ｐゴシック" pitchFamily="34" charset="-128"/>
            </a:endParaRPr>
          </a:p>
          <a:p>
            <a:pPr algn="ctr" eaLnBrk="0" fontAlgn="base" hangingPunct="0">
              <a:spcBef>
                <a:spcPct val="0"/>
              </a:spcBef>
              <a:spcAft>
                <a:spcPct val="0"/>
              </a:spcAft>
            </a:pPr>
            <a:r>
              <a:rPr lang="en-GB" sz="2400" i="1" dirty="0" smtClean="0">
                <a:solidFill>
                  <a:srgbClr val="000099"/>
                </a:solidFill>
                <a:ea typeface="ＭＳ Ｐゴシック" pitchFamily="34" charset="-128"/>
              </a:rPr>
              <a:t>A proposal that “At night and IMC the FO shall fly the approach and the captain shall land” was not included.</a:t>
            </a:r>
            <a:endParaRPr lang="en-GB" sz="2400" i="1" dirty="0">
              <a:solidFill>
                <a:srgbClr val="000099"/>
              </a:solidFill>
              <a:ea typeface="ＭＳ Ｐゴシック" pitchFamily="34" charset="-128"/>
            </a:endParaRPr>
          </a:p>
        </p:txBody>
      </p:sp>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and  One More!</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629"/>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Don Bateman’s EGPWS is certainly a marvellous aid which has contributed incomparably to flight safety.</a:t>
            </a:r>
          </a:p>
        </p:txBody>
      </p:sp>
      <p:pic>
        <p:nvPicPr>
          <p:cNvPr id="3" name="Picture 2" descr="HD RAeS LHR 121011 - EGPWS basic graphic on STORM ppt - 8oct12.jpg"/>
          <p:cNvPicPr>
            <a:picLocks noChangeAspect="1"/>
          </p:cNvPicPr>
          <p:nvPr/>
        </p:nvPicPr>
        <p:blipFill>
          <a:blip r:embed="rId3" cstate="print"/>
          <a:stretch>
            <a:fillRect/>
          </a:stretch>
        </p:blipFill>
        <p:spPr>
          <a:xfrm>
            <a:off x="899160" y="1130401"/>
            <a:ext cx="7488128" cy="5315407"/>
          </a:xfrm>
          <a:prstGeom prst="rect">
            <a:avLst/>
          </a:prstGeom>
        </p:spPr>
      </p:pic>
      <p:sp>
        <p:nvSpPr>
          <p:cNvPr id="4" name="TextBox 3"/>
          <p:cNvSpPr txBox="1"/>
          <p:nvPr/>
        </p:nvSpPr>
        <p:spPr>
          <a:xfrm>
            <a:off x="6232376" y="1696616"/>
            <a:ext cx="2771800" cy="3046988"/>
          </a:xfrm>
          <a:prstGeom prst="rect">
            <a:avLst/>
          </a:prstGeom>
          <a:solidFill>
            <a:schemeClr val="tx2">
              <a:lumMod val="20000"/>
              <a:lumOff val="80000"/>
            </a:schemeClr>
          </a:solidFill>
          <a:ln>
            <a:solidFill>
              <a:srgbClr val="FF3300"/>
            </a:solidFill>
          </a:ln>
        </p:spPr>
        <p:txBody>
          <a:bodyPr wrap="square" rtlCol="0">
            <a:spAutoFit/>
          </a:bodyPr>
          <a:lstStyle/>
          <a:p>
            <a:pPr algn="ctr" eaLnBrk="0" fontAlgn="base" hangingPunct="0">
              <a:spcBef>
                <a:spcPct val="0"/>
              </a:spcBef>
              <a:spcAft>
                <a:spcPct val="0"/>
              </a:spcAft>
            </a:pPr>
            <a:r>
              <a:rPr lang="en-GB" sz="2400" dirty="0">
                <a:solidFill>
                  <a:srgbClr val="FF3300"/>
                </a:solidFill>
                <a:ea typeface="ＭＳ Ｐゴシック" pitchFamily="34" charset="-128"/>
              </a:rPr>
              <a:t>A B747-400 out of Mauritius which turned North to fly straight over Lion Rock as cleared by ATC was saved by the EGPWS warning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200796"/>
            <a:ext cx="7200800" cy="2308324"/>
          </a:xfrm>
          <a:prstGeom prst="rect">
            <a:avLst/>
          </a:prstGeom>
        </p:spPr>
        <p:txBody>
          <a:bodyPr wrap="square">
            <a:spAutoFit/>
          </a:bodyPr>
          <a:lstStyle/>
          <a:p>
            <a:pPr algn="ctr" eaLnBrk="0" fontAlgn="base" hangingPunct="0">
              <a:spcBef>
                <a:spcPct val="0"/>
              </a:spcBef>
              <a:spcAft>
                <a:spcPct val="0"/>
              </a:spcAft>
            </a:pPr>
            <a:r>
              <a:rPr lang="en-GB" sz="3600" b="1" dirty="0" smtClean="0">
                <a:solidFill>
                  <a:srgbClr val="000099"/>
                </a:solidFill>
                <a:ea typeface="ＭＳ Ｐゴシック" pitchFamily="34" charset="-128"/>
              </a:rPr>
              <a:t>CFIT remains an accident </a:t>
            </a:r>
            <a:r>
              <a:rPr lang="en-GB" sz="3600" b="1" dirty="0">
                <a:solidFill>
                  <a:srgbClr val="000099"/>
                </a:solidFill>
                <a:ea typeface="ＭＳ Ｐゴシック" pitchFamily="34" charset="-128"/>
              </a:rPr>
              <a:t>cause as </a:t>
            </a:r>
            <a:r>
              <a:rPr lang="en-GB" sz="3600" b="1" dirty="0" smtClean="0">
                <a:solidFill>
                  <a:srgbClr val="000099"/>
                </a:solidFill>
                <a:ea typeface="ＭＳ Ｐゴシック" pitchFamily="34" charset="-128"/>
              </a:rPr>
              <a:t>frequent as LOC-I,</a:t>
            </a:r>
          </a:p>
          <a:p>
            <a:pPr algn="ctr" eaLnBrk="0" fontAlgn="base" hangingPunct="0">
              <a:spcBef>
                <a:spcPct val="0"/>
              </a:spcBef>
              <a:spcAft>
                <a:spcPct val="0"/>
              </a:spcAft>
            </a:pPr>
            <a:r>
              <a:rPr lang="en-GB" sz="3600" b="1" dirty="0" smtClean="0">
                <a:solidFill>
                  <a:srgbClr val="000099"/>
                </a:solidFill>
                <a:ea typeface="ＭＳ Ｐゴシック" pitchFamily="34" charset="-128"/>
              </a:rPr>
              <a:t> </a:t>
            </a:r>
            <a:r>
              <a:rPr lang="en-GB" sz="3600" b="1" dirty="0">
                <a:solidFill>
                  <a:srgbClr val="000099"/>
                </a:solidFill>
                <a:ea typeface="ＭＳ Ｐゴシック" pitchFamily="34" charset="-128"/>
              </a:rPr>
              <a:t>and remains a high priority of authorities such as ICAO</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RAeS Medway HD - ICAO Pail Lamy - 3 main killers - 22feb12.jpg"/>
          <p:cNvPicPr>
            <a:picLocks noChangeAspect="1"/>
          </p:cNvPicPr>
          <p:nvPr/>
        </p:nvPicPr>
        <p:blipFill>
          <a:blip r:embed="rId3" cstate="print"/>
          <a:srcRect/>
          <a:stretch>
            <a:fillRect/>
          </a:stretch>
        </p:blipFill>
        <p:spPr bwMode="auto">
          <a:xfrm>
            <a:off x="-36512" y="-39221"/>
            <a:ext cx="9144000" cy="64925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RAeS Medway HD - ICAO Pail Lamy - 4 main killers &amp; Priorities - 22feb12.jpg"/>
          <p:cNvPicPr>
            <a:picLocks noChangeAspect="1"/>
          </p:cNvPicPr>
          <p:nvPr/>
        </p:nvPicPr>
        <p:blipFill>
          <a:blip r:embed="rId3" cstate="print"/>
          <a:srcRect/>
          <a:stretch>
            <a:fillRect/>
          </a:stretch>
        </p:blipFill>
        <p:spPr bwMode="auto">
          <a:xfrm>
            <a:off x="0" y="-2869"/>
            <a:ext cx="9128760" cy="64204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629"/>
            <a:ext cx="9144000" cy="6124754"/>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During 3 recent accidents crews have ignored or even cancelled EGPWS warnings</a:t>
            </a:r>
          </a:p>
          <a:p>
            <a:pPr algn="ct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10 April 2010 Polish Air Force Tu-154 continued</a:t>
            </a:r>
          </a:p>
          <a:p>
            <a:pPr eaLnBrk="0" fontAlgn="base" hangingPunct="0">
              <a:spcBef>
                <a:spcPct val="0"/>
              </a:spcBef>
              <a:spcAft>
                <a:spcPct val="0"/>
              </a:spcAft>
            </a:pPr>
            <a:r>
              <a:rPr lang="en-GB" sz="2800" b="1" dirty="0">
                <a:solidFill>
                  <a:srgbClr val="000099"/>
                </a:solidFill>
                <a:ea typeface="ＭＳ Ｐゴシック" pitchFamily="34" charset="-128"/>
              </a:rPr>
              <a:t>		     after Terrain Ahead &amp; Pull Up warnings</a:t>
            </a: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20 Apr 2012  </a:t>
            </a:r>
            <a:r>
              <a:rPr lang="en-GB" sz="2800" b="1" dirty="0" err="1">
                <a:solidFill>
                  <a:srgbClr val="000099"/>
                </a:solidFill>
                <a:ea typeface="ＭＳ Ｐゴシック" pitchFamily="34" charset="-128"/>
              </a:rPr>
              <a:t>Bhoja</a:t>
            </a:r>
            <a:r>
              <a:rPr lang="en-GB" sz="2800" b="1" dirty="0">
                <a:solidFill>
                  <a:srgbClr val="000099"/>
                </a:solidFill>
                <a:ea typeface="ＭＳ Ｐゴシック" pitchFamily="34" charset="-128"/>
              </a:rPr>
              <a:t> Air Boeing 737 into Islamabad.</a:t>
            </a:r>
          </a:p>
          <a:p>
            <a:pPr eaLnBrk="0" fontAlgn="base" hangingPunct="0">
              <a:spcBef>
                <a:spcPct val="0"/>
              </a:spcBef>
              <a:spcAft>
                <a:spcPct val="0"/>
              </a:spcAft>
            </a:pPr>
            <a:r>
              <a:rPr lang="en-GB" sz="2800" b="1" dirty="0">
                <a:solidFill>
                  <a:srgbClr val="000099"/>
                </a:solidFill>
                <a:ea typeface="ＭＳ Ｐゴシック" pitchFamily="34" charset="-128"/>
              </a:rPr>
              <a:t>		   Captain continued downwind despite 		   EGPWS warning and advice from FO.</a:t>
            </a: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10 May 2012  </a:t>
            </a:r>
            <a:r>
              <a:rPr lang="en-GB" sz="2800" b="1" dirty="0" err="1">
                <a:solidFill>
                  <a:srgbClr val="000099"/>
                </a:solidFill>
                <a:ea typeface="ＭＳ Ｐゴシック" pitchFamily="34" charset="-128"/>
              </a:rPr>
              <a:t>Sukhoi</a:t>
            </a:r>
            <a:r>
              <a:rPr lang="en-GB" sz="2800" b="1" dirty="0">
                <a:solidFill>
                  <a:srgbClr val="000099"/>
                </a:solidFill>
                <a:ea typeface="ＭＳ Ｐゴシック" pitchFamily="34" charset="-128"/>
              </a:rPr>
              <a:t> Superjet-100 descended below</a:t>
            </a:r>
          </a:p>
          <a:p>
            <a:pPr eaLnBrk="0" fontAlgn="base" hangingPunct="0">
              <a:spcBef>
                <a:spcPct val="0"/>
              </a:spcBef>
              <a:spcAft>
                <a:spcPct val="0"/>
              </a:spcAft>
            </a:pPr>
            <a:r>
              <a:rPr lang="en-GB" sz="2800" b="1" dirty="0">
                <a:solidFill>
                  <a:srgbClr val="000099"/>
                </a:solidFill>
                <a:ea typeface="ＭＳ Ｐゴシック" pitchFamily="34" charset="-128"/>
              </a:rPr>
              <a:t>		     MSA and into side of volcano</a:t>
            </a:r>
          </a:p>
          <a:p>
            <a:pPr eaLnBrk="0" fontAlgn="base" hangingPunct="0">
              <a:spcBef>
                <a:spcPct val="0"/>
              </a:spcBef>
              <a:spcAft>
                <a:spcPct val="0"/>
              </a:spcAft>
            </a:pP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i="1" dirty="0">
                <a:solidFill>
                  <a:srgbClr val="0033CC"/>
                </a:solidFill>
                <a:ea typeface="ＭＳ Ｐゴシック" pitchFamily="34" charset="-128"/>
              </a:rPr>
              <a:t>Behaviour can be read across to LOC-I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left)">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wipe(left)">
                                      <p:cBhvr>
                                        <p:cTn id="30" dur="500"/>
                                        <p:tgtEl>
                                          <p:spTgt spid="2">
                                            <p:txEl>
                                              <p:pRg st="8" end="8"/>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left)">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wipe(left)">
                                      <p:cBhvr>
                                        <p:cTn id="3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555641"/>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800" b="1" dirty="0">
                <a:solidFill>
                  <a:srgbClr val="000099"/>
                </a:solidFill>
                <a:ea typeface="ＭＳ Ｐゴシック" pitchFamily="34" charset="-128"/>
              </a:rPr>
              <a:t>Instrument/system failure Mis-handled</a:t>
            </a:r>
          </a:p>
          <a:p>
            <a:pPr algn="ctr" eaLnBrk="0" fontAlgn="base" hangingPunct="0">
              <a:spcBef>
                <a:spcPct val="0"/>
              </a:spcBef>
              <a:spcAft>
                <a:spcPct val="0"/>
              </a:spcAft>
            </a:pPr>
            <a:r>
              <a:rPr lang="en-GB" sz="2800" b="1" dirty="0">
                <a:solidFill>
                  <a:srgbClr val="000099"/>
                </a:solidFill>
                <a:ea typeface="ＭＳ Ｐゴシック" pitchFamily="34" charset="-128"/>
              </a:rPr>
              <a:t>Disorientation after Single/Simple Failure</a:t>
            </a: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21 Dec 1962 BEA Comet 4B Ankara. After rotation on</a:t>
            </a:r>
          </a:p>
          <a:p>
            <a:pPr eaLnBrk="0" fontAlgn="base" hangingPunct="0">
              <a:spcBef>
                <a:spcPct val="0"/>
              </a:spcBef>
              <a:spcAft>
                <a:spcPct val="0"/>
              </a:spcAft>
            </a:pPr>
            <a:r>
              <a:rPr lang="en-GB" sz="2800" b="1" dirty="0">
                <a:solidFill>
                  <a:srgbClr val="000099"/>
                </a:solidFill>
                <a:ea typeface="ＭＳ Ｐゴシック" pitchFamily="34" charset="-128"/>
              </a:rPr>
              <a:t>                      takeoff pitched up to 45°&amp; stalled.</a:t>
            </a:r>
          </a:p>
          <a:p>
            <a:pPr eaLnBrk="0" fontAlgn="base" hangingPunct="0">
              <a:spcBef>
                <a:spcPct val="0"/>
              </a:spcBef>
              <a:spcAft>
                <a:spcPct val="0"/>
              </a:spcAft>
            </a:pPr>
            <a:r>
              <a:rPr lang="en-GB" sz="2800" b="1" dirty="0">
                <a:solidFill>
                  <a:srgbClr val="000099"/>
                </a:solidFill>
                <a:ea typeface="ＭＳ Ｐゴシック" pitchFamily="34" charset="-128"/>
              </a:rPr>
              <a:t>	             Captain’s Flight Director was stuck.</a:t>
            </a:r>
          </a:p>
          <a:p>
            <a:pPr eaLnBrk="0" fontAlgn="base" hangingPunct="0">
              <a:spcBef>
                <a:spcPct val="0"/>
              </a:spcBef>
              <a:spcAft>
                <a:spcPct val="0"/>
              </a:spcAft>
            </a:pPr>
            <a:r>
              <a:rPr lang="en-GB" sz="2800" b="1" dirty="0">
                <a:solidFill>
                  <a:srgbClr val="000099"/>
                </a:solidFill>
                <a:ea typeface="ＭＳ Ｐゴシック" pitchFamily="34" charset="-128"/>
              </a:rPr>
              <a:t>	             </a:t>
            </a:r>
          </a:p>
          <a:p>
            <a:pPr eaLnBrk="0" fontAlgn="base" hangingPunct="0">
              <a:spcBef>
                <a:spcPct val="0"/>
              </a:spcBef>
              <a:spcAft>
                <a:spcPct val="0"/>
              </a:spcAft>
            </a:pPr>
            <a:r>
              <a:rPr lang="en-GB" sz="2800" b="1" dirty="0">
                <a:solidFill>
                  <a:srgbClr val="000099"/>
                </a:solidFill>
                <a:ea typeface="ＭＳ Ｐゴシック" pitchFamily="34" charset="-128"/>
              </a:rPr>
              <a:t>01 Jan 1978 Air India B747 Bombay. After takeoff        </a:t>
            </a:r>
          </a:p>
          <a:p>
            <a:pPr eaLnBrk="0" fontAlgn="base" hangingPunct="0">
              <a:spcBef>
                <a:spcPct val="0"/>
              </a:spcBef>
              <a:spcAft>
                <a:spcPct val="0"/>
              </a:spcAft>
            </a:pPr>
            <a:r>
              <a:rPr lang="en-GB" sz="2800" b="1" dirty="0">
                <a:solidFill>
                  <a:srgbClr val="000099"/>
                </a:solidFill>
                <a:ea typeface="ＭＳ Ｐゴシック" pitchFamily="34" charset="-128"/>
              </a:rPr>
              <a:t>                     captain rolled to the left into the sea</a:t>
            </a:r>
          </a:p>
          <a:p>
            <a:pPr eaLnBrk="0" fontAlgn="base" hangingPunct="0">
              <a:spcBef>
                <a:spcPct val="0"/>
              </a:spcBef>
              <a:spcAft>
                <a:spcPct val="0"/>
              </a:spcAft>
            </a:pPr>
            <a:r>
              <a:rPr lang="en-GB" sz="2800" b="1" dirty="0">
                <a:solidFill>
                  <a:srgbClr val="000099"/>
                </a:solidFill>
                <a:ea typeface="ＭＳ Ｐゴシック" pitchFamily="34" charset="-128"/>
              </a:rPr>
              <a:t>                     after his horizon “toppled” in right bank.</a:t>
            </a: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22 Dec 1999  Korean Air Cargo Stansted.  After</a:t>
            </a:r>
          </a:p>
          <a:p>
            <a:pPr eaLnBrk="0" fontAlgn="base" hangingPunct="0">
              <a:spcBef>
                <a:spcPct val="0"/>
              </a:spcBef>
              <a:spcAft>
                <a:spcPct val="0"/>
              </a:spcAft>
            </a:pPr>
            <a:r>
              <a:rPr lang="en-GB" sz="2800" b="1" dirty="0">
                <a:solidFill>
                  <a:srgbClr val="000099"/>
                </a:solidFill>
                <a:ea typeface="ＭＳ Ｐゴシック" pitchFamily="34" charset="-128"/>
              </a:rPr>
              <a:t>		    takeoff captain rolled left into the </a:t>
            </a:r>
          </a:p>
          <a:p>
            <a:pPr eaLnBrk="0" fontAlgn="base" hangingPunct="0">
              <a:spcBef>
                <a:spcPct val="0"/>
              </a:spcBef>
              <a:spcAft>
                <a:spcPct val="0"/>
              </a:spcAft>
            </a:pPr>
            <a:r>
              <a:rPr lang="en-GB" sz="2800" b="1" dirty="0">
                <a:solidFill>
                  <a:srgbClr val="000099"/>
                </a:solidFill>
                <a:ea typeface="ＭＳ Ｐゴシック" pitchFamily="34" charset="-128"/>
              </a:rPr>
              <a:t>                       ground after his horizon failed.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500"/>
                                        <p:tgtEl>
                                          <p:spTgt spid="2">
                                            <p:txEl>
                                              <p:pRg st="4" end="4"/>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left)">
                                      <p:cBhvr>
                                        <p:cTn id="33" dur="500"/>
                                        <p:tgtEl>
                                          <p:spTgt spid="2">
                                            <p:txEl>
                                              <p:pRg st="7" end="7"/>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500"/>
                                        <p:tgtEl>
                                          <p:spTgt spid="2">
                                            <p:txEl>
                                              <p:pRg st="8" end="8"/>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wipe(left)">
                                      <p:cBhvr>
                                        <p:cTn id="41" dur="500"/>
                                        <p:tgtEl>
                                          <p:spTgt spid="2">
                                            <p:txEl>
                                              <p:pRg st="9" end="9"/>
                                            </p:tx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wipe(left)">
                                      <p:cBhvr>
                                        <p:cTn id="45" dur="500"/>
                                        <p:tgtEl>
                                          <p:spTgt spid="2">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xEl>
                                              <p:pRg st="12" end="12"/>
                                            </p:txEl>
                                          </p:spTgt>
                                        </p:tgtEl>
                                        <p:attrNameLst>
                                          <p:attrName>style.visibility</p:attrName>
                                        </p:attrNameLst>
                                      </p:cBhvr>
                                      <p:to>
                                        <p:strVal val="visible"/>
                                      </p:to>
                                    </p:set>
                                    <p:animEffect transition="in" filter="wipe(left)">
                                      <p:cBhvr>
                                        <p:cTn id="50" dur="500"/>
                                        <p:tgtEl>
                                          <p:spTgt spid="2">
                                            <p:txEl>
                                              <p:pRg st="12" end="12"/>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wipe(left)">
                                      <p:cBhvr>
                                        <p:cTn id="54" dur="500"/>
                                        <p:tgtEl>
                                          <p:spTgt spid="2">
                                            <p:txEl>
                                              <p:pRg st="13" end="13"/>
                                            </p:tx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
                                            <p:txEl>
                                              <p:pRg st="14" end="14"/>
                                            </p:txEl>
                                          </p:spTgt>
                                        </p:tgtEl>
                                        <p:attrNameLst>
                                          <p:attrName>style.visibility</p:attrName>
                                        </p:attrNameLst>
                                      </p:cBhvr>
                                      <p:to>
                                        <p:strVal val="visible"/>
                                      </p:to>
                                    </p:set>
                                    <p:animEffect transition="in" filter="wipe(left)">
                                      <p:cBhvr>
                                        <p:cTn id="5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5262979"/>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Instrument/system failure Mis-handled</a:t>
            </a:r>
          </a:p>
          <a:p>
            <a:pPr algn="ctr" eaLnBrk="0" fontAlgn="base" hangingPunct="0">
              <a:spcBef>
                <a:spcPct val="0"/>
              </a:spcBef>
              <a:spcAft>
                <a:spcPct val="0"/>
              </a:spcAft>
            </a:pPr>
            <a:r>
              <a:rPr lang="en-GB" sz="2400" b="1" dirty="0">
                <a:solidFill>
                  <a:srgbClr val="000099"/>
                </a:solidFill>
                <a:ea typeface="ＭＳ Ｐゴシック" pitchFamily="34" charset="-128"/>
              </a:rPr>
              <a:t>Disorientation after Single/Simple Failure</a:t>
            </a:r>
          </a:p>
          <a:p>
            <a:pPr algn="ctr" eaLnBrk="0" fontAlgn="base" hangingPunct="0">
              <a:spcBef>
                <a:spcPct val="0"/>
              </a:spcBef>
              <a:spcAft>
                <a:spcPct val="0"/>
              </a:spcAft>
            </a:pPr>
            <a:endParaRPr lang="en-GB" sz="2400" b="1" dirty="0">
              <a:solidFill>
                <a:srgbClr val="000099"/>
              </a:solidFill>
              <a:ea typeface="ＭＳ Ｐゴシック" pitchFamily="34" charset="-128"/>
            </a:endParaRPr>
          </a:p>
          <a:p>
            <a:pPr algn="ctr" eaLnBrk="0" fontAlgn="base" hangingPunct="0">
              <a:spcBef>
                <a:spcPct val="0"/>
              </a:spcBef>
              <a:spcAft>
                <a:spcPct val="0"/>
              </a:spcAft>
            </a:pPr>
            <a:r>
              <a:rPr lang="en-GB" sz="2400" b="1" dirty="0">
                <a:solidFill>
                  <a:srgbClr val="000099"/>
                </a:solidFill>
                <a:ea typeface="ＭＳ Ｐゴシック" pitchFamily="34" charset="-128"/>
              </a:rPr>
              <a:t>Solved by improved training and </a:t>
            </a:r>
          </a:p>
          <a:p>
            <a:pPr algn="ctr" eaLnBrk="0" fontAlgn="base" hangingPunct="0">
              <a:spcBef>
                <a:spcPct val="0"/>
              </a:spcBef>
              <a:spcAft>
                <a:spcPct val="0"/>
              </a:spcAft>
            </a:pPr>
            <a:r>
              <a:rPr lang="en-GB" sz="2400" b="1" dirty="0">
                <a:solidFill>
                  <a:srgbClr val="000099"/>
                </a:solidFill>
                <a:ea typeface="ＭＳ Ｐゴシック" pitchFamily="34" charset="-128"/>
              </a:rPr>
              <a:t>CRM (Crew Resource Management)</a:t>
            </a:r>
          </a:p>
          <a:p>
            <a:pPr algn="ctr" eaLnBrk="0" fontAlgn="base" hangingPunct="0">
              <a:spcBef>
                <a:spcPct val="0"/>
              </a:spcBef>
              <a:spcAft>
                <a:spcPct val="0"/>
              </a:spcAft>
            </a:pPr>
            <a:endParaRPr lang="en-GB" sz="2400" b="1" dirty="0">
              <a:solidFill>
                <a:srgbClr val="000099"/>
              </a:solidFill>
              <a:ea typeface="ＭＳ Ｐゴシック" pitchFamily="34" charset="-128"/>
            </a:endParaRPr>
          </a:p>
          <a:p>
            <a:pPr algn="ctr" eaLnBrk="0" fontAlgn="base" hangingPunct="0">
              <a:spcBef>
                <a:spcPct val="0"/>
              </a:spcBef>
              <a:spcAft>
                <a:spcPct val="0"/>
              </a:spcAft>
            </a:pPr>
            <a:endParaRPr lang="en-GB" sz="2400" b="1" dirty="0">
              <a:solidFill>
                <a:srgbClr val="000099"/>
              </a:solidFill>
              <a:ea typeface="ＭＳ Ｐゴシック" pitchFamily="34" charset="-128"/>
            </a:endParaRPr>
          </a:p>
          <a:p>
            <a:pPr algn="ctr" eaLnBrk="0" fontAlgn="base" hangingPunct="0">
              <a:spcBef>
                <a:spcPct val="0"/>
              </a:spcBef>
              <a:spcAft>
                <a:spcPct val="0"/>
              </a:spcAft>
            </a:pPr>
            <a:r>
              <a:rPr lang="en-GB" sz="2400" b="1" i="1" dirty="0">
                <a:solidFill>
                  <a:srgbClr val="000099"/>
                </a:solidFill>
                <a:ea typeface="ＭＳ Ｐゴシック" pitchFamily="34" charset="-128"/>
              </a:rPr>
              <a:t>(The co-pilot of the Korean B747 could have been preoccupied  with trying  to change to a radio frequency which was not displayed as cleared.  </a:t>
            </a:r>
          </a:p>
          <a:p>
            <a:pPr algn="ctr" eaLnBrk="0" fontAlgn="base" hangingPunct="0">
              <a:spcBef>
                <a:spcPct val="0"/>
              </a:spcBef>
              <a:spcAft>
                <a:spcPct val="0"/>
              </a:spcAft>
            </a:pPr>
            <a:r>
              <a:rPr lang="en-GB" sz="2400" b="1" i="1" dirty="0">
                <a:solidFill>
                  <a:srgbClr val="000099"/>
                </a:solidFill>
                <a:ea typeface="ＭＳ Ｐゴシック" pitchFamily="34" charset="-128"/>
              </a:rPr>
              <a:t>The aircraft had an 833Mhz frequency selector required in Europe while the UK was still using/giving frequencies in the older spacing.)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1569660"/>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Instrument/system failure Mis-handled</a:t>
            </a:r>
          </a:p>
          <a:p>
            <a:pPr algn="ctr" eaLnBrk="0" fontAlgn="base" hangingPunct="0">
              <a:spcBef>
                <a:spcPct val="0"/>
              </a:spcBef>
              <a:spcAft>
                <a:spcPct val="0"/>
              </a:spcAft>
            </a:pPr>
            <a:r>
              <a:rPr lang="en-GB" sz="2400" b="1" dirty="0">
                <a:solidFill>
                  <a:srgbClr val="000099"/>
                </a:solidFill>
                <a:ea typeface="ＭＳ Ｐゴシック" pitchFamily="34" charset="-128"/>
              </a:rPr>
              <a:t>Disorientation after Single/Simple Failure</a:t>
            </a:r>
          </a:p>
          <a:p>
            <a:pPr algn="ctr" eaLnBrk="0" fontAlgn="base" hangingPunct="0">
              <a:spcBef>
                <a:spcPct val="0"/>
              </a:spcBef>
              <a:spcAft>
                <a:spcPct val="0"/>
              </a:spcAft>
            </a:pPr>
            <a:endParaRPr lang="en-GB" sz="2400" b="1" dirty="0">
              <a:solidFill>
                <a:srgbClr val="000099"/>
              </a:solidFill>
              <a:ea typeface="ＭＳ Ｐゴシック" pitchFamily="34" charset="-128"/>
            </a:endParaRPr>
          </a:p>
        </p:txBody>
      </p:sp>
      <p:pic>
        <p:nvPicPr>
          <p:cNvPr id="3" name="Picture 2" descr="HD RAeS LHR 121011 - KAL Cargo STN 833 v 025 selections - 10oct12.jpg"/>
          <p:cNvPicPr>
            <a:picLocks noChangeAspect="1"/>
          </p:cNvPicPr>
          <p:nvPr/>
        </p:nvPicPr>
        <p:blipFill>
          <a:blip r:embed="rId3" cstate="print"/>
          <a:stretch>
            <a:fillRect/>
          </a:stretch>
        </p:blipFill>
        <p:spPr>
          <a:xfrm>
            <a:off x="1136184" y="1211992"/>
            <a:ext cx="6930211" cy="5238328"/>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1569660"/>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Disorientation with No apparent Failures</a:t>
            </a:r>
          </a:p>
          <a:p>
            <a:pPr algn="ctr" eaLnBrk="0" fontAlgn="base" hangingPunct="0">
              <a:spcBef>
                <a:spcPct val="0"/>
              </a:spcBef>
              <a:spcAft>
                <a:spcPct val="0"/>
              </a:spcAft>
            </a:pPr>
            <a:r>
              <a:rPr lang="en-GB" sz="2400" b="1" dirty="0">
                <a:solidFill>
                  <a:srgbClr val="000099"/>
                </a:solidFill>
                <a:ea typeface="ＭＳ Ｐゴシック" pitchFamily="34" charset="-128"/>
              </a:rPr>
              <a:t>Confusion with Automatics</a:t>
            </a:r>
          </a:p>
          <a:p>
            <a:pPr algn="ctr" eaLnBrk="0" fontAlgn="base" hangingPunct="0">
              <a:spcBef>
                <a:spcPct val="0"/>
              </a:spcBef>
              <a:spcAft>
                <a:spcPct val="0"/>
              </a:spcAft>
            </a:pPr>
            <a:r>
              <a:rPr lang="en-GB" sz="2400" b="1" dirty="0">
                <a:solidFill>
                  <a:srgbClr val="000099"/>
                </a:solidFill>
                <a:ea typeface="ＭＳ Ｐゴシック" pitchFamily="34" charset="-128"/>
              </a:rPr>
              <a:t>Manual Handling Skills</a:t>
            </a:r>
          </a:p>
        </p:txBody>
      </p:sp>
      <p:sp>
        <p:nvSpPr>
          <p:cNvPr id="3" name="Rectangle 2"/>
          <p:cNvSpPr/>
          <p:nvPr/>
        </p:nvSpPr>
        <p:spPr>
          <a:xfrm>
            <a:off x="152400" y="1849536"/>
            <a:ext cx="9144000" cy="5632311"/>
          </a:xfrm>
          <a:prstGeom prst="rect">
            <a:avLst/>
          </a:prstGeom>
        </p:spPr>
        <p:txBody>
          <a:bodyPr wrap="square">
            <a:spAutoFit/>
          </a:bodyPr>
          <a:lstStyle/>
          <a:p>
            <a:pPr eaLnBrk="0" fontAlgn="base" hangingPunct="0">
              <a:spcBef>
                <a:spcPct val="0"/>
              </a:spcBef>
              <a:spcAft>
                <a:spcPct val="0"/>
              </a:spcAft>
            </a:pPr>
            <a:r>
              <a:rPr lang="en-GB" sz="2400" b="1" dirty="0">
                <a:solidFill>
                  <a:srgbClr val="000099"/>
                </a:solidFill>
                <a:ea typeface="ＭＳ Ｐゴシック" pitchFamily="34" charset="-128"/>
              </a:rPr>
              <a:t>03 Jan 04  Flash Airlines B737-300 </a:t>
            </a:r>
            <a:r>
              <a:rPr lang="en-GB" sz="2400" b="1" dirty="0" err="1">
                <a:solidFill>
                  <a:srgbClr val="000099"/>
                </a:solidFill>
                <a:ea typeface="ＭＳ Ｐゴシック" pitchFamily="34" charset="-128"/>
              </a:rPr>
              <a:t>Sharm</a:t>
            </a:r>
            <a:r>
              <a:rPr lang="en-GB" sz="2400" b="1" dirty="0">
                <a:solidFill>
                  <a:srgbClr val="000099"/>
                </a:solidFill>
                <a:ea typeface="ＭＳ Ｐゴシック" pitchFamily="34" charset="-128"/>
              </a:rPr>
              <a:t> el-Sheikh.  After </a:t>
            </a:r>
          </a:p>
          <a:p>
            <a:pPr eaLnBrk="0" fontAlgn="base" hangingPunct="0">
              <a:spcBef>
                <a:spcPct val="0"/>
              </a:spcBef>
              <a:spcAft>
                <a:spcPct val="0"/>
              </a:spcAft>
            </a:pPr>
            <a:r>
              <a:rPr lang="en-GB" sz="2400" b="1" dirty="0">
                <a:solidFill>
                  <a:srgbClr val="000099"/>
                </a:solidFill>
                <a:ea typeface="ＭＳ Ｐゴシック" pitchFamily="34" charset="-128"/>
              </a:rPr>
              <a:t>                  take off the aircraft rolled right instead of turning</a:t>
            </a:r>
          </a:p>
          <a:p>
            <a:pPr eaLnBrk="0" fontAlgn="base" hangingPunct="0">
              <a:spcBef>
                <a:spcPct val="0"/>
              </a:spcBef>
              <a:spcAft>
                <a:spcPct val="0"/>
              </a:spcAft>
            </a:pPr>
            <a:r>
              <a:rPr lang="en-GB" sz="2400" b="1" dirty="0">
                <a:solidFill>
                  <a:srgbClr val="000099"/>
                </a:solidFill>
                <a:ea typeface="ＭＳ Ｐゴシック" pitchFamily="34" charset="-128"/>
              </a:rPr>
              <a:t>	       left reaching  110°bank and crashing into the </a:t>
            </a:r>
          </a:p>
          <a:p>
            <a:pPr eaLnBrk="0" fontAlgn="base" hangingPunct="0">
              <a:spcBef>
                <a:spcPct val="0"/>
              </a:spcBef>
              <a:spcAft>
                <a:spcPct val="0"/>
              </a:spcAft>
            </a:pPr>
            <a:r>
              <a:rPr lang="en-GB" sz="2400" b="1" dirty="0">
                <a:solidFill>
                  <a:srgbClr val="000099"/>
                </a:solidFill>
                <a:ea typeface="ＭＳ Ｐゴシック" pitchFamily="34" charset="-128"/>
              </a:rPr>
              <a:t>	       sea.  The (ex military) captain was engaging and 	       disconnecting the autopilot in different modes.</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25 Jan 10 Ethiopian Airlines B737-800 Beirut.  Aircraft took</a:t>
            </a:r>
          </a:p>
          <a:p>
            <a:pPr eaLnBrk="0" fontAlgn="base" hangingPunct="0">
              <a:spcBef>
                <a:spcPct val="0"/>
              </a:spcBef>
              <a:spcAft>
                <a:spcPct val="0"/>
              </a:spcAft>
            </a:pPr>
            <a:r>
              <a:rPr lang="en-GB" sz="2400" b="1" dirty="0">
                <a:solidFill>
                  <a:srgbClr val="000099"/>
                </a:solidFill>
                <a:ea typeface="ＭＳ Ｐゴシック" pitchFamily="34" charset="-128"/>
              </a:rPr>
              <a:t>	       off out of trim which the captain did not correct </a:t>
            </a:r>
          </a:p>
          <a:p>
            <a:pPr eaLnBrk="0" fontAlgn="base" hangingPunct="0">
              <a:spcBef>
                <a:spcPct val="0"/>
              </a:spcBef>
              <a:spcAft>
                <a:spcPct val="0"/>
              </a:spcAft>
            </a:pPr>
            <a:r>
              <a:rPr lang="en-GB" sz="2400" b="1" dirty="0">
                <a:solidFill>
                  <a:srgbClr val="000099"/>
                </a:solidFill>
                <a:ea typeface="ＭＳ Ｐゴシック" pitchFamily="34" charset="-128"/>
              </a:rPr>
              <a:t>	       &amp; lost control of the aircraft reacting incorrectly to </a:t>
            </a:r>
          </a:p>
          <a:p>
            <a:pPr eaLnBrk="0" fontAlgn="base" hangingPunct="0">
              <a:spcBef>
                <a:spcPct val="0"/>
              </a:spcBef>
              <a:spcAft>
                <a:spcPct val="0"/>
              </a:spcAft>
            </a:pPr>
            <a:r>
              <a:rPr lang="en-GB" sz="2400" b="1" dirty="0">
                <a:solidFill>
                  <a:srgbClr val="000099"/>
                </a:solidFill>
                <a:ea typeface="ＭＳ Ｐゴシック" pitchFamily="34" charset="-128"/>
              </a:rPr>
              <a:t>	       prolonged stall warning stick shakers. The captain</a:t>
            </a:r>
          </a:p>
          <a:p>
            <a:pPr eaLnBrk="0" fontAlgn="base" hangingPunct="0">
              <a:spcBef>
                <a:spcPct val="0"/>
              </a:spcBef>
              <a:spcAft>
                <a:spcPct val="0"/>
              </a:spcAft>
            </a:pPr>
            <a:r>
              <a:rPr lang="en-GB" sz="2400" b="1" dirty="0">
                <a:solidFill>
                  <a:srgbClr val="000099"/>
                </a:solidFill>
                <a:ea typeface="ＭＳ Ｐゴシック" pitchFamily="34" charset="-128"/>
              </a:rPr>
              <a:t>	       and co-pilot were both relatively inexperienced.</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 RAeS LHR 121011 - From Ray Jone Steve Billett CTC Acidents by year 1959-2011 - 8oct12.jpg"/>
          <p:cNvPicPr>
            <a:picLocks noChangeAspect="1"/>
          </p:cNvPicPr>
          <p:nvPr/>
        </p:nvPicPr>
        <p:blipFill>
          <a:blip r:embed="rId3" cstate="print"/>
          <a:stretch>
            <a:fillRect/>
          </a:stretch>
        </p:blipFill>
        <p:spPr>
          <a:xfrm>
            <a:off x="0" y="0"/>
            <a:ext cx="9143999" cy="6442288"/>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729"/>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Stalls due to Flap/Slat Mis-Handling?</a:t>
            </a:r>
          </a:p>
        </p:txBody>
      </p:sp>
      <p:sp>
        <p:nvSpPr>
          <p:cNvPr id="3" name="Rectangle 2"/>
          <p:cNvSpPr/>
          <p:nvPr/>
        </p:nvSpPr>
        <p:spPr>
          <a:xfrm>
            <a:off x="152400" y="804257"/>
            <a:ext cx="9144000" cy="8217634"/>
          </a:xfrm>
          <a:prstGeom prst="rect">
            <a:avLst/>
          </a:prstGeom>
        </p:spPr>
        <p:txBody>
          <a:bodyPr wrap="square">
            <a:spAutoFit/>
          </a:bodyPr>
          <a:lstStyle/>
          <a:p>
            <a:pPr eaLnBrk="0" fontAlgn="base" hangingPunct="0">
              <a:spcBef>
                <a:spcPct val="0"/>
              </a:spcBef>
              <a:spcAft>
                <a:spcPct val="0"/>
              </a:spcAft>
            </a:pPr>
            <a:r>
              <a:rPr lang="en-GB" sz="2400" b="1" dirty="0">
                <a:solidFill>
                  <a:srgbClr val="000099"/>
                </a:solidFill>
                <a:ea typeface="ＭＳ Ｐゴシック" pitchFamily="34" charset="-128"/>
              </a:rPr>
              <a:t>27 Oct 1965 BEA Vanguard London Heathrow.  During a </a:t>
            </a:r>
          </a:p>
          <a:p>
            <a:pPr eaLnBrk="0" fontAlgn="base" hangingPunct="0">
              <a:spcBef>
                <a:spcPct val="0"/>
              </a:spcBef>
              <a:spcAft>
                <a:spcPct val="0"/>
              </a:spcAft>
            </a:pPr>
            <a:r>
              <a:rPr lang="en-GB" sz="2400" b="1" dirty="0">
                <a:solidFill>
                  <a:srgbClr val="000099"/>
                </a:solidFill>
                <a:ea typeface="ＭＳ Ｐゴシック" pitchFamily="34" charset="-128"/>
              </a:rPr>
              <a:t>		Go Around after the 3</a:t>
            </a:r>
            <a:r>
              <a:rPr lang="en-GB" sz="2400" b="1" baseline="30000" dirty="0">
                <a:solidFill>
                  <a:srgbClr val="000099"/>
                </a:solidFill>
                <a:ea typeface="ＭＳ Ｐゴシック" pitchFamily="34" charset="-128"/>
              </a:rPr>
              <a:t>rd</a:t>
            </a:r>
            <a:r>
              <a:rPr lang="en-GB" sz="2400" b="1" dirty="0">
                <a:solidFill>
                  <a:srgbClr val="000099"/>
                </a:solidFill>
                <a:ea typeface="ＭＳ Ｐゴシック" pitchFamily="34" charset="-128"/>
              </a:rPr>
              <a:t> approach the aircraft</a:t>
            </a:r>
          </a:p>
          <a:p>
            <a:pPr eaLnBrk="0" fontAlgn="base" hangingPunct="0">
              <a:spcBef>
                <a:spcPct val="0"/>
              </a:spcBef>
              <a:spcAft>
                <a:spcPct val="0"/>
              </a:spcAft>
            </a:pPr>
            <a:r>
              <a:rPr lang="en-GB" sz="2400" b="1" dirty="0">
                <a:solidFill>
                  <a:srgbClr val="000099"/>
                </a:solidFill>
                <a:ea typeface="ＭＳ Ｐゴシック" pitchFamily="34" charset="-128"/>
              </a:rPr>
              <a:t>		pitched up then crashed on the runway in a </a:t>
            </a:r>
          </a:p>
          <a:p>
            <a:pPr eaLnBrk="0" fontAlgn="base" hangingPunct="0">
              <a:spcBef>
                <a:spcPct val="0"/>
              </a:spcBef>
              <a:spcAft>
                <a:spcPct val="0"/>
              </a:spcAft>
            </a:pPr>
            <a:r>
              <a:rPr lang="en-GB" sz="2400" b="1" dirty="0">
                <a:solidFill>
                  <a:srgbClr val="000099"/>
                </a:solidFill>
                <a:ea typeface="ＭＳ Ｐゴシック" pitchFamily="34" charset="-128"/>
              </a:rPr>
              <a:t>		steep dive.  Flaps had been retracted to zero.</a:t>
            </a:r>
          </a:p>
          <a:p>
            <a:pPr eaLnBrk="0" fontAlgn="base" hangingPunct="0">
              <a:spcBef>
                <a:spcPct val="0"/>
              </a:spcBef>
              <a:spcAft>
                <a:spcPct val="0"/>
              </a:spcAft>
            </a:pPr>
            <a:r>
              <a:rPr lang="en-GB" sz="2400" b="1" dirty="0">
                <a:solidFill>
                  <a:srgbClr val="000099"/>
                </a:solidFill>
                <a:ea typeface="ＭＳ Ｐゴシック" pitchFamily="34" charset="-128"/>
              </a:rPr>
              <a:t>		</a:t>
            </a:r>
            <a:r>
              <a:rPr lang="en-GB" sz="2400" b="1" i="1" dirty="0">
                <a:solidFill>
                  <a:srgbClr val="000099"/>
                </a:solidFill>
                <a:ea typeface="ＭＳ Ｐゴシック" pitchFamily="34" charset="-128"/>
              </a:rPr>
              <a:t>Flight’s comment: FDRs are Pilot’s Training aids.</a:t>
            </a:r>
          </a:p>
          <a:p>
            <a:pPr eaLnBrk="0" fontAlgn="base" hangingPunct="0">
              <a:spcBef>
                <a:spcPct val="0"/>
              </a:spcBef>
              <a:spcAft>
                <a:spcPct val="0"/>
              </a:spcAft>
            </a:pPr>
            <a:r>
              <a:rPr lang="en-GB" sz="2400" b="1" dirty="0">
                <a:solidFill>
                  <a:srgbClr val="000099"/>
                </a:solidFill>
                <a:ea typeface="ＭＳ Ｐゴシック" pitchFamily="34" charset="-128"/>
              </a:rPr>
              <a:t>                  </a:t>
            </a:r>
          </a:p>
          <a:p>
            <a:pPr eaLnBrk="0" fontAlgn="base" hangingPunct="0">
              <a:spcBef>
                <a:spcPct val="0"/>
              </a:spcBef>
              <a:spcAft>
                <a:spcPct val="0"/>
              </a:spcAft>
            </a:pPr>
            <a:r>
              <a:rPr lang="en-GB" sz="2400" b="1" dirty="0">
                <a:solidFill>
                  <a:srgbClr val="000099"/>
                </a:solidFill>
                <a:ea typeface="ＭＳ Ｐゴシック" pitchFamily="34" charset="-128"/>
              </a:rPr>
              <a:t>18 Jun 1972 BEA Trident London Heathrow.  Aircraft stalled</a:t>
            </a:r>
          </a:p>
          <a:p>
            <a:pPr eaLnBrk="0" fontAlgn="base" hangingPunct="0">
              <a:spcBef>
                <a:spcPct val="0"/>
              </a:spcBef>
              <a:spcAft>
                <a:spcPct val="0"/>
              </a:spcAft>
            </a:pPr>
            <a:r>
              <a:rPr lang="en-GB" sz="2400" b="1" dirty="0">
                <a:solidFill>
                  <a:srgbClr val="000099"/>
                </a:solidFill>
                <a:ea typeface="ＭＳ Ｐゴシック" pitchFamily="34" charset="-128"/>
              </a:rPr>
              <a:t>	           after the co-pilot retracted the droop/slats </a:t>
            </a:r>
          </a:p>
          <a:p>
            <a:pPr eaLnBrk="0" fontAlgn="base" hangingPunct="0">
              <a:spcBef>
                <a:spcPct val="0"/>
              </a:spcBef>
              <a:spcAft>
                <a:spcPct val="0"/>
              </a:spcAft>
            </a:pPr>
            <a:r>
              <a:rPr lang="en-GB" sz="2400" b="1" dirty="0">
                <a:solidFill>
                  <a:srgbClr val="000099"/>
                </a:solidFill>
                <a:ea typeface="ＭＳ Ｐゴシック" pitchFamily="34" charset="-128"/>
              </a:rPr>
              <a:t>		</a:t>
            </a:r>
            <a:r>
              <a:rPr lang="en-GB" sz="2400" b="1" dirty="0" smtClean="0">
                <a:solidFill>
                  <a:srgbClr val="000099"/>
                </a:solidFill>
                <a:ea typeface="ＭＳ Ｐゴシック" pitchFamily="34" charset="-128"/>
              </a:rPr>
              <a:t>prematurely.</a:t>
            </a: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12 Feb 2009  Colgan Air Bombardier DHC-8-400 Buffalo.  On</a:t>
            </a:r>
          </a:p>
          <a:p>
            <a:pPr eaLnBrk="0" fontAlgn="base" hangingPunct="0">
              <a:spcBef>
                <a:spcPct val="0"/>
              </a:spcBef>
              <a:spcAft>
                <a:spcPct val="0"/>
              </a:spcAft>
            </a:pPr>
            <a:r>
              <a:rPr lang="en-GB" sz="2400" b="1" dirty="0">
                <a:solidFill>
                  <a:srgbClr val="000099"/>
                </a:solidFill>
                <a:ea typeface="ＭＳ Ｐゴシック" pitchFamily="34" charset="-128"/>
              </a:rPr>
              <a:t>		 approach after flap selection with speed </a:t>
            </a:r>
          </a:p>
          <a:p>
            <a:pPr eaLnBrk="0" fontAlgn="base" hangingPunct="0">
              <a:spcBef>
                <a:spcPct val="0"/>
              </a:spcBef>
              <a:spcAft>
                <a:spcPct val="0"/>
              </a:spcAft>
            </a:pPr>
            <a:r>
              <a:rPr lang="en-GB" sz="2400" b="1" dirty="0">
                <a:solidFill>
                  <a:srgbClr val="000099"/>
                </a:solidFill>
                <a:ea typeface="ＭＳ Ｐゴシック" pitchFamily="34" charset="-128"/>
              </a:rPr>
              <a:t>		 decreasing the stall warning sounded.  The </a:t>
            </a:r>
          </a:p>
          <a:p>
            <a:pPr eaLnBrk="0" fontAlgn="base" hangingPunct="0">
              <a:spcBef>
                <a:spcPct val="0"/>
              </a:spcBef>
              <a:spcAft>
                <a:spcPct val="0"/>
              </a:spcAft>
            </a:pPr>
            <a:r>
              <a:rPr lang="en-GB" sz="2400" b="1" dirty="0">
                <a:solidFill>
                  <a:srgbClr val="000099"/>
                </a:solidFill>
                <a:ea typeface="ＭＳ Ｐゴシック" pitchFamily="34" charset="-128"/>
              </a:rPr>
              <a:t>		 co-pilot retracted the flaps &amp; the aircraft stalled.</a:t>
            </a:r>
          </a:p>
          <a:p>
            <a:pPr eaLnBrk="0" fontAlgn="base" hangingPunct="0">
              <a:spcBef>
                <a:spcPct val="0"/>
              </a:spcBef>
              <a:spcAft>
                <a:spcPct val="0"/>
              </a:spcAft>
            </a:pPr>
            <a:r>
              <a:rPr lang="en-GB" sz="2400" b="1" dirty="0">
                <a:solidFill>
                  <a:srgbClr val="000099"/>
                </a:solidFill>
                <a:ea typeface="ＭＳ Ｐゴシック" pitchFamily="34" charset="-128"/>
              </a:rPr>
              <a:t>		 </a:t>
            </a:r>
            <a:r>
              <a:rPr lang="en-GB" sz="2400" b="1" i="1" dirty="0">
                <a:solidFill>
                  <a:srgbClr val="0000FF"/>
                </a:solidFill>
                <a:ea typeface="ＭＳ Ｐゴシック" pitchFamily="34" charset="-128"/>
              </a:rPr>
              <a:t>More about this later.</a:t>
            </a:r>
            <a:endParaRPr lang="en-GB" sz="2400" b="1" dirty="0">
              <a:solidFill>
                <a:srgbClr val="0000FF"/>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wipe(left)">
                                      <p:cBhvr>
                                        <p:cTn id="49" dur="500"/>
                                        <p:tgtEl>
                                          <p:spTgt spid="3">
                                            <p:txEl>
                                              <p:pRg st="11" end="11"/>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wipe(left)">
                                      <p:cBhvr>
                                        <p:cTn id="53" dur="500"/>
                                        <p:tgtEl>
                                          <p:spTgt spid="3">
                                            <p:txEl>
                                              <p:pRg st="12" end="12"/>
                                            </p:txEl>
                                          </p:spTgt>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left)">
                                      <p:cBhvr>
                                        <p:cTn id="57" dur="500"/>
                                        <p:tgtEl>
                                          <p:spTgt spid="3">
                                            <p:txEl>
                                              <p:pRg st="13" end="13"/>
                                            </p:txEl>
                                          </p:spTgt>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wipe(left)">
                                      <p:cBhvr>
                                        <p:cTn id="6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729"/>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Stalls due Excess Thrust Causing Pitch Up at Low Level</a:t>
            </a:r>
          </a:p>
        </p:txBody>
      </p:sp>
      <p:sp>
        <p:nvSpPr>
          <p:cNvPr id="3" name="Rectangle 2"/>
          <p:cNvSpPr/>
          <p:nvPr/>
        </p:nvSpPr>
        <p:spPr>
          <a:xfrm>
            <a:off x="-36512" y="804257"/>
            <a:ext cx="9144000" cy="7478970"/>
          </a:xfrm>
          <a:prstGeom prst="rect">
            <a:avLst/>
          </a:prstGeom>
        </p:spPr>
        <p:txBody>
          <a:bodyPr wrap="square">
            <a:spAutoFit/>
          </a:bodyPr>
          <a:lstStyle/>
          <a:p>
            <a:pPr eaLnBrk="0" fontAlgn="base" hangingPunct="0">
              <a:spcBef>
                <a:spcPct val="0"/>
              </a:spcBef>
              <a:spcAft>
                <a:spcPct val="0"/>
              </a:spcAft>
            </a:pPr>
            <a:r>
              <a:rPr lang="en-GB" sz="2000" b="1" dirty="0">
                <a:solidFill>
                  <a:srgbClr val="000099"/>
                </a:solidFill>
                <a:ea typeface="ＭＳ Ｐゴシック" pitchFamily="34" charset="-128"/>
              </a:rPr>
              <a:t>26 Apr 1994      China Airlines A300-600 Nagoya.  During the </a:t>
            </a:r>
          </a:p>
          <a:p>
            <a:pPr eaLnBrk="0" fontAlgn="base" hangingPunct="0">
              <a:spcBef>
                <a:spcPct val="0"/>
              </a:spcBef>
              <a:spcAft>
                <a:spcPct val="0"/>
              </a:spcAft>
            </a:pPr>
            <a:r>
              <a:rPr lang="en-GB" sz="2000" b="1" dirty="0">
                <a:solidFill>
                  <a:srgbClr val="000099"/>
                </a:solidFill>
                <a:ea typeface="ＭＳ Ｐゴシック" pitchFamily="34" charset="-128"/>
              </a:rPr>
              <a:t>		approach the FO applied TOGA thrust in error &amp;</a:t>
            </a:r>
          </a:p>
          <a:p>
            <a:pPr eaLnBrk="0" fontAlgn="base" hangingPunct="0">
              <a:spcBef>
                <a:spcPct val="0"/>
              </a:spcBef>
              <a:spcAft>
                <a:spcPct val="0"/>
              </a:spcAft>
            </a:pPr>
            <a:r>
              <a:rPr lang="en-GB" sz="2000" b="1" dirty="0">
                <a:solidFill>
                  <a:srgbClr val="000099"/>
                </a:solidFill>
                <a:ea typeface="ＭＳ Ｐゴシック" pitchFamily="34" charset="-128"/>
              </a:rPr>
              <a:t>		pushed forward on the control column while the </a:t>
            </a:r>
          </a:p>
          <a:p>
            <a:pPr eaLnBrk="0" fontAlgn="base" hangingPunct="0">
              <a:spcBef>
                <a:spcPct val="0"/>
              </a:spcBef>
              <a:spcAft>
                <a:spcPct val="0"/>
              </a:spcAft>
            </a:pPr>
            <a:r>
              <a:rPr lang="en-GB" sz="2000" b="1" dirty="0">
                <a:solidFill>
                  <a:srgbClr val="000099"/>
                </a:solidFill>
                <a:ea typeface="ＭＳ Ｐゴシック" pitchFamily="34" charset="-128"/>
              </a:rPr>
              <a:t>		autopilot trimmed back.  The aircraft pitched up,</a:t>
            </a:r>
          </a:p>
          <a:p>
            <a:pPr eaLnBrk="0" fontAlgn="base" hangingPunct="0">
              <a:spcBef>
                <a:spcPct val="0"/>
              </a:spcBef>
              <a:spcAft>
                <a:spcPct val="0"/>
              </a:spcAft>
            </a:pPr>
            <a:r>
              <a:rPr lang="en-GB" sz="2000" b="1" dirty="0">
                <a:solidFill>
                  <a:srgbClr val="000099"/>
                </a:solidFill>
                <a:ea typeface="ＭＳ Ｐゴシック" pitchFamily="34" charset="-128"/>
              </a:rPr>
              <a:t>		stalled, pitched down &amp; crashed on the runway.</a:t>
            </a:r>
          </a:p>
          <a:p>
            <a:pPr eaLnBrk="0" fontAlgn="base" hangingPunct="0">
              <a:spcBef>
                <a:spcPct val="0"/>
              </a:spcBef>
              <a:spcAft>
                <a:spcPct val="0"/>
              </a:spcAft>
            </a:pPr>
            <a:r>
              <a:rPr lang="en-GB" sz="2000" b="1" dirty="0">
                <a:solidFill>
                  <a:srgbClr val="000099"/>
                </a:solidFill>
                <a:ea typeface="ＭＳ Ｐゴシック" pitchFamily="34" charset="-128"/>
              </a:rPr>
              <a:t>		The captain tried to arrest the descent by pulling back.</a:t>
            </a:r>
          </a:p>
          <a:p>
            <a:pPr eaLnBrk="0" fontAlgn="base" hangingPunct="0">
              <a:spcBef>
                <a:spcPct val="0"/>
              </a:spcBef>
              <a:spcAft>
                <a:spcPct val="0"/>
              </a:spcAft>
            </a:pPr>
            <a:endParaRPr lang="en-GB" sz="2000" b="1" dirty="0">
              <a:solidFill>
                <a:srgbClr val="000099"/>
              </a:solidFill>
              <a:ea typeface="ＭＳ Ｐゴシック" pitchFamily="34" charset="-128"/>
            </a:endParaRPr>
          </a:p>
          <a:p>
            <a:pPr eaLnBrk="0" fontAlgn="base" hangingPunct="0">
              <a:spcBef>
                <a:spcPct val="0"/>
              </a:spcBef>
              <a:spcAft>
                <a:spcPct val="0"/>
              </a:spcAft>
            </a:pPr>
            <a:r>
              <a:rPr lang="en-GB" sz="2000" b="1" dirty="0">
                <a:solidFill>
                  <a:srgbClr val="000099"/>
                </a:solidFill>
                <a:ea typeface="ＭＳ Ｐゴシック" pitchFamily="34" charset="-128"/>
              </a:rPr>
              <a:t>11 Dec 1998     Thai Airways </a:t>
            </a:r>
            <a:r>
              <a:rPr lang="en-GB" sz="2000" b="1" dirty="0" err="1">
                <a:solidFill>
                  <a:srgbClr val="000099"/>
                </a:solidFill>
                <a:ea typeface="ＭＳ Ｐゴシック" pitchFamily="34" charset="-128"/>
              </a:rPr>
              <a:t>Int</a:t>
            </a:r>
            <a:r>
              <a:rPr lang="en-GB" sz="2000" b="1" dirty="0">
                <a:solidFill>
                  <a:srgbClr val="000099"/>
                </a:solidFill>
                <a:ea typeface="ＭＳ Ｐゴシック" pitchFamily="34" charset="-128"/>
              </a:rPr>
              <a:t> A310 </a:t>
            </a:r>
            <a:r>
              <a:rPr lang="en-GB" sz="2000" b="1" dirty="0" err="1">
                <a:solidFill>
                  <a:srgbClr val="000099"/>
                </a:solidFill>
                <a:ea typeface="ＭＳ Ｐゴシック" pitchFamily="34" charset="-128"/>
              </a:rPr>
              <a:t>Surat</a:t>
            </a:r>
            <a:r>
              <a:rPr lang="en-GB" sz="2000" b="1" dirty="0">
                <a:solidFill>
                  <a:srgbClr val="000099"/>
                </a:solidFill>
                <a:ea typeface="ＭＳ Ｐゴシック" pitchFamily="34" charset="-128"/>
              </a:rPr>
              <a:t> </a:t>
            </a:r>
            <a:r>
              <a:rPr lang="en-GB" sz="2000" b="1" dirty="0" err="1">
                <a:solidFill>
                  <a:srgbClr val="000099"/>
                </a:solidFill>
                <a:ea typeface="ＭＳ Ｐゴシック" pitchFamily="34" charset="-128"/>
              </a:rPr>
              <a:t>Thani</a:t>
            </a:r>
            <a:r>
              <a:rPr lang="en-GB" sz="2000" b="1" dirty="0">
                <a:solidFill>
                  <a:srgbClr val="000099"/>
                </a:solidFill>
                <a:ea typeface="ＭＳ Ｐゴシック" pitchFamily="34" charset="-128"/>
              </a:rPr>
              <a:t>.  During 2 Go </a:t>
            </a:r>
          </a:p>
          <a:p>
            <a:pPr eaLnBrk="0" fontAlgn="base" hangingPunct="0">
              <a:spcBef>
                <a:spcPct val="0"/>
              </a:spcBef>
              <a:spcAft>
                <a:spcPct val="0"/>
              </a:spcAft>
            </a:pPr>
            <a:r>
              <a:rPr lang="en-GB" sz="2000" b="1" dirty="0">
                <a:solidFill>
                  <a:srgbClr val="000099"/>
                </a:solidFill>
                <a:ea typeface="ＭＳ Ｐゴシック" pitchFamily="34" charset="-128"/>
              </a:rPr>
              <a:t>	   	</a:t>
            </a:r>
            <a:r>
              <a:rPr lang="en-GB" sz="2000" b="1" dirty="0" err="1">
                <a:solidFill>
                  <a:srgbClr val="000099"/>
                </a:solidFill>
                <a:ea typeface="ＭＳ Ｐゴシック" pitchFamily="34" charset="-128"/>
              </a:rPr>
              <a:t>Arounds</a:t>
            </a:r>
            <a:r>
              <a:rPr lang="en-GB" sz="2000" b="1" dirty="0">
                <a:solidFill>
                  <a:srgbClr val="000099"/>
                </a:solidFill>
                <a:ea typeface="ＭＳ Ｐゴシック" pitchFamily="34" charset="-128"/>
              </a:rPr>
              <a:t> the captain slowly applied TOGA thrust</a:t>
            </a:r>
          </a:p>
          <a:p>
            <a:pPr eaLnBrk="0" fontAlgn="base" hangingPunct="0">
              <a:spcBef>
                <a:spcPct val="0"/>
              </a:spcBef>
              <a:spcAft>
                <a:spcPct val="0"/>
              </a:spcAft>
            </a:pPr>
            <a:r>
              <a:rPr lang="en-GB" sz="2000" b="1" dirty="0">
                <a:solidFill>
                  <a:srgbClr val="000099"/>
                </a:solidFill>
                <a:ea typeface="ＭＳ Ｐゴシック" pitchFamily="34" charset="-128"/>
              </a:rPr>
              <a:t>		and controlled the pitch up, but on the 3</a:t>
            </a:r>
            <a:r>
              <a:rPr lang="en-GB" sz="2000" b="1" baseline="30000" dirty="0">
                <a:solidFill>
                  <a:srgbClr val="000099"/>
                </a:solidFill>
                <a:ea typeface="ＭＳ Ｐゴシック" pitchFamily="34" charset="-128"/>
              </a:rPr>
              <a:t>rd</a:t>
            </a:r>
            <a:r>
              <a:rPr lang="en-GB" sz="2000" b="1" dirty="0">
                <a:solidFill>
                  <a:srgbClr val="000099"/>
                </a:solidFill>
                <a:ea typeface="ＭＳ Ｐゴシック" pitchFamily="34" charset="-128"/>
              </a:rPr>
              <a:t> GA</a:t>
            </a:r>
          </a:p>
          <a:p>
            <a:pPr eaLnBrk="0" fontAlgn="base" hangingPunct="0">
              <a:spcBef>
                <a:spcPct val="0"/>
              </a:spcBef>
              <a:spcAft>
                <a:spcPct val="0"/>
              </a:spcAft>
            </a:pPr>
            <a:r>
              <a:rPr lang="en-GB" sz="2000" b="1" i="1" dirty="0">
                <a:solidFill>
                  <a:srgbClr val="000099"/>
                </a:solidFill>
                <a:ea typeface="ＭＳ Ｐゴシック" pitchFamily="34" charset="-128"/>
              </a:rPr>
              <a:t>		</a:t>
            </a:r>
            <a:r>
              <a:rPr lang="en-GB" sz="2000" b="1" dirty="0">
                <a:solidFill>
                  <a:srgbClr val="000099"/>
                </a:solidFill>
                <a:ea typeface="ＭＳ Ｐゴシック" pitchFamily="34" charset="-128"/>
              </a:rPr>
              <a:t>for a diversion TOGA was applied rapidly by the</a:t>
            </a:r>
          </a:p>
          <a:p>
            <a:pPr eaLnBrk="0" fontAlgn="base" hangingPunct="0">
              <a:spcBef>
                <a:spcPct val="0"/>
              </a:spcBef>
              <a:spcAft>
                <a:spcPct val="0"/>
              </a:spcAft>
            </a:pPr>
            <a:r>
              <a:rPr lang="en-GB" sz="2000" b="1" dirty="0">
                <a:solidFill>
                  <a:srgbClr val="000099"/>
                </a:solidFill>
                <a:ea typeface="ＭＳ Ｐゴシック" pitchFamily="34" charset="-128"/>
              </a:rPr>
              <a:t>		autothrust, the aircraft pitched to 45°&amp; crashed. </a:t>
            </a:r>
          </a:p>
          <a:p>
            <a:pPr eaLnBrk="0" fontAlgn="base" hangingPunct="0">
              <a:spcBef>
                <a:spcPct val="0"/>
              </a:spcBef>
              <a:spcAft>
                <a:spcPct val="0"/>
              </a:spcAft>
            </a:pPr>
            <a:r>
              <a:rPr lang="en-GB" sz="2000" b="1" dirty="0">
                <a:solidFill>
                  <a:srgbClr val="000099"/>
                </a:solidFill>
                <a:ea typeface="ＭＳ Ｐゴシック" pitchFamily="34" charset="-128"/>
              </a:rPr>
              <a:t>                  </a:t>
            </a:r>
          </a:p>
          <a:p>
            <a:pPr eaLnBrk="0" fontAlgn="base" hangingPunct="0">
              <a:spcBef>
                <a:spcPct val="0"/>
              </a:spcBef>
              <a:spcAft>
                <a:spcPct val="0"/>
              </a:spcAft>
            </a:pPr>
            <a:r>
              <a:rPr lang="en-GB" sz="2000" b="1" dirty="0">
                <a:solidFill>
                  <a:srgbClr val="000099"/>
                </a:solidFill>
                <a:ea typeface="ＭＳ Ｐゴシック" pitchFamily="34" charset="-128"/>
              </a:rPr>
              <a:t>23 Sep 2007     Thomson Fly B737-300 Bournemouth. After the autothrust</a:t>
            </a:r>
          </a:p>
          <a:p>
            <a:pPr eaLnBrk="0" fontAlgn="base" hangingPunct="0">
              <a:spcBef>
                <a:spcPct val="0"/>
              </a:spcBef>
              <a:spcAft>
                <a:spcPct val="0"/>
              </a:spcAft>
            </a:pPr>
            <a:r>
              <a:rPr lang="en-GB" sz="2000" b="1" dirty="0">
                <a:solidFill>
                  <a:srgbClr val="000099"/>
                </a:solidFill>
                <a:ea typeface="ＭＳ Ｐゴシック" pitchFamily="34" charset="-128"/>
              </a:rPr>
              <a:t>		disconnected without warning the autopilot trimmed back </a:t>
            </a:r>
          </a:p>
          <a:p>
            <a:pPr eaLnBrk="0" fontAlgn="base" hangingPunct="0">
              <a:spcBef>
                <a:spcPct val="0"/>
              </a:spcBef>
              <a:spcAft>
                <a:spcPct val="0"/>
              </a:spcAft>
            </a:pPr>
            <a:r>
              <a:rPr lang="en-GB" sz="2000" b="1" dirty="0">
                <a:solidFill>
                  <a:srgbClr val="000099"/>
                </a:solidFill>
                <a:ea typeface="ＭＳ Ｐゴシック" pitchFamily="34" charset="-128"/>
              </a:rPr>
              <a:t>		to maintain the glideslope.  During Go Around the </a:t>
            </a:r>
          </a:p>
          <a:p>
            <a:pPr eaLnBrk="0" fontAlgn="base" hangingPunct="0">
              <a:spcBef>
                <a:spcPct val="0"/>
              </a:spcBef>
              <a:spcAft>
                <a:spcPct val="0"/>
              </a:spcAft>
            </a:pPr>
            <a:r>
              <a:rPr lang="en-GB" sz="2000" b="1" dirty="0">
                <a:solidFill>
                  <a:srgbClr val="000099"/>
                </a:solidFill>
                <a:ea typeface="ＭＳ Ｐゴシック" pitchFamily="34" charset="-128"/>
              </a:rPr>
              <a:t>		aircraft pitched up with full </a:t>
            </a:r>
            <a:r>
              <a:rPr lang="en-GB" sz="2000" b="1" dirty="0" err="1">
                <a:solidFill>
                  <a:srgbClr val="000099"/>
                </a:solidFill>
                <a:ea typeface="ＭＳ Ｐゴシック" pitchFamily="34" charset="-128"/>
              </a:rPr>
              <a:t>foward</a:t>
            </a:r>
            <a:r>
              <a:rPr lang="en-GB" sz="2000" b="1" dirty="0">
                <a:solidFill>
                  <a:srgbClr val="000099"/>
                </a:solidFill>
                <a:ea typeface="ＭＳ Ｐゴシック" pitchFamily="34" charset="-128"/>
              </a:rPr>
              <a:t> stick and stalled.  The 		captain recovered </a:t>
            </a:r>
            <a:r>
              <a:rPr lang="en-GB" sz="2000" b="1" dirty="0" smtClean="0">
                <a:solidFill>
                  <a:srgbClr val="000099"/>
                </a:solidFill>
                <a:ea typeface="ＭＳ Ｐゴシック" pitchFamily="34" charset="-128"/>
              </a:rPr>
              <a:t>by </a:t>
            </a:r>
            <a:r>
              <a:rPr lang="en-GB" sz="2000" b="1" dirty="0">
                <a:solidFill>
                  <a:srgbClr val="000099"/>
                </a:solidFill>
                <a:ea typeface="ＭＳ Ｐゴシック" pitchFamily="34" charset="-128"/>
              </a:rPr>
              <a:t>reducing thrust &amp; trimming forward.</a:t>
            </a:r>
          </a:p>
          <a:p>
            <a:pPr eaLnBrk="0" fontAlgn="base" hangingPunct="0">
              <a:spcBef>
                <a:spcPct val="0"/>
              </a:spcBef>
              <a:spcAft>
                <a:spcPct val="0"/>
              </a:spcAft>
            </a:pPr>
            <a:endParaRPr lang="en-GB" sz="2000" b="1" dirty="0">
              <a:solidFill>
                <a:srgbClr val="000099"/>
              </a:solidFill>
              <a:ea typeface="ＭＳ Ｐゴシック" pitchFamily="34" charset="-128"/>
            </a:endParaRPr>
          </a:p>
          <a:p>
            <a:pPr eaLnBrk="0" fontAlgn="base" hangingPunct="0">
              <a:spcBef>
                <a:spcPct val="0"/>
              </a:spcBef>
              <a:spcAft>
                <a:spcPct val="0"/>
              </a:spcAft>
            </a:pPr>
            <a:endParaRPr lang="en-GB" sz="2000" b="1" dirty="0">
              <a:solidFill>
                <a:srgbClr val="000099"/>
              </a:solidFill>
              <a:ea typeface="ＭＳ Ｐゴシック" pitchFamily="34" charset="-128"/>
            </a:endParaRPr>
          </a:p>
          <a:p>
            <a:pPr eaLnBrk="0" fontAlgn="base" hangingPunct="0">
              <a:spcBef>
                <a:spcPct val="0"/>
              </a:spcBef>
              <a:spcAft>
                <a:spcPct val="0"/>
              </a:spcAft>
            </a:pPr>
            <a:endParaRPr lang="en-GB" sz="2000" b="1" dirty="0">
              <a:solidFill>
                <a:srgbClr val="000099"/>
              </a:solidFill>
              <a:ea typeface="ＭＳ Ｐゴシック" pitchFamily="34" charset="-128"/>
            </a:endParaRPr>
          </a:p>
          <a:p>
            <a:pPr eaLnBrk="0" fontAlgn="base" hangingPunct="0">
              <a:spcBef>
                <a:spcPct val="0"/>
              </a:spcBef>
              <a:spcAft>
                <a:spcPct val="0"/>
              </a:spcAft>
            </a:pPr>
            <a:endParaRPr lang="en-GB" sz="2000" b="1" dirty="0">
              <a:solidFill>
                <a:srgbClr val="000099"/>
              </a:solidFill>
              <a:ea typeface="ＭＳ Ｐゴシック" pitchFamily="34" charset="-128"/>
            </a:endParaRPr>
          </a:p>
          <a:p>
            <a:pPr eaLnBrk="0" fontAlgn="base" hangingPunct="0">
              <a:spcBef>
                <a:spcPct val="0"/>
              </a:spcBef>
              <a:spcAft>
                <a:spcPct val="0"/>
              </a:spcAft>
            </a:pPr>
            <a:endParaRPr lang="en-GB" sz="2000" b="1" dirty="0">
              <a:solidFill>
                <a:srgbClr val="000099"/>
              </a:solidFill>
              <a:ea typeface="ＭＳ Ｐゴシック" pitchFamily="34" charset="-128"/>
            </a:endParaRPr>
          </a:p>
          <a:p>
            <a:pPr eaLnBrk="0" fontAlgn="base" hangingPunct="0">
              <a:spcBef>
                <a:spcPct val="0"/>
              </a:spcBef>
              <a:spcAft>
                <a:spcPct val="0"/>
              </a:spcAft>
            </a:pPr>
            <a:endParaRPr lang="en-GB" sz="20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left)">
                                      <p:cBhvr>
                                        <p:cTn id="44" dur="500"/>
                                        <p:tgtEl>
                                          <p:spTgt spid="3">
                                            <p:txEl>
                                              <p:pRg st="10" end="10"/>
                                            </p:txEl>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wipe(left)">
                                      <p:cBhvr>
                                        <p:cTn id="53" dur="500"/>
                                        <p:tgtEl>
                                          <p:spTgt spid="3">
                                            <p:txEl>
                                              <p:pRg st="12" end="12"/>
                                            </p:tx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left)">
                                      <p:cBhvr>
                                        <p:cTn id="57" dur="500"/>
                                        <p:tgtEl>
                                          <p:spTgt spid="3">
                                            <p:txEl>
                                              <p:pRg st="13" end="13"/>
                                            </p:txEl>
                                          </p:spTgt>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wipe(left)">
                                      <p:cBhvr>
                                        <p:cTn id="61" dur="500"/>
                                        <p:tgtEl>
                                          <p:spTgt spid="3">
                                            <p:txEl>
                                              <p:pRg st="14" end="14"/>
                                            </p:txEl>
                                          </p:spTgt>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wipe(left)">
                                      <p:cBhvr>
                                        <p:cTn id="65" dur="500"/>
                                        <p:tgtEl>
                                          <p:spTgt spid="3">
                                            <p:txEl>
                                              <p:pRg st="15" end="15"/>
                                            </p:txEl>
                                          </p:spTgt>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wipe(left)">
                                      <p:cBhvr>
                                        <p:cTn id="6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Extreme Weather – Turbulence Windshear, Icing, </a:t>
            </a:r>
            <a:endParaRPr lang="en-GB" sz="2400" dirty="0">
              <a:solidFill>
                <a:srgbClr val="000000"/>
              </a:solidFill>
              <a:ea typeface="ＭＳ Ｐゴシック" pitchFamily="34" charset="-128"/>
            </a:endParaRPr>
          </a:p>
        </p:txBody>
      </p:sp>
      <p:sp>
        <p:nvSpPr>
          <p:cNvPr id="3" name="Rectangle 2"/>
          <p:cNvSpPr/>
          <p:nvPr/>
        </p:nvSpPr>
        <p:spPr>
          <a:xfrm>
            <a:off x="-36512" y="1109057"/>
            <a:ext cx="9144000" cy="7478970"/>
          </a:xfrm>
          <a:prstGeom prst="rect">
            <a:avLst/>
          </a:prstGeom>
        </p:spPr>
        <p:txBody>
          <a:bodyPr wrap="square">
            <a:spAutoFit/>
          </a:bodyPr>
          <a:lstStyle/>
          <a:p>
            <a:pPr defTabSz="1006475" eaLnBrk="0" fontAlgn="base" hangingPunct="0">
              <a:spcBef>
                <a:spcPct val="0"/>
              </a:spcBef>
              <a:spcAft>
                <a:spcPct val="0"/>
              </a:spcAft>
            </a:pPr>
            <a:r>
              <a:rPr lang="en-GB" sz="2400" b="1" dirty="0">
                <a:solidFill>
                  <a:srgbClr val="000099"/>
                </a:solidFill>
                <a:ea typeface="ＭＳ Ｐゴシック" pitchFamily="34" charset="-128"/>
              </a:rPr>
              <a:t>5 Mar 1966   BOAC 707-436 near Mt Fuji. The aircraft 		         encountered severe clear-air turbulence causing</a:t>
            </a:r>
          </a:p>
          <a:p>
            <a:pPr defTabSz="1006475" eaLnBrk="0" fontAlgn="base" hangingPunct="0">
              <a:spcBef>
                <a:spcPct val="0"/>
              </a:spcBef>
              <a:spcAft>
                <a:spcPct val="0"/>
              </a:spcAft>
            </a:pPr>
            <a:r>
              <a:rPr lang="en-GB" sz="2400" b="1" dirty="0">
                <a:solidFill>
                  <a:srgbClr val="000099"/>
                </a:solidFill>
                <a:ea typeface="ＭＳ Ｐゴシック" pitchFamily="34" charset="-128"/>
              </a:rPr>
              <a:t>	         a sudden structural failure. Acceleration +9/-4G.</a:t>
            </a:r>
          </a:p>
          <a:p>
            <a:pPr defTabSz="1006475" eaLnBrk="0" fontAlgn="base" hangingPunct="0">
              <a:spcBef>
                <a:spcPct val="0"/>
              </a:spcBef>
              <a:spcAft>
                <a:spcPct val="0"/>
              </a:spcAft>
            </a:pPr>
            <a:r>
              <a:rPr lang="en-GB" sz="2400" b="1" dirty="0">
                <a:solidFill>
                  <a:srgbClr val="000099"/>
                </a:solidFill>
                <a:ea typeface="ＭＳ Ｐゴシック" pitchFamily="34" charset="-128"/>
              </a:rPr>
              <a:t>               </a:t>
            </a:r>
          </a:p>
          <a:p>
            <a:pPr eaLnBrk="0" fontAlgn="base" hangingPunct="0">
              <a:spcBef>
                <a:spcPct val="0"/>
              </a:spcBef>
              <a:spcAft>
                <a:spcPct val="0"/>
              </a:spcAft>
            </a:pPr>
            <a:r>
              <a:rPr lang="en-GB" sz="2400" b="1" dirty="0">
                <a:solidFill>
                  <a:srgbClr val="000099"/>
                </a:solidFill>
                <a:ea typeface="ＭＳ Ｐゴシック" pitchFamily="34" charset="-128"/>
              </a:rPr>
              <a:t>02 Aug 1985 Delta Air Lines L1011 Dallas.  Crashed after </a:t>
            </a:r>
          </a:p>
          <a:p>
            <a:pPr eaLnBrk="0" fontAlgn="base" hangingPunct="0">
              <a:spcBef>
                <a:spcPct val="0"/>
              </a:spcBef>
              <a:spcAft>
                <a:spcPct val="0"/>
              </a:spcAft>
            </a:pPr>
            <a:r>
              <a:rPr lang="en-GB" sz="2400" b="1" dirty="0">
                <a:solidFill>
                  <a:srgbClr val="000099"/>
                </a:solidFill>
                <a:ea typeface="ＭＳ Ｐゴシック" pitchFamily="34" charset="-128"/>
              </a:rPr>
              <a:t>                      encountering a microburst-induced, severe             	           windshear from a developing thunderstorm </a:t>
            </a:r>
          </a:p>
          <a:p>
            <a:pPr eaLnBrk="0" fontAlgn="base" hangingPunct="0">
              <a:spcBef>
                <a:spcPct val="0"/>
              </a:spcBef>
              <a:spcAft>
                <a:spcPct val="0"/>
              </a:spcAft>
            </a:pPr>
            <a:r>
              <a:rPr lang="en-GB" sz="2400" b="1" dirty="0">
                <a:solidFill>
                  <a:srgbClr val="000099"/>
                </a:solidFill>
                <a:ea typeface="ＭＳ Ｐゴシック" pitchFamily="34" charset="-128"/>
              </a:rPr>
              <a:t>		located on the final approach course. Windshear</a:t>
            </a:r>
          </a:p>
          <a:p>
            <a:pPr eaLnBrk="0" fontAlgn="base" hangingPunct="0">
              <a:spcBef>
                <a:spcPct val="0"/>
              </a:spcBef>
              <a:spcAft>
                <a:spcPct val="0"/>
              </a:spcAft>
            </a:pPr>
            <a:r>
              <a:rPr lang="en-GB" sz="2400" b="1" dirty="0">
                <a:solidFill>
                  <a:srgbClr val="000099"/>
                </a:solidFill>
                <a:ea typeface="ＭＳ Ｐゴシック" pitchFamily="34" charset="-128"/>
              </a:rPr>
              <a:t>		detection/recovery systems were developed.</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12 Feb 2009  American Eagle ATR 72 near Chicago.  Control</a:t>
            </a:r>
          </a:p>
          <a:p>
            <a:pPr eaLnBrk="0" fontAlgn="base" hangingPunct="0">
              <a:spcBef>
                <a:spcPct val="0"/>
              </a:spcBef>
              <a:spcAft>
                <a:spcPct val="0"/>
              </a:spcAft>
            </a:pPr>
            <a:r>
              <a:rPr lang="en-GB" sz="2400" b="1" dirty="0">
                <a:solidFill>
                  <a:srgbClr val="000099"/>
                </a:solidFill>
                <a:ea typeface="ＭＳ Ｐゴシック" pitchFamily="34" charset="-128"/>
              </a:rPr>
              <a:t>		 was lost when holding due to icing causing</a:t>
            </a:r>
          </a:p>
          <a:p>
            <a:pPr eaLnBrk="0" fontAlgn="base" hangingPunct="0">
              <a:spcBef>
                <a:spcPct val="0"/>
              </a:spcBef>
              <a:spcAft>
                <a:spcPct val="0"/>
              </a:spcAft>
            </a:pPr>
            <a:r>
              <a:rPr lang="en-GB" sz="2400" b="1" dirty="0">
                <a:solidFill>
                  <a:srgbClr val="000099"/>
                </a:solidFill>
                <a:ea typeface="ＭＳ Ｐゴシック" pitchFamily="34" charset="-128"/>
              </a:rPr>
              <a:t>		 sudden aileron hinge moment reversal.</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500"/>
                                        <p:tgtEl>
                                          <p:spTgt spid="3">
                                            <p:txEl>
                                              <p:pRg st="9" end="9"/>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 of Early Stalls due airframe Icing.jpg"/>
          <p:cNvPicPr>
            <a:picLocks noChangeAspect="1"/>
          </p:cNvPicPr>
          <p:nvPr/>
        </p:nvPicPr>
        <p:blipFill>
          <a:blip r:embed="rId3" cstate="print"/>
          <a:srcRect/>
          <a:stretch>
            <a:fillRect/>
          </a:stretch>
        </p:blipFill>
        <p:spPr bwMode="auto">
          <a:xfrm>
            <a:off x="1813445" y="1264955"/>
            <a:ext cx="5395913" cy="4762500"/>
          </a:xfrm>
          <a:prstGeom prst="rect">
            <a:avLst/>
          </a:prstGeom>
          <a:noFill/>
          <a:ln w="9525">
            <a:noFill/>
            <a:miter lim="800000"/>
            <a:headEnd/>
            <a:tailEnd/>
          </a:ln>
        </p:spPr>
      </p:pic>
      <p:sp>
        <p:nvSpPr>
          <p:cNvPr id="5" name="Rectangle 4"/>
          <p:cNvSpPr>
            <a:spLocks noChangeArrowheads="1"/>
          </p:cNvSpPr>
          <p:nvPr/>
        </p:nvSpPr>
        <p:spPr bwMode="auto">
          <a:xfrm>
            <a:off x="0" y="188640"/>
            <a:ext cx="9144000" cy="83099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Icing </a:t>
            </a:r>
            <a:r>
              <a:rPr lang="en-GB" sz="2400" b="1" dirty="0">
                <a:solidFill>
                  <a:srgbClr val="000099"/>
                </a:solidFill>
                <a:ea typeface="ＭＳ Ｐゴシック" pitchFamily="34" charset="-128"/>
              </a:rPr>
              <a:t>– </a:t>
            </a:r>
            <a:r>
              <a:rPr lang="en-GB" sz="2400" b="1" dirty="0" smtClean="0">
                <a:solidFill>
                  <a:srgbClr val="000099"/>
                </a:solidFill>
                <a:ea typeface="ＭＳ Ｐゴシック" pitchFamily="34" charset="-128"/>
              </a:rPr>
              <a:t>Aircraft </a:t>
            </a:r>
            <a:r>
              <a:rPr lang="en-GB" sz="2400" b="1" dirty="0">
                <a:solidFill>
                  <a:srgbClr val="000099"/>
                </a:solidFill>
                <a:ea typeface="ＭＳ Ｐゴシック" pitchFamily="34" charset="-128"/>
              </a:rPr>
              <a:t>may </a:t>
            </a:r>
            <a:r>
              <a:rPr lang="en-GB" sz="2400" b="1" dirty="0" smtClean="0">
                <a:solidFill>
                  <a:srgbClr val="000099"/>
                </a:solidFill>
                <a:ea typeface="ＭＳ Ｐゴシック" pitchFamily="34" charset="-128"/>
              </a:rPr>
              <a:t>Stall </a:t>
            </a:r>
          </a:p>
          <a:p>
            <a:pPr algn="ctr" eaLnBrk="0" fontAlgn="base" hangingPunct="0">
              <a:spcBef>
                <a:spcPct val="0"/>
              </a:spcBef>
              <a:spcAft>
                <a:spcPct val="0"/>
              </a:spcAft>
            </a:pPr>
            <a:r>
              <a:rPr lang="en-GB" sz="2400" b="1" dirty="0" smtClean="0">
                <a:solidFill>
                  <a:srgbClr val="000099"/>
                </a:solidFill>
                <a:ea typeface="ＭＳ Ｐゴシック" pitchFamily="34" charset="-128"/>
              </a:rPr>
              <a:t>Before </a:t>
            </a:r>
            <a:r>
              <a:rPr lang="en-GB" sz="2400" b="1" dirty="0">
                <a:solidFill>
                  <a:srgbClr val="000099"/>
                </a:solidFill>
                <a:ea typeface="ＭＳ Ｐゴシック" pitchFamily="34" charset="-128"/>
              </a:rPr>
              <a:t>the </a:t>
            </a:r>
            <a:r>
              <a:rPr lang="en-GB" sz="2400" b="1" dirty="0" smtClean="0">
                <a:solidFill>
                  <a:srgbClr val="000099"/>
                </a:solidFill>
                <a:ea typeface="ＭＳ Ｐゴシック" pitchFamily="34" charset="-128"/>
              </a:rPr>
              <a:t>Stall </a:t>
            </a:r>
            <a:r>
              <a:rPr lang="en-GB" sz="2400" b="1" dirty="0" smtClean="0">
                <a:solidFill>
                  <a:srgbClr val="000099"/>
                </a:solidFill>
                <a:ea typeface="ＭＳ Ｐゴシック" pitchFamily="34" charset="-128"/>
              </a:rPr>
              <a:t>Warning/Stick Pusher</a:t>
            </a: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Loss of Normal Pressure Instruments</a:t>
            </a:r>
            <a:endParaRPr lang="en-GB" sz="2400" dirty="0">
              <a:solidFill>
                <a:srgbClr val="000000"/>
              </a:solidFill>
              <a:ea typeface="ＭＳ Ｐゴシック" pitchFamily="34" charset="-128"/>
            </a:endParaRPr>
          </a:p>
        </p:txBody>
      </p:sp>
      <p:sp>
        <p:nvSpPr>
          <p:cNvPr id="4" name="Rectangle 3"/>
          <p:cNvSpPr/>
          <p:nvPr/>
        </p:nvSpPr>
        <p:spPr>
          <a:xfrm>
            <a:off x="-15240" y="1109057"/>
            <a:ext cx="9144000" cy="8586966"/>
          </a:xfrm>
          <a:prstGeom prst="rect">
            <a:avLst/>
          </a:prstGeom>
        </p:spPr>
        <p:txBody>
          <a:bodyPr wrap="square">
            <a:spAutoFit/>
          </a:bodyPr>
          <a:lstStyle/>
          <a:p>
            <a:pPr defTabSz="1006475" eaLnBrk="0" fontAlgn="base" hangingPunct="0">
              <a:spcBef>
                <a:spcPct val="0"/>
              </a:spcBef>
              <a:spcAft>
                <a:spcPct val="0"/>
              </a:spcAft>
            </a:pPr>
            <a:r>
              <a:rPr lang="en-GB" sz="2400" b="1" dirty="0">
                <a:solidFill>
                  <a:srgbClr val="000099"/>
                </a:solidFill>
                <a:ea typeface="ＭＳ Ｐゴシック" pitchFamily="34" charset="-128"/>
              </a:rPr>
              <a:t>6 Feb 1996  </a:t>
            </a:r>
            <a:r>
              <a:rPr lang="en-GB" sz="2400" b="1" dirty="0" err="1">
                <a:solidFill>
                  <a:srgbClr val="000099"/>
                </a:solidFill>
                <a:ea typeface="ＭＳ Ｐゴシック" pitchFamily="34" charset="-128"/>
              </a:rPr>
              <a:t>Birgenair</a:t>
            </a:r>
            <a:r>
              <a:rPr lang="en-GB" sz="2400" b="1" dirty="0">
                <a:solidFill>
                  <a:srgbClr val="000099"/>
                </a:solidFill>
                <a:ea typeface="ＭＳ Ｐゴシック" pitchFamily="34" charset="-128"/>
              </a:rPr>
              <a:t> B757 Puerto Plata.  Continued takeoff</a:t>
            </a:r>
          </a:p>
          <a:p>
            <a:pPr defTabSz="1006475" eaLnBrk="0" fontAlgn="base" hangingPunct="0">
              <a:spcBef>
                <a:spcPct val="0"/>
              </a:spcBef>
              <a:spcAft>
                <a:spcPct val="0"/>
              </a:spcAft>
            </a:pPr>
            <a:r>
              <a:rPr lang="en-GB" sz="2400" b="1" dirty="0">
                <a:solidFill>
                  <a:srgbClr val="000099"/>
                </a:solidFill>
                <a:ea typeface="ＭＳ Ｐゴシック" pitchFamily="34" charset="-128"/>
              </a:rPr>
              <a:t>	         with captain’s pitot blocked, control was lost</a:t>
            </a:r>
          </a:p>
          <a:p>
            <a:pPr defTabSz="1006475" eaLnBrk="0" fontAlgn="base" hangingPunct="0">
              <a:spcBef>
                <a:spcPct val="0"/>
              </a:spcBef>
              <a:spcAft>
                <a:spcPct val="0"/>
              </a:spcAft>
            </a:pPr>
            <a:r>
              <a:rPr lang="en-GB" sz="2400" b="1" dirty="0">
                <a:solidFill>
                  <a:srgbClr val="000099"/>
                </a:solidFill>
                <a:ea typeface="ＭＳ Ｐゴシック" pitchFamily="34" charset="-128"/>
              </a:rPr>
              <a:t>	         due to confusion between flight instruments.</a:t>
            </a:r>
          </a:p>
          <a:p>
            <a:pPr defTabSz="1006475" eaLnBrk="0" fontAlgn="base" hangingPunct="0">
              <a:spcBef>
                <a:spcPct val="0"/>
              </a:spcBef>
              <a:spcAft>
                <a:spcPct val="0"/>
              </a:spcAft>
            </a:pPr>
            <a:r>
              <a:rPr lang="en-GB" sz="2400" b="1" dirty="0">
                <a:solidFill>
                  <a:srgbClr val="000099"/>
                </a:solidFill>
                <a:ea typeface="ＭＳ Ｐゴシック" pitchFamily="34" charset="-128"/>
              </a:rPr>
              <a:t>               </a:t>
            </a:r>
          </a:p>
          <a:p>
            <a:pPr eaLnBrk="0" fontAlgn="base" hangingPunct="0">
              <a:spcBef>
                <a:spcPct val="0"/>
              </a:spcBef>
              <a:spcAft>
                <a:spcPct val="0"/>
              </a:spcAft>
            </a:pPr>
            <a:r>
              <a:rPr lang="en-GB" sz="2400" b="1" dirty="0">
                <a:solidFill>
                  <a:srgbClr val="000099"/>
                </a:solidFill>
                <a:ea typeface="ＭＳ Ｐゴシック" pitchFamily="34" charset="-128"/>
              </a:rPr>
              <a:t>01 Oct 1996  </a:t>
            </a:r>
            <a:r>
              <a:rPr lang="en-GB" sz="2400" b="1" dirty="0" err="1">
                <a:solidFill>
                  <a:srgbClr val="000099"/>
                </a:solidFill>
                <a:ea typeface="ＭＳ Ｐゴシック" pitchFamily="34" charset="-128"/>
              </a:rPr>
              <a:t>AeroPerú</a:t>
            </a:r>
            <a:r>
              <a:rPr lang="en-GB" sz="2400" b="1" dirty="0">
                <a:solidFill>
                  <a:srgbClr val="000099"/>
                </a:solidFill>
                <a:ea typeface="ＭＳ Ｐゴシック" pitchFamily="34" charset="-128"/>
              </a:rPr>
              <a:t> B757 Lima.  Took off with static vents</a:t>
            </a:r>
          </a:p>
          <a:p>
            <a:pPr eaLnBrk="0" fontAlgn="base" hangingPunct="0">
              <a:spcBef>
                <a:spcPct val="0"/>
              </a:spcBef>
              <a:spcAft>
                <a:spcPct val="0"/>
              </a:spcAft>
            </a:pPr>
            <a:r>
              <a:rPr lang="en-GB" sz="2400" b="1" dirty="0">
                <a:solidFill>
                  <a:srgbClr val="000099"/>
                </a:solidFill>
                <a:ea typeface="ＭＳ Ｐゴシック" pitchFamily="34" charset="-128"/>
              </a:rPr>
              <a:t>		 covered causing multiple warnings - rudder </a:t>
            </a:r>
          </a:p>
          <a:p>
            <a:pPr eaLnBrk="0" fontAlgn="base" hangingPunct="0">
              <a:spcBef>
                <a:spcPct val="0"/>
              </a:spcBef>
              <a:spcAft>
                <a:spcPct val="0"/>
              </a:spcAft>
            </a:pPr>
            <a:r>
              <a:rPr lang="en-GB" sz="2400" b="1" dirty="0">
                <a:solidFill>
                  <a:srgbClr val="000099"/>
                </a:solidFill>
                <a:ea typeface="ＭＳ Ｐゴシック" pitchFamily="34" charset="-128"/>
              </a:rPr>
              <a:t>	            ratio, mach trim, overspeed, </a:t>
            </a:r>
            <a:r>
              <a:rPr lang="en-GB" sz="2400" b="1" dirty="0" err="1">
                <a:solidFill>
                  <a:srgbClr val="000099"/>
                </a:solidFill>
                <a:ea typeface="ＭＳ Ｐゴシック" pitchFamily="34" charset="-128"/>
              </a:rPr>
              <a:t>underspeed</a:t>
            </a:r>
            <a:r>
              <a:rPr lang="en-GB" sz="2400" b="1" dirty="0">
                <a:solidFill>
                  <a:srgbClr val="000099"/>
                </a:solidFill>
                <a:ea typeface="ＭＳ Ｐゴシック" pitchFamily="34" charset="-128"/>
              </a:rPr>
              <a:t> and </a:t>
            </a:r>
          </a:p>
          <a:p>
            <a:pPr eaLnBrk="0" fontAlgn="base" hangingPunct="0">
              <a:spcBef>
                <a:spcPct val="0"/>
              </a:spcBef>
              <a:spcAft>
                <a:spcPct val="0"/>
              </a:spcAft>
            </a:pPr>
            <a:r>
              <a:rPr lang="en-GB" sz="2400" b="1" dirty="0">
                <a:solidFill>
                  <a:srgbClr val="000099"/>
                </a:solidFill>
                <a:ea typeface="ＭＳ Ｐゴシック" pitchFamily="34" charset="-128"/>
              </a:rPr>
              <a:t>		 flying too low.  With no reliable barometric </a:t>
            </a:r>
          </a:p>
          <a:p>
            <a:pPr eaLnBrk="0" fontAlgn="base" hangingPunct="0">
              <a:spcBef>
                <a:spcPct val="0"/>
              </a:spcBef>
              <a:spcAft>
                <a:spcPct val="0"/>
              </a:spcAft>
            </a:pPr>
            <a:r>
              <a:rPr lang="en-GB" sz="2400" b="1" dirty="0">
                <a:solidFill>
                  <a:srgbClr val="000099"/>
                </a:solidFill>
                <a:ea typeface="ＭＳ Ｐゴシック" pitchFamily="34" charset="-128"/>
              </a:rPr>
              <a:t>		 altimeter and airspeed readings &amp; experiencing </a:t>
            </a:r>
          </a:p>
          <a:p>
            <a:pPr eaLnBrk="0" fontAlgn="base" hangingPunct="0">
              <a:spcBef>
                <a:spcPct val="0"/>
              </a:spcBef>
              <a:spcAft>
                <a:spcPct val="0"/>
              </a:spcAft>
            </a:pPr>
            <a:r>
              <a:rPr lang="en-GB" sz="2400" b="1" dirty="0">
                <a:solidFill>
                  <a:srgbClr val="000099"/>
                </a:solidFill>
                <a:ea typeface="ＭＳ Ｐゴシック" pitchFamily="34" charset="-128"/>
              </a:rPr>
              <a:t>		 several stalls the aircraft crashed into the sea.</a:t>
            </a:r>
          </a:p>
          <a:p>
            <a:pPr eaLnBrk="0" fontAlgn="base" hangingPunct="0">
              <a:spcBef>
                <a:spcPct val="0"/>
              </a:spcBef>
              <a:spcAft>
                <a:spcPct val="0"/>
              </a:spcAft>
            </a:pPr>
            <a:endParaRPr lang="en-GB" sz="2400" b="1" dirty="0">
              <a:solidFill>
                <a:srgbClr val="000099"/>
              </a:solidFill>
              <a:ea typeface="ＭＳ Ｐゴシック" pitchFamily="34" charset="-128"/>
            </a:endParaRPr>
          </a:p>
          <a:p>
            <a:pPr algn="ctr" eaLnBrk="0" fontAlgn="base" hangingPunct="0">
              <a:spcBef>
                <a:spcPct val="0"/>
              </a:spcBef>
              <a:spcAft>
                <a:spcPct val="0"/>
              </a:spcAft>
            </a:pPr>
            <a:r>
              <a:rPr lang="en-GB" sz="2400" b="1" i="1" dirty="0">
                <a:solidFill>
                  <a:srgbClr val="0000FF"/>
                </a:solidFill>
                <a:ea typeface="ＭＳ Ｐゴシック" pitchFamily="34" charset="-128"/>
              </a:rPr>
              <a:t>This spurred manufacturers/operators to introduce unreliable</a:t>
            </a:r>
          </a:p>
          <a:p>
            <a:pPr algn="ctr" eaLnBrk="0" fontAlgn="base" hangingPunct="0">
              <a:spcBef>
                <a:spcPct val="0"/>
              </a:spcBef>
              <a:spcAft>
                <a:spcPct val="0"/>
              </a:spcAft>
            </a:pPr>
            <a:r>
              <a:rPr lang="en-GB" sz="2400" b="1" i="1" dirty="0">
                <a:solidFill>
                  <a:srgbClr val="0000FF"/>
                </a:solidFill>
                <a:ea typeface="ＭＳ Ｐゴシック" pitchFamily="34" charset="-128"/>
              </a:rPr>
              <a:t>airspeed procedures for all aircraft types.</a:t>
            </a:r>
          </a:p>
          <a:p>
            <a:pPr algn="ctr" eaLnBrk="0" fontAlgn="base" hangingPunct="0">
              <a:spcBef>
                <a:spcPct val="0"/>
              </a:spcBef>
              <a:spcAft>
                <a:spcPct val="0"/>
              </a:spcAft>
            </a:pPr>
            <a:r>
              <a:rPr lang="en-GB" sz="2400" b="1" dirty="0">
                <a:solidFill>
                  <a:srgbClr val="0000FF"/>
                </a:solidFill>
                <a:ea typeface="ＭＳ Ｐゴシック" pitchFamily="34" charset="-128"/>
              </a:rPr>
              <a:t>		 </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left)">
                                      <p:cBhvr>
                                        <p:cTn id="36" dur="500"/>
                                        <p:tgtEl>
                                          <p:spTgt spid="4">
                                            <p:txEl>
                                              <p:pRg st="7" end="7"/>
                                            </p:txEl>
                                          </p:spTgt>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wipe(left)">
                                      <p:cBhvr>
                                        <p:cTn id="40" dur="500"/>
                                        <p:tgtEl>
                                          <p:spTgt spid="4">
                                            <p:txEl>
                                              <p:pRg st="8" end="8"/>
                                            </p:txEl>
                                          </p:spTgt>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wipe(left)">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wipe(left)">
                                      <p:cBhvr>
                                        <p:cTn id="49" dur="500"/>
                                        <p:tgtEl>
                                          <p:spTgt spid="4">
                                            <p:txEl>
                                              <p:pRg st="11" end="11"/>
                                            </p:tx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Effect transition="in" filter="wipe(left)">
                                      <p:cBhvr>
                                        <p:cTn id="53" dur="500"/>
                                        <p:tgtEl>
                                          <p:spTgt spid="4">
                                            <p:txEl>
                                              <p:pRg st="12" end="12"/>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left)">
                                      <p:cBhvr>
                                        <p:cTn id="57" dur="500"/>
                                        <p:tgtEl>
                                          <p:spTgt spid="4">
                                            <p:txEl>
                                              <p:pRg st="13" end="13"/>
                                            </p:tx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animEffect transition="in" filter="wipe(left)">
                                      <p:cBhvr>
                                        <p:cTn id="61"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eS LHR 121011 - Airbus A320 QRH Unreliable airspeeds - 10oct12.jpg"/>
          <p:cNvPicPr>
            <a:picLocks noChangeAspect="1"/>
          </p:cNvPicPr>
          <p:nvPr/>
        </p:nvPicPr>
        <p:blipFill>
          <a:blip r:embed="rId3" cstate="print"/>
          <a:stretch>
            <a:fillRect/>
          </a:stretch>
        </p:blipFill>
        <p:spPr>
          <a:xfrm>
            <a:off x="766624" y="53978"/>
            <a:ext cx="3369136" cy="6368878"/>
          </a:xfrm>
          <a:prstGeom prst="rect">
            <a:avLst/>
          </a:prstGeom>
        </p:spPr>
      </p:pic>
      <p:pic>
        <p:nvPicPr>
          <p:cNvPr id="3" name="Picture 2" descr="RAeS LHR 121011 - Airbus A320 QRH Unreliable airspeeds 11apr11 - 10oct12.jpg"/>
          <p:cNvPicPr>
            <a:picLocks noChangeAspect="1"/>
          </p:cNvPicPr>
          <p:nvPr/>
        </p:nvPicPr>
        <p:blipFill>
          <a:blip r:embed="rId4" cstate="print"/>
          <a:stretch>
            <a:fillRect/>
          </a:stretch>
        </p:blipFill>
        <p:spPr>
          <a:xfrm>
            <a:off x="4318557" y="44624"/>
            <a:ext cx="4426783" cy="6368400"/>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96752"/>
            <a:ext cx="8964488" cy="4893647"/>
          </a:xfrm>
          <a:prstGeom prst="rect">
            <a:avLst/>
          </a:prstGeom>
        </p:spPr>
        <p:txBody>
          <a:bodyPr wrap="square">
            <a:spAutoFit/>
          </a:bodyPr>
          <a:lstStyle/>
          <a:p>
            <a:pPr eaLnBrk="0" fontAlgn="base" hangingPunct="0">
              <a:spcBef>
                <a:spcPct val="0"/>
              </a:spcBef>
              <a:spcAft>
                <a:spcPct val="0"/>
              </a:spcAft>
            </a:pPr>
            <a:r>
              <a:rPr lang="en-GB" sz="2400" b="1" dirty="0">
                <a:solidFill>
                  <a:srgbClr val="000099"/>
                </a:solidFill>
                <a:ea typeface="ＭＳ Ｐゴシック" pitchFamily="34" charset="-128"/>
              </a:rPr>
              <a:t>Early aircraft – </a:t>
            </a:r>
          </a:p>
          <a:p>
            <a:pPr eaLnBrk="0" fontAlgn="base" hangingPunct="0">
              <a:spcBef>
                <a:spcPct val="0"/>
              </a:spcBef>
              <a:spcAft>
                <a:spcPct val="0"/>
              </a:spcAft>
            </a:pPr>
            <a:r>
              <a:rPr lang="en-GB" sz="2400" b="1" dirty="0">
                <a:solidFill>
                  <a:srgbClr val="000099"/>
                </a:solidFill>
                <a:ea typeface="ＭＳ Ｐゴシック" pitchFamily="34" charset="-128"/>
              </a:rPr>
              <a:t>Input/sensor failures affected single systems</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Current aircraft –</a:t>
            </a:r>
          </a:p>
          <a:p>
            <a:pPr eaLnBrk="0" fontAlgn="base" hangingPunct="0">
              <a:spcBef>
                <a:spcPct val="0"/>
              </a:spcBef>
              <a:spcAft>
                <a:spcPct val="0"/>
              </a:spcAft>
            </a:pPr>
            <a:r>
              <a:rPr lang="en-GB" sz="2400" b="1" dirty="0">
                <a:solidFill>
                  <a:srgbClr val="000099"/>
                </a:solidFill>
                <a:ea typeface="ＭＳ Ｐゴシック" pitchFamily="34" charset="-128"/>
              </a:rPr>
              <a:t>Input/sensor failures affect multiple systems –</a:t>
            </a:r>
          </a:p>
          <a:p>
            <a:pPr eaLnBrk="0" fontAlgn="base" hangingPunct="0">
              <a:spcBef>
                <a:spcPct val="0"/>
              </a:spcBef>
              <a:spcAft>
                <a:spcPct val="0"/>
              </a:spcAft>
            </a:pPr>
            <a:r>
              <a:rPr lang="en-GB" sz="2400" b="1" dirty="0">
                <a:solidFill>
                  <a:srgbClr val="000099"/>
                </a:solidFill>
                <a:ea typeface="ＭＳ Ｐゴシック" pitchFamily="34" charset="-128"/>
              </a:rPr>
              <a:t>With perhaps.....</a:t>
            </a:r>
          </a:p>
          <a:p>
            <a:pPr eaLnBrk="0" fontAlgn="base" hangingPunct="0">
              <a:spcBef>
                <a:spcPct val="0"/>
              </a:spcBef>
              <a:spcAft>
                <a:spcPct val="0"/>
              </a:spcAft>
            </a:pPr>
            <a:r>
              <a:rPr lang="en-GB" sz="2400" b="1" i="1" dirty="0">
                <a:solidFill>
                  <a:srgbClr val="0000FF"/>
                </a:solidFill>
                <a:ea typeface="ＭＳ Ｐゴシック" pitchFamily="34" charset="-128"/>
              </a:rPr>
              <a:t>multiple consequences ..... </a:t>
            </a:r>
          </a:p>
          <a:p>
            <a:pPr eaLnBrk="0" fontAlgn="base" hangingPunct="0">
              <a:spcBef>
                <a:spcPct val="0"/>
              </a:spcBef>
              <a:spcAft>
                <a:spcPct val="0"/>
              </a:spcAft>
            </a:pPr>
            <a:r>
              <a:rPr lang="en-GB" sz="2400" b="1" i="1" dirty="0">
                <a:solidFill>
                  <a:srgbClr val="0000FF"/>
                </a:solidFill>
                <a:ea typeface="ＭＳ Ｐゴシック" pitchFamily="34" charset="-128"/>
              </a:rPr>
              <a:t>disconnections ..... </a:t>
            </a:r>
          </a:p>
          <a:p>
            <a:pPr eaLnBrk="0" fontAlgn="base" hangingPunct="0">
              <a:spcBef>
                <a:spcPct val="0"/>
              </a:spcBef>
              <a:spcAft>
                <a:spcPct val="0"/>
              </a:spcAft>
            </a:pPr>
            <a:r>
              <a:rPr lang="en-GB" sz="2400" b="1" i="1" dirty="0">
                <a:solidFill>
                  <a:srgbClr val="0000FF"/>
                </a:solidFill>
                <a:ea typeface="ＭＳ Ｐゴシック" pitchFamily="34" charset="-128"/>
              </a:rPr>
              <a:t>multiple warnings.....</a:t>
            </a:r>
          </a:p>
          <a:p>
            <a:pPr eaLnBrk="0" fontAlgn="base" hangingPunct="0">
              <a:spcBef>
                <a:spcPct val="0"/>
              </a:spcBef>
              <a:spcAft>
                <a:spcPct val="0"/>
              </a:spcAft>
            </a:pPr>
            <a:r>
              <a:rPr lang="en-GB" sz="2400" b="1" i="1" dirty="0">
                <a:solidFill>
                  <a:srgbClr val="0000FF"/>
                </a:solidFill>
                <a:ea typeface="ＭＳ Ｐゴシック" pitchFamily="34" charset="-128"/>
              </a:rPr>
              <a:t>possibly startling –</a:t>
            </a:r>
          </a:p>
          <a:p>
            <a:pPr eaLnBrk="0" fontAlgn="base" hangingPunct="0">
              <a:spcBef>
                <a:spcPct val="0"/>
              </a:spcBef>
              <a:spcAft>
                <a:spcPct val="0"/>
              </a:spcAft>
            </a:pPr>
            <a:r>
              <a:rPr lang="en-GB" sz="2400" b="1" dirty="0">
                <a:solidFill>
                  <a:srgbClr val="000099"/>
                </a:solidFill>
                <a:ea typeface="ＭＳ Ｐゴシック" pitchFamily="34" charset="-128"/>
              </a:rPr>
              <a:t>But if crews understand the systems and are prepared –</a:t>
            </a:r>
          </a:p>
          <a:p>
            <a:pPr eaLnBrk="0" fontAlgn="base" hangingPunct="0">
              <a:spcBef>
                <a:spcPct val="0"/>
              </a:spcBef>
              <a:spcAft>
                <a:spcPct val="0"/>
              </a:spcAft>
            </a:pPr>
            <a:r>
              <a:rPr lang="en-GB" sz="2400" b="1" dirty="0">
                <a:solidFill>
                  <a:srgbClr val="000099"/>
                </a:solidFill>
                <a:ea typeface="ＭＳ Ｐゴシック" pitchFamily="34" charset="-128"/>
              </a:rPr>
              <a:t>Need not be quite so startling – hopefully!</a:t>
            </a:r>
            <a:endParaRPr lang="en-GB" sz="2400" b="1" dirty="0">
              <a:solidFill>
                <a:srgbClr val="0000FF"/>
              </a:solidFill>
              <a:ea typeface="ＭＳ Ｐゴシック" pitchFamily="34" charset="-128"/>
            </a:endParaRPr>
          </a:p>
          <a:p>
            <a:pPr eaLnBrk="0" fontAlgn="base" hangingPunct="0">
              <a:spcBef>
                <a:spcPct val="0"/>
              </a:spcBef>
              <a:spcAft>
                <a:spcPct val="0"/>
              </a:spcAft>
            </a:pPr>
            <a:endParaRPr lang="en-GB" sz="2400" dirty="0">
              <a:solidFill>
                <a:srgbClr val="000000"/>
              </a:solidFill>
              <a:ea typeface="ＭＳ Ｐゴシック" pitchFamily="34" charset="-128"/>
            </a:endParaRPr>
          </a:p>
        </p:txBody>
      </p:sp>
      <p:sp>
        <p:nvSpPr>
          <p:cNvPr id="3" name="Rectangle 2"/>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Control/System Failure Causing Upset</a:t>
            </a:r>
            <a:endParaRPr lang="en-GB" sz="2400" dirty="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500"/>
                                        <p:tgtEl>
                                          <p:spTgt spid="2">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left)">
                                      <p:cBhvr>
                                        <p:cTn id="33" dur="500"/>
                                        <p:tgtEl>
                                          <p:spTgt spid="2">
                                            <p:txEl>
                                              <p:pRg st="7" end="7"/>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500"/>
                                        <p:tgtEl>
                                          <p:spTgt spid="2">
                                            <p:txEl>
                                              <p:pRg st="8" end="8"/>
                                            </p:txEl>
                                          </p:spTgt>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wipe(left)">
                                      <p:cBhvr>
                                        <p:cTn id="41" dur="500"/>
                                        <p:tgtEl>
                                          <p:spTgt spid="2">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wipe(left)">
                                      <p:cBhvr>
                                        <p:cTn id="46" dur="500"/>
                                        <p:tgtEl>
                                          <p:spTgt spid="2">
                                            <p:txEl>
                                              <p:pRg st="10" end="10"/>
                                            </p:tx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wipe(left)">
                                      <p:cBhvr>
                                        <p:cTn id="5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eS LHR 121011 - Airbus A320 FCOM 1 - 1.27.30 P7 - Flt Cntrls Reconfig'n Laws - 5aug09 - 10oct12.jpg"/>
          <p:cNvPicPr>
            <a:picLocks noChangeAspect="1"/>
          </p:cNvPicPr>
          <p:nvPr/>
        </p:nvPicPr>
        <p:blipFill>
          <a:blip r:embed="rId3" cstate="print"/>
          <a:stretch>
            <a:fillRect/>
          </a:stretch>
        </p:blipFill>
        <p:spPr>
          <a:xfrm>
            <a:off x="15239" y="425047"/>
            <a:ext cx="9144001" cy="6038387"/>
          </a:xfrm>
          <a:prstGeom prst="rect">
            <a:avLst/>
          </a:prstGeom>
        </p:spPr>
      </p:pic>
      <p:sp>
        <p:nvSpPr>
          <p:cNvPr id="4" name="Rectangle 3"/>
          <p:cNvSpPr/>
          <p:nvPr/>
        </p:nvSpPr>
        <p:spPr>
          <a:xfrm>
            <a:off x="0" y="68431"/>
            <a:ext cx="9144000" cy="400110"/>
          </a:xfrm>
          <a:prstGeom prst="rect">
            <a:avLst/>
          </a:prstGeom>
        </p:spPr>
        <p:txBody>
          <a:bodyPr wrap="square">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Airbus A320 – Flight Control Laws Reconfiguration after failures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Control/System Failure Causing Upset</a:t>
            </a:r>
            <a:endParaRPr lang="en-GB" sz="2400" dirty="0">
              <a:solidFill>
                <a:srgbClr val="000000"/>
              </a:solidFill>
              <a:ea typeface="ＭＳ Ｐゴシック" pitchFamily="34" charset="-128"/>
            </a:endParaRPr>
          </a:p>
        </p:txBody>
      </p:sp>
      <p:sp>
        <p:nvSpPr>
          <p:cNvPr id="3" name="Rectangle 2"/>
          <p:cNvSpPr/>
          <p:nvPr/>
        </p:nvSpPr>
        <p:spPr>
          <a:xfrm>
            <a:off x="179512" y="1196752"/>
            <a:ext cx="8964488" cy="5632311"/>
          </a:xfrm>
          <a:prstGeom prst="rect">
            <a:avLst/>
          </a:prstGeom>
        </p:spPr>
        <p:txBody>
          <a:bodyPr wrap="square">
            <a:spAutoFit/>
          </a:bodyPr>
          <a:lstStyle/>
          <a:p>
            <a:pPr eaLnBrk="0" fontAlgn="base" hangingPunct="0">
              <a:spcBef>
                <a:spcPct val="0"/>
              </a:spcBef>
              <a:spcAft>
                <a:spcPct val="0"/>
              </a:spcAft>
            </a:pPr>
            <a:r>
              <a:rPr lang="en-GB" sz="2400" b="1" dirty="0" smtClean="0">
                <a:solidFill>
                  <a:srgbClr val="000099"/>
                </a:solidFill>
                <a:ea typeface="ＭＳ Ｐゴシック" pitchFamily="34" charset="-128"/>
              </a:rPr>
              <a:t>Table assumes failed systems are flagged invalid</a:t>
            </a:r>
          </a:p>
          <a:p>
            <a:pPr eaLnBrk="0" fontAlgn="base" hangingPunct="0">
              <a:spcBef>
                <a:spcPct val="0"/>
              </a:spcBef>
              <a:spcAft>
                <a:spcPct val="0"/>
              </a:spcAft>
            </a:pPr>
            <a:r>
              <a:rPr lang="en-GB" sz="2400" b="1" dirty="0" smtClean="0">
                <a:solidFill>
                  <a:srgbClr val="000099"/>
                </a:solidFill>
                <a:ea typeface="ＭＳ Ｐゴシック" pitchFamily="34" charset="-128"/>
              </a:rPr>
              <a:t>Inputs/data </a:t>
            </a:r>
            <a:r>
              <a:rPr lang="en-GB" sz="2400" b="1" dirty="0">
                <a:solidFill>
                  <a:srgbClr val="000099"/>
                </a:solidFill>
                <a:ea typeface="ＭＳ Ｐゴシック" pitchFamily="34" charset="-128"/>
              </a:rPr>
              <a:t>can “fail” in different ways – </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Erroneous/incorrect and flagged as Invalid – </a:t>
            </a:r>
          </a:p>
          <a:p>
            <a:pPr eaLnBrk="0" fontAlgn="base" hangingPunct="0">
              <a:spcBef>
                <a:spcPct val="0"/>
              </a:spcBef>
              <a:spcAft>
                <a:spcPct val="0"/>
              </a:spcAft>
            </a:pPr>
            <a:r>
              <a:rPr lang="en-GB" sz="2400" b="1" dirty="0">
                <a:solidFill>
                  <a:srgbClr val="000099"/>
                </a:solidFill>
                <a:ea typeface="ＭＳ Ｐゴシック" pitchFamily="34" charset="-128"/>
              </a:rPr>
              <a:t>Inputs to systems switched off. </a:t>
            </a:r>
          </a:p>
          <a:p>
            <a:pPr eaLnBrk="0" fontAlgn="base" hangingPunct="0">
              <a:spcBef>
                <a:spcPct val="0"/>
              </a:spcBef>
              <a:spcAft>
                <a:spcPct val="0"/>
              </a:spcAft>
            </a:pPr>
            <a:r>
              <a:rPr lang="en-GB" sz="2400" b="1" dirty="0">
                <a:solidFill>
                  <a:srgbClr val="000099"/>
                </a:solidFill>
                <a:ea typeface="ＭＳ Ｐゴシック" pitchFamily="34" charset="-128"/>
              </a:rPr>
              <a:t>Reconfigurations made as per design.</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Erroneous/incorrect but not flagged as invalid –</a:t>
            </a:r>
          </a:p>
          <a:p>
            <a:pPr eaLnBrk="0" fontAlgn="base" hangingPunct="0">
              <a:spcBef>
                <a:spcPct val="0"/>
              </a:spcBef>
              <a:spcAft>
                <a:spcPct val="0"/>
              </a:spcAft>
            </a:pPr>
            <a:r>
              <a:rPr lang="en-GB" sz="2400" b="1" dirty="0">
                <a:solidFill>
                  <a:srgbClr val="000099"/>
                </a:solidFill>
                <a:ea typeface="ＭＳ Ｐゴシック" pitchFamily="34" charset="-128"/>
              </a:rPr>
              <a:t>Bad information fed to systems, perhaps causing anomalies</a:t>
            </a:r>
          </a:p>
          <a:p>
            <a:pPr eaLnBrk="0" fontAlgn="base" hangingPunct="0">
              <a:spcBef>
                <a:spcPct val="0"/>
              </a:spcBef>
              <a:spcAft>
                <a:spcPct val="0"/>
              </a:spcAft>
            </a:pPr>
            <a:r>
              <a:rPr lang="en-GB" sz="2400" b="1" i="1" dirty="0">
                <a:solidFill>
                  <a:srgbClr val="000099"/>
                </a:solidFill>
                <a:ea typeface="ＭＳ Ｐゴシック" pitchFamily="34" charset="-128"/>
              </a:rPr>
              <a:t>(Like 737 into AMS when Radio Altimeter fed 0 ft so autothrust reduced to idle as if landed.)</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Unreliable – incorrect but may return to normal </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dirty="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left)">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Fly By Wire Control/System Failure Causing Upset</a:t>
            </a:r>
            <a:endParaRPr lang="en-GB" sz="2400" dirty="0">
              <a:solidFill>
                <a:srgbClr val="000000"/>
              </a:solidFill>
              <a:ea typeface="ＭＳ Ｐゴシック" pitchFamily="34" charset="-128"/>
            </a:endParaRPr>
          </a:p>
        </p:txBody>
      </p:sp>
      <p:sp>
        <p:nvSpPr>
          <p:cNvPr id="6" name="Rectangle 5"/>
          <p:cNvSpPr/>
          <p:nvPr/>
        </p:nvSpPr>
        <p:spPr>
          <a:xfrm>
            <a:off x="182176" y="942628"/>
            <a:ext cx="8964488" cy="6001643"/>
          </a:xfrm>
          <a:prstGeom prst="rect">
            <a:avLst/>
          </a:prstGeom>
        </p:spPr>
        <p:txBody>
          <a:bodyPr wrap="square">
            <a:spAutoFit/>
          </a:bodyPr>
          <a:lstStyle/>
          <a:p>
            <a:pPr eaLnBrk="0" fontAlgn="base" hangingPunct="0">
              <a:spcBef>
                <a:spcPct val="0"/>
              </a:spcBef>
              <a:spcAft>
                <a:spcPct val="0"/>
              </a:spcAft>
            </a:pPr>
            <a:r>
              <a:rPr lang="en-GB" sz="2400" b="1" dirty="0">
                <a:solidFill>
                  <a:srgbClr val="000099"/>
                </a:solidFill>
                <a:ea typeface="ＭＳ Ｐゴシック" pitchFamily="34" charset="-128"/>
              </a:rPr>
              <a:t>1 Aug 2005  Malaysian 777-200  from Perth.  When climbing</a:t>
            </a:r>
          </a:p>
          <a:p>
            <a:pPr eaLnBrk="0" fontAlgn="base" hangingPunct="0">
              <a:spcBef>
                <a:spcPct val="0"/>
              </a:spcBef>
              <a:spcAft>
                <a:spcPct val="0"/>
              </a:spcAft>
            </a:pPr>
            <a:r>
              <a:rPr lang="en-GB" sz="2400" b="1" dirty="0">
                <a:solidFill>
                  <a:srgbClr val="000099"/>
                </a:solidFill>
                <a:ea typeface="ＭＳ Ｐゴシック" pitchFamily="34" charset="-128"/>
              </a:rPr>
              <a:t>                     through FL380 the airspeed indicated near the </a:t>
            </a:r>
          </a:p>
          <a:p>
            <a:pPr eaLnBrk="0" fontAlgn="base" hangingPunct="0">
              <a:spcBef>
                <a:spcPct val="0"/>
              </a:spcBef>
              <a:spcAft>
                <a:spcPct val="0"/>
              </a:spcAft>
            </a:pPr>
            <a:r>
              <a:rPr lang="en-GB" sz="2400" b="1" dirty="0">
                <a:solidFill>
                  <a:srgbClr val="000099"/>
                </a:solidFill>
                <a:ea typeface="ＭＳ Ｐゴシック" pitchFamily="34" charset="-128"/>
              </a:rPr>
              <a:t>                     overspeed and stall speed limits. The aircraft </a:t>
            </a:r>
          </a:p>
          <a:p>
            <a:pPr eaLnBrk="0" fontAlgn="base" hangingPunct="0">
              <a:spcBef>
                <a:spcPct val="0"/>
              </a:spcBef>
              <a:spcAft>
                <a:spcPct val="0"/>
              </a:spcAft>
            </a:pPr>
            <a:r>
              <a:rPr lang="en-GB" sz="2400" b="1" dirty="0">
                <a:solidFill>
                  <a:srgbClr val="000099"/>
                </a:solidFill>
                <a:ea typeface="ＭＳ Ｐゴシック" pitchFamily="34" charset="-128"/>
              </a:rPr>
              <a:t>                     pitched up, climbed to FL410 with the airspeed </a:t>
            </a:r>
          </a:p>
          <a:p>
            <a:pPr eaLnBrk="0" fontAlgn="base" hangingPunct="0">
              <a:spcBef>
                <a:spcPct val="0"/>
              </a:spcBef>
              <a:spcAft>
                <a:spcPct val="0"/>
              </a:spcAft>
            </a:pPr>
            <a:r>
              <a:rPr lang="en-GB" sz="2400" b="1" dirty="0">
                <a:solidFill>
                  <a:srgbClr val="000099"/>
                </a:solidFill>
                <a:ea typeface="ＭＳ Ｐゴシック" pitchFamily="34" charset="-128"/>
              </a:rPr>
              <a:t>                     dropping to 158 </a:t>
            </a:r>
            <a:r>
              <a:rPr lang="en-GB" sz="2400" b="1" dirty="0" err="1">
                <a:solidFill>
                  <a:srgbClr val="000099"/>
                </a:solidFill>
                <a:ea typeface="ＭＳ Ｐゴシック" pitchFamily="34" charset="-128"/>
              </a:rPr>
              <a:t>kt</a:t>
            </a:r>
            <a:r>
              <a:rPr lang="en-GB" sz="2400" b="1" dirty="0">
                <a:solidFill>
                  <a:srgbClr val="000099"/>
                </a:solidFill>
                <a:ea typeface="ＭＳ Ｐゴシック" pitchFamily="34" charset="-128"/>
              </a:rPr>
              <a:t> and the stall warning/stick </a:t>
            </a:r>
          </a:p>
          <a:p>
            <a:pPr eaLnBrk="0" fontAlgn="base" hangingPunct="0">
              <a:spcBef>
                <a:spcPct val="0"/>
              </a:spcBef>
              <a:spcAft>
                <a:spcPct val="0"/>
              </a:spcAft>
            </a:pPr>
            <a:r>
              <a:rPr lang="en-GB" sz="2400" b="1" dirty="0">
                <a:solidFill>
                  <a:srgbClr val="000099"/>
                </a:solidFill>
                <a:ea typeface="ＭＳ Ｐゴシック" pitchFamily="34" charset="-128"/>
              </a:rPr>
              <a:t>                     shaker activated. The crew took control and </a:t>
            </a:r>
          </a:p>
          <a:p>
            <a:pPr eaLnBrk="0" fontAlgn="base" hangingPunct="0">
              <a:spcBef>
                <a:spcPct val="0"/>
              </a:spcBef>
              <a:spcAft>
                <a:spcPct val="0"/>
              </a:spcAft>
            </a:pPr>
            <a:r>
              <a:rPr lang="en-GB" sz="2400" b="1" dirty="0">
                <a:solidFill>
                  <a:srgbClr val="000099"/>
                </a:solidFill>
                <a:ea typeface="ＭＳ Ｐゴシック" pitchFamily="34" charset="-128"/>
              </a:rPr>
              <a:t>                     returned to Perth flying manually throughout.</a:t>
            </a:r>
          </a:p>
          <a:p>
            <a:pPr eaLnBrk="0" fontAlgn="base" hangingPunct="0">
              <a:spcBef>
                <a:spcPct val="0"/>
              </a:spcBef>
              <a:spcAft>
                <a:spcPct val="0"/>
              </a:spcAft>
            </a:pPr>
            <a:r>
              <a:rPr lang="en-GB" sz="2400" b="1" dirty="0">
                <a:solidFill>
                  <a:srgbClr val="000099"/>
                </a:solidFill>
                <a:ea typeface="ＭＳ Ｐゴシック" pitchFamily="34" charset="-128"/>
              </a:rPr>
              <a:t>                     One of several accelerometers had failed </a:t>
            </a:r>
          </a:p>
          <a:p>
            <a:pPr eaLnBrk="0" fontAlgn="base" hangingPunct="0">
              <a:spcBef>
                <a:spcPct val="0"/>
              </a:spcBef>
              <a:spcAft>
                <a:spcPct val="0"/>
              </a:spcAft>
            </a:pPr>
            <a:r>
              <a:rPr lang="en-GB" sz="2400" b="1" dirty="0">
                <a:solidFill>
                  <a:srgbClr val="000099"/>
                </a:solidFill>
                <a:ea typeface="ＭＳ Ｐゴシック" pitchFamily="34" charset="-128"/>
              </a:rPr>
              <a:t>                     another accelerometer had failed in June 2001.</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r>
              <a:rPr lang="en-GB" sz="2400" b="1" dirty="0">
                <a:solidFill>
                  <a:srgbClr val="000099"/>
                </a:solidFill>
                <a:ea typeface="ＭＳ Ｐゴシック" pitchFamily="34" charset="-128"/>
              </a:rPr>
              <a:t> 7 Oct 2008  Qantas A330 from Perth.  ADIRU #1 fed very </a:t>
            </a:r>
          </a:p>
          <a:p>
            <a:pPr eaLnBrk="0" fontAlgn="base" hangingPunct="0">
              <a:spcBef>
                <a:spcPct val="0"/>
              </a:spcBef>
              <a:spcAft>
                <a:spcPct val="0"/>
              </a:spcAft>
            </a:pPr>
            <a:r>
              <a:rPr lang="en-GB" sz="2400" b="1" dirty="0">
                <a:solidFill>
                  <a:srgbClr val="000099"/>
                </a:solidFill>
                <a:ea typeface="ＭＳ Ｐゴシック" pitchFamily="34" charset="-128"/>
              </a:rPr>
              <a:t>                     high false </a:t>
            </a:r>
            <a:r>
              <a:rPr lang="en-GB" sz="2400" b="1" dirty="0" err="1">
                <a:solidFill>
                  <a:srgbClr val="000099"/>
                </a:solidFill>
                <a:ea typeface="ＭＳ Ｐゴシック" pitchFamily="34" charset="-128"/>
              </a:rPr>
              <a:t>AoA</a:t>
            </a:r>
            <a:r>
              <a:rPr lang="en-GB" sz="2400" b="1" dirty="0">
                <a:solidFill>
                  <a:srgbClr val="000099"/>
                </a:solidFill>
                <a:ea typeface="ＭＳ Ｐゴシック" pitchFamily="34" charset="-128"/>
              </a:rPr>
              <a:t> values to the flight control </a:t>
            </a:r>
          </a:p>
          <a:p>
            <a:pPr eaLnBrk="0" fontAlgn="base" hangingPunct="0">
              <a:spcBef>
                <a:spcPct val="0"/>
              </a:spcBef>
              <a:spcAft>
                <a:spcPct val="0"/>
              </a:spcAft>
            </a:pPr>
            <a:r>
              <a:rPr lang="en-GB" sz="2400" b="1" dirty="0">
                <a:solidFill>
                  <a:srgbClr val="000099"/>
                </a:solidFill>
                <a:ea typeface="ＭＳ Ｐゴシック" pitchFamily="34" charset="-128"/>
              </a:rPr>
              <a:t>                     computers commanding a nose-down aircraft   </a:t>
            </a:r>
          </a:p>
          <a:p>
            <a:pPr eaLnBrk="0" fontAlgn="base" hangingPunct="0">
              <a:spcBef>
                <a:spcPct val="0"/>
              </a:spcBef>
              <a:spcAft>
                <a:spcPct val="0"/>
              </a:spcAft>
            </a:pPr>
            <a:r>
              <a:rPr lang="en-GB" sz="2400" b="1" dirty="0">
                <a:solidFill>
                  <a:srgbClr val="000099"/>
                </a:solidFill>
                <a:ea typeface="ＭＳ Ｐゴシック" pitchFamily="34" charset="-128"/>
              </a:rPr>
              <a:t>                     pitch of about 8.5 degrees.  The aircraft diverted</a:t>
            </a:r>
          </a:p>
          <a:p>
            <a:pPr eaLnBrk="0" fontAlgn="base" hangingPunct="0">
              <a:spcBef>
                <a:spcPct val="0"/>
              </a:spcBef>
              <a:spcAft>
                <a:spcPct val="0"/>
              </a:spcAft>
            </a:pPr>
            <a:r>
              <a:rPr lang="en-GB" sz="2400" b="1" dirty="0">
                <a:solidFill>
                  <a:srgbClr val="000099"/>
                </a:solidFill>
                <a:ea typeface="ＭＳ Ｐゴシック" pitchFamily="34" charset="-128"/>
              </a:rPr>
              <a:t>	          to </a:t>
            </a:r>
            <a:r>
              <a:rPr lang="en-GB" sz="2400" b="1" dirty="0" err="1" smtClean="0">
                <a:solidFill>
                  <a:srgbClr val="000099"/>
                </a:solidFill>
                <a:ea typeface="ＭＳ Ｐゴシック" pitchFamily="34" charset="-128"/>
              </a:rPr>
              <a:t>Learmonth</a:t>
            </a:r>
            <a:r>
              <a:rPr lang="en-GB" sz="2400" b="1" dirty="0">
                <a:solidFill>
                  <a:srgbClr val="000099"/>
                </a:solidFill>
                <a:ea typeface="ＭＳ Ｐゴシック" pitchFamily="34" charset="-128"/>
              </a:rPr>
              <a:t>.</a:t>
            </a:r>
          </a:p>
          <a:p>
            <a:pPr eaLnBrk="0" fontAlgn="base" hangingPunct="0">
              <a:spcBef>
                <a:spcPct val="0"/>
              </a:spcBef>
              <a:spcAft>
                <a:spcPct val="0"/>
              </a:spcAft>
            </a:pPr>
            <a:endParaRPr lang="en-GB" sz="2400" dirty="0">
              <a:solidFill>
                <a:srgbClr val="0000FF"/>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left)">
                                      <p:cBhvr>
                                        <p:cTn id="31" dur="500"/>
                                        <p:tgtEl>
                                          <p:spTgt spid="6">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left)">
                                      <p:cBhvr>
                                        <p:cTn id="35" dur="500"/>
                                        <p:tgtEl>
                                          <p:spTgt spid="6">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left)">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wipe(left)">
                                      <p:cBhvr>
                                        <p:cTn id="44" dur="500"/>
                                        <p:tgtEl>
                                          <p:spTgt spid="6">
                                            <p:txEl>
                                              <p:pRg st="10" end="10"/>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wipe(left)">
                                      <p:cBhvr>
                                        <p:cTn id="48" dur="500"/>
                                        <p:tgtEl>
                                          <p:spTgt spid="6">
                                            <p:txEl>
                                              <p:pRg st="11" end="11"/>
                                            </p:txEl>
                                          </p:spTgt>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wipe(left)">
                                      <p:cBhvr>
                                        <p:cTn id="52" dur="500"/>
                                        <p:tgtEl>
                                          <p:spTgt spid="6">
                                            <p:txEl>
                                              <p:pRg st="12" end="12"/>
                                            </p:txEl>
                                          </p:spTgt>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6">
                                            <p:txEl>
                                              <p:pRg st="13" end="13"/>
                                            </p:txEl>
                                          </p:spTgt>
                                        </p:tgtEl>
                                        <p:attrNameLst>
                                          <p:attrName>style.visibility</p:attrName>
                                        </p:attrNameLst>
                                      </p:cBhvr>
                                      <p:to>
                                        <p:strVal val="visible"/>
                                      </p:to>
                                    </p:set>
                                    <p:animEffect transition="in" filter="wipe(left)">
                                      <p:cBhvr>
                                        <p:cTn id="56" dur="500"/>
                                        <p:tgtEl>
                                          <p:spTgt spid="6">
                                            <p:txEl>
                                              <p:pRg st="13" end="13"/>
                                            </p:txEl>
                                          </p:spTgt>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6">
                                            <p:txEl>
                                              <p:pRg st="14" end="14"/>
                                            </p:txEl>
                                          </p:spTgt>
                                        </p:tgtEl>
                                        <p:attrNameLst>
                                          <p:attrName>style.visibility</p:attrName>
                                        </p:attrNameLst>
                                      </p:cBhvr>
                                      <p:to>
                                        <p:strVal val="visible"/>
                                      </p:to>
                                    </p:set>
                                    <p:animEffect transition="in" filter="wipe(left)">
                                      <p:cBhvr>
                                        <p:cTn id="60"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From Ray Jone Steve Billett CTC Acidents phase of flight 1959-2011 - 8oct12.jpg"/>
          <p:cNvPicPr>
            <a:picLocks noChangeAspect="1"/>
          </p:cNvPicPr>
          <p:nvPr/>
        </p:nvPicPr>
        <p:blipFill>
          <a:blip r:embed="rId3" cstate="print"/>
          <a:stretch>
            <a:fillRect/>
          </a:stretch>
        </p:blipFill>
        <p:spPr>
          <a:xfrm>
            <a:off x="0" y="0"/>
            <a:ext cx="9144000" cy="6427048"/>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Examples of LOC-I </a:t>
            </a:r>
          </a:p>
          <a:p>
            <a:pPr algn="ctr" eaLnBrk="0" fontAlgn="base" hangingPunct="0">
              <a:spcBef>
                <a:spcPct val="0"/>
              </a:spcBef>
              <a:spcAft>
                <a:spcPct val="0"/>
              </a:spcAft>
            </a:pPr>
            <a:r>
              <a:rPr lang="en-GB" sz="2400" b="1" dirty="0">
                <a:solidFill>
                  <a:srgbClr val="000099"/>
                </a:solidFill>
                <a:ea typeface="ＭＳ Ｐゴシック" pitchFamily="34" charset="-128"/>
              </a:rPr>
              <a:t>Classic Aircraft Control/System Failure Causing Upset</a:t>
            </a:r>
            <a:endParaRPr lang="en-GB" sz="2400" dirty="0">
              <a:solidFill>
                <a:srgbClr val="000000"/>
              </a:solidFill>
              <a:ea typeface="ＭＳ Ｐゴシック" pitchFamily="34" charset="-128"/>
            </a:endParaRPr>
          </a:p>
        </p:txBody>
      </p:sp>
      <p:sp>
        <p:nvSpPr>
          <p:cNvPr id="3" name="Rectangle 2"/>
          <p:cNvSpPr/>
          <p:nvPr/>
        </p:nvSpPr>
        <p:spPr>
          <a:xfrm>
            <a:off x="179512" y="1166272"/>
            <a:ext cx="8964488" cy="5262979"/>
          </a:xfrm>
          <a:prstGeom prst="rect">
            <a:avLst/>
          </a:prstGeom>
        </p:spPr>
        <p:txBody>
          <a:bodyPr wrap="square">
            <a:spAutoFit/>
          </a:bodyPr>
          <a:lstStyle/>
          <a:p>
            <a:pPr eaLnBrk="0" fontAlgn="base" hangingPunct="0">
              <a:spcBef>
                <a:spcPct val="0"/>
              </a:spcBef>
              <a:spcAft>
                <a:spcPct val="0"/>
              </a:spcAft>
            </a:pPr>
            <a:r>
              <a:rPr lang="en-GB" sz="2400" b="1" dirty="0">
                <a:solidFill>
                  <a:srgbClr val="000099"/>
                </a:solidFill>
                <a:ea typeface="ＭＳ Ｐゴシック" pitchFamily="34" charset="-128"/>
              </a:rPr>
              <a:t>03 Mar 1991  United Airlines 737-200 Colorado Springs.</a:t>
            </a:r>
          </a:p>
          <a:p>
            <a:pPr eaLnBrk="0" fontAlgn="base" hangingPunct="0">
              <a:spcBef>
                <a:spcPct val="0"/>
              </a:spcBef>
              <a:spcAft>
                <a:spcPct val="0"/>
              </a:spcAft>
            </a:pPr>
            <a:r>
              <a:rPr lang="en-GB" sz="2400" b="1" dirty="0">
                <a:solidFill>
                  <a:srgbClr val="000099"/>
                </a:solidFill>
                <a:ea typeface="ＭＳ Ｐゴシック" pitchFamily="34" charset="-128"/>
              </a:rPr>
              <a:t>08 Sep 1994  USAir 737-300, near Pittsburgh.</a:t>
            </a:r>
          </a:p>
          <a:p>
            <a:pPr eaLnBrk="0" fontAlgn="base" hangingPunct="0">
              <a:spcBef>
                <a:spcPct val="0"/>
              </a:spcBef>
              <a:spcAft>
                <a:spcPct val="0"/>
              </a:spcAft>
            </a:pPr>
            <a:r>
              <a:rPr lang="en-GB" sz="2400" b="1" dirty="0">
                <a:solidFill>
                  <a:srgbClr val="000099"/>
                </a:solidFill>
                <a:ea typeface="ＭＳ Ｐゴシック" pitchFamily="34" charset="-128"/>
              </a:rPr>
              <a:t>		 Both aircraft crashed due rudder PCU jamming</a:t>
            </a:r>
          </a:p>
          <a:p>
            <a:pPr eaLnBrk="0" fontAlgn="base" hangingPunct="0">
              <a:spcBef>
                <a:spcPct val="0"/>
              </a:spcBef>
              <a:spcAft>
                <a:spcPct val="0"/>
              </a:spcAft>
            </a:pPr>
            <a:r>
              <a:rPr lang="en-GB" sz="2400" b="1" dirty="0">
                <a:solidFill>
                  <a:srgbClr val="000099"/>
                </a:solidFill>
                <a:ea typeface="ＭＳ Ｐゴシック" pitchFamily="34" charset="-128"/>
              </a:rPr>
              <a:t>		 which could reverse the pilots inputs.</a:t>
            </a:r>
          </a:p>
          <a:p>
            <a:pPr eaLnBrk="0" fontAlgn="base" hangingPunct="0">
              <a:spcBef>
                <a:spcPct val="0"/>
              </a:spcBef>
              <a:spcAft>
                <a:spcPct val="0"/>
              </a:spcAft>
            </a:pPr>
            <a:r>
              <a:rPr lang="en-GB" sz="2400" b="1" dirty="0">
                <a:solidFill>
                  <a:srgbClr val="000099"/>
                </a:solidFill>
                <a:ea typeface="ＭＳ Ｐゴシック" pitchFamily="34" charset="-128"/>
              </a:rPr>
              <a:t>    </a:t>
            </a:r>
          </a:p>
          <a:p>
            <a:pPr algn="ctr" eaLnBrk="0" fontAlgn="base" hangingPunct="0">
              <a:spcBef>
                <a:spcPct val="0"/>
              </a:spcBef>
              <a:spcAft>
                <a:spcPct val="0"/>
              </a:spcAft>
            </a:pPr>
            <a:r>
              <a:rPr lang="en-GB" sz="2400" b="1" dirty="0">
                <a:solidFill>
                  <a:srgbClr val="000099"/>
                </a:solidFill>
                <a:ea typeface="ＭＳ Ｐゴシック" pitchFamily="34" charset="-128"/>
              </a:rPr>
              <a:t>The FAA ordered that the servo valves be replaced </a:t>
            </a:r>
            <a:r>
              <a:rPr lang="en-GB" sz="2400" b="1" i="1" dirty="0">
                <a:solidFill>
                  <a:srgbClr val="0000FF"/>
                </a:solidFill>
                <a:ea typeface="ＭＳ Ｐゴシック" pitchFamily="34" charset="-128"/>
              </a:rPr>
              <a:t>and that new training protocol for pilots to handle unexpected movement of flight controls be developed.</a:t>
            </a:r>
          </a:p>
          <a:p>
            <a:pPr algn="ctr" eaLnBrk="0" fontAlgn="base" hangingPunct="0">
              <a:spcBef>
                <a:spcPct val="0"/>
              </a:spcBef>
              <a:spcAft>
                <a:spcPct val="0"/>
              </a:spcAft>
            </a:pPr>
            <a:endParaRPr lang="en-GB" sz="2400" b="1" i="1" dirty="0">
              <a:solidFill>
                <a:srgbClr val="0000FF"/>
              </a:solidFill>
              <a:ea typeface="ＭＳ Ｐゴシック" pitchFamily="34" charset="-128"/>
            </a:endParaRPr>
          </a:p>
          <a:p>
            <a:pPr algn="ctr" eaLnBrk="0" fontAlgn="base" hangingPunct="0">
              <a:spcBef>
                <a:spcPct val="0"/>
              </a:spcBef>
              <a:spcAft>
                <a:spcPct val="0"/>
              </a:spcAft>
            </a:pPr>
            <a:r>
              <a:rPr lang="en-GB" sz="2400" b="1" dirty="0">
                <a:solidFill>
                  <a:srgbClr val="000099"/>
                </a:solidFill>
                <a:ea typeface="ＭＳ Ｐゴシック" pitchFamily="34" charset="-128"/>
              </a:rPr>
              <a:t>Some airlines implemented  upset training  procedures which were not approved by the manufacturers therefore in 1998 Airbus, Boeing and McDonnell Douglas published the </a:t>
            </a:r>
            <a:r>
              <a:rPr lang="en-GB" sz="2400" b="1" dirty="0">
                <a:solidFill>
                  <a:srgbClr val="0000FF"/>
                </a:solidFill>
                <a:ea typeface="ＭＳ Ｐゴシック" pitchFamily="34" charset="-128"/>
              </a:rPr>
              <a:t>Airplane Upset Recovery Aid</a:t>
            </a:r>
          </a:p>
          <a:p>
            <a:pPr algn="ctr" eaLnBrk="0" fontAlgn="base" hangingPunct="0">
              <a:spcBef>
                <a:spcPct val="0"/>
              </a:spcBef>
              <a:spcAft>
                <a:spcPct val="0"/>
              </a:spcAft>
            </a:pPr>
            <a:r>
              <a:rPr lang="en-GB" sz="2400" b="1" dirty="0" smtClean="0">
                <a:solidFill>
                  <a:srgbClr val="000099"/>
                </a:solidFill>
                <a:ea typeface="ＭＳ Ｐゴシック" pitchFamily="34" charset="-128"/>
              </a:rPr>
              <a:t>remains “</a:t>
            </a:r>
            <a:r>
              <a:rPr lang="en-GB" sz="2400" b="1" dirty="0">
                <a:solidFill>
                  <a:srgbClr val="000099"/>
                </a:solidFill>
                <a:ea typeface="ＭＳ Ｐゴシック" pitchFamily="34" charset="-128"/>
              </a:rPr>
              <a:t>bible” for Upset Prevention &amp; </a:t>
            </a:r>
            <a:r>
              <a:rPr lang="en-GB" sz="2400" b="1" dirty="0" smtClean="0">
                <a:solidFill>
                  <a:srgbClr val="000099"/>
                </a:solidFill>
                <a:ea typeface="ＭＳ Ｐゴシック" pitchFamily="34" charset="-128"/>
              </a:rPr>
              <a:t>Upset Training</a:t>
            </a:r>
            <a:endParaRPr lang="en-GB" sz="2400" dirty="0">
              <a:solidFill>
                <a:srgbClr val="0000FF"/>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AURTA V2 2004 Front - 11oct12.jpg"/>
          <p:cNvPicPr>
            <a:picLocks noChangeAspect="1"/>
          </p:cNvPicPr>
          <p:nvPr/>
        </p:nvPicPr>
        <p:blipFill>
          <a:blip r:embed="rId3" cstate="print"/>
          <a:stretch>
            <a:fillRect/>
          </a:stretch>
        </p:blipFill>
        <p:spPr>
          <a:xfrm>
            <a:off x="2162592" y="-15240"/>
            <a:ext cx="4968552" cy="6477596"/>
          </a:xfrm>
          <a:prstGeom prst="rect">
            <a:avLst/>
          </a:prstGeo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l Wainwright - Test Pilots View of Upset Recovery Page 1 &amp; 2 SnagIt - 8oct12.jpg"/>
          <p:cNvPicPr>
            <a:picLocks noChangeAspect="1"/>
          </p:cNvPicPr>
          <p:nvPr/>
        </p:nvPicPr>
        <p:blipFill>
          <a:blip r:embed="rId3" cstate="print"/>
          <a:stretch>
            <a:fillRect/>
          </a:stretch>
        </p:blipFill>
        <p:spPr>
          <a:xfrm>
            <a:off x="0" y="34237"/>
            <a:ext cx="9144000" cy="6402758"/>
          </a:xfrm>
          <a:prstGeom prst="rect">
            <a:avLst/>
          </a:prstGeom>
        </p:spPr>
      </p:pic>
      <p:sp>
        <p:nvSpPr>
          <p:cNvPr id="4" name="TextBox 3"/>
          <p:cNvSpPr txBox="1"/>
          <p:nvPr/>
        </p:nvSpPr>
        <p:spPr>
          <a:xfrm>
            <a:off x="1994226" y="2912116"/>
            <a:ext cx="5326344" cy="1200329"/>
          </a:xfrm>
          <a:prstGeom prst="rect">
            <a:avLst/>
          </a:prstGeom>
          <a:solidFill>
            <a:schemeClr val="accent3">
              <a:lumMod val="85000"/>
            </a:schemeClr>
          </a:solidFill>
          <a:ln w="19050">
            <a:solidFill>
              <a:srgbClr val="000099"/>
            </a:solidFill>
          </a:ln>
        </p:spPr>
        <p:txBody>
          <a:bodyPr wrap="square" rtlCol="0">
            <a:spAutoFit/>
          </a:bodyPr>
          <a:lstStyle/>
          <a:p>
            <a:pPr algn="ctr"/>
            <a:r>
              <a:rPr lang="en-GB" b="1" dirty="0" smtClean="0">
                <a:solidFill>
                  <a:srgbClr val="000099"/>
                </a:solidFill>
              </a:rPr>
              <a:t>Bill Wainwright, Airbus </a:t>
            </a:r>
            <a:r>
              <a:rPr lang="en-GB" b="1" dirty="0" smtClean="0">
                <a:solidFill>
                  <a:srgbClr val="000099"/>
                </a:solidFill>
              </a:rPr>
              <a:t>Chief </a:t>
            </a:r>
            <a:r>
              <a:rPr lang="en-GB" b="1" dirty="0" smtClean="0">
                <a:solidFill>
                  <a:srgbClr val="000099"/>
                </a:solidFill>
              </a:rPr>
              <a:t>Test Pilot,</a:t>
            </a:r>
          </a:p>
          <a:p>
            <a:pPr algn="ctr"/>
            <a:r>
              <a:rPr lang="en-GB" b="1" dirty="0" smtClean="0">
                <a:solidFill>
                  <a:srgbClr val="000099"/>
                </a:solidFill>
              </a:rPr>
              <a:t>one of the 3 signatories to the AURTA  manual,</a:t>
            </a:r>
          </a:p>
          <a:p>
            <a:pPr algn="ctr"/>
            <a:r>
              <a:rPr lang="en-GB" b="1" dirty="0" smtClean="0">
                <a:solidFill>
                  <a:srgbClr val="000099"/>
                </a:solidFill>
              </a:rPr>
              <a:t>gave  more advice in an Upset Recovery article in the June 1998 Airbus FAST magazine</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3079"/>
            <a:ext cx="9144000" cy="461665"/>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Bill Wainwright’s Advice </a:t>
            </a:r>
          </a:p>
        </p:txBody>
      </p:sp>
      <p:pic>
        <p:nvPicPr>
          <p:cNvPr id="3" name="Picture 2" descr="Bill Wainwright - Test Pilots View of Upset Recovery Prevention - 11oct12.jpg"/>
          <p:cNvPicPr>
            <a:picLocks noChangeAspect="1"/>
          </p:cNvPicPr>
          <p:nvPr/>
        </p:nvPicPr>
        <p:blipFill>
          <a:blip r:embed="rId3" cstate="print"/>
          <a:stretch>
            <a:fillRect/>
          </a:stretch>
        </p:blipFill>
        <p:spPr>
          <a:xfrm>
            <a:off x="2699792" y="1268760"/>
            <a:ext cx="3733800" cy="3200400"/>
          </a:xfrm>
          <a:prstGeom prst="rect">
            <a:avLst/>
          </a:prstGeom>
        </p:spPr>
      </p:pic>
      <p:sp>
        <p:nvSpPr>
          <p:cNvPr id="4" name="Rectangle 3"/>
          <p:cNvSpPr/>
          <p:nvPr/>
        </p:nvSpPr>
        <p:spPr>
          <a:xfrm>
            <a:off x="3016290" y="4923255"/>
            <a:ext cx="3240360" cy="461665"/>
          </a:xfrm>
          <a:prstGeom prst="rect">
            <a:avLst/>
          </a:prstGeom>
          <a:solidFill>
            <a:schemeClr val="accent1"/>
          </a:solidFill>
          <a:ln>
            <a:solidFill>
              <a:srgbClr val="000099"/>
            </a:solidFill>
          </a:ln>
        </p:spPr>
        <p:txBody>
          <a:bodyPr wrap="square">
            <a:spAutoFit/>
          </a:bodyPr>
          <a:lstStyle/>
          <a:p>
            <a:pPr algn="ctr" eaLnBrk="0" fontAlgn="base" hangingPunct="0">
              <a:spcBef>
                <a:spcPct val="0"/>
              </a:spcBef>
              <a:spcAft>
                <a:spcPct val="0"/>
              </a:spcAft>
            </a:pPr>
            <a:r>
              <a:rPr lang="en-GB" sz="2400" b="1" dirty="0">
                <a:solidFill>
                  <a:srgbClr val="00B0F0"/>
                </a:solidFill>
                <a:ea typeface="ＭＳ Ｐゴシック" pitchFamily="34" charset="-128"/>
              </a:rPr>
              <a:t>Prevention is Prime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l Wainwright - Test Pilots View of Upset Recovery Don't Use Rudder - 11oct12.jpg"/>
          <p:cNvPicPr>
            <a:picLocks noChangeAspect="1"/>
          </p:cNvPicPr>
          <p:nvPr/>
        </p:nvPicPr>
        <p:blipFill>
          <a:blip r:embed="rId3" cstate="print"/>
          <a:stretch>
            <a:fillRect/>
          </a:stretch>
        </p:blipFill>
        <p:spPr>
          <a:xfrm>
            <a:off x="2699792" y="1628800"/>
            <a:ext cx="3896072" cy="3293719"/>
          </a:xfrm>
          <a:prstGeom prst="rect">
            <a:avLst/>
          </a:prstGeom>
        </p:spPr>
      </p:pic>
      <p:sp>
        <p:nvSpPr>
          <p:cNvPr id="4" name="Rectangle 3"/>
          <p:cNvSpPr/>
          <p:nvPr/>
        </p:nvSpPr>
        <p:spPr>
          <a:xfrm>
            <a:off x="0" y="68431"/>
            <a:ext cx="9144000" cy="830997"/>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Bill Wainwright’s Advice </a:t>
            </a:r>
          </a:p>
          <a:p>
            <a:pPr algn="ctr" eaLnBrk="0" fontAlgn="base" hangingPunct="0">
              <a:spcBef>
                <a:spcPct val="0"/>
              </a:spcBef>
              <a:spcAft>
                <a:spcPts val="1200"/>
              </a:spcAft>
            </a:pPr>
            <a:r>
              <a:rPr lang="en-GB" sz="2400" b="1" i="1" dirty="0" smtClean="0">
                <a:solidFill>
                  <a:srgbClr val="000099"/>
                </a:solidFill>
                <a:ea typeface="ＭＳ Ｐゴシック" pitchFamily="34" charset="-128"/>
              </a:rPr>
              <a:t>Together with Boeing &amp; McDonnell Douglas</a:t>
            </a:r>
          </a:p>
        </p:txBody>
      </p:sp>
      <p:pic>
        <p:nvPicPr>
          <p:cNvPr id="5" name="Picture 4" descr="HD RAeS LHR 121011 - Van den Burgh Childred of the Magenta Line 2 - 8oct12.jpg"/>
          <p:cNvPicPr>
            <a:picLocks noChangeAspect="1"/>
          </p:cNvPicPr>
          <p:nvPr/>
        </p:nvPicPr>
        <p:blipFill>
          <a:blip r:embed="rId4" cstate="print"/>
          <a:stretch>
            <a:fillRect/>
          </a:stretch>
        </p:blipFill>
        <p:spPr>
          <a:xfrm>
            <a:off x="179512" y="4653136"/>
            <a:ext cx="2304256" cy="1744344"/>
          </a:xfrm>
          <a:prstGeom prst="rect">
            <a:avLst/>
          </a:prstGeom>
        </p:spPr>
      </p:pic>
      <p:pic>
        <p:nvPicPr>
          <p:cNvPr id="6" name="Picture 5" descr="HD RAeS LHR 121011 - Van den Burgh DC10 Pitch Up due stab jammed full up - 8oct12.jpg"/>
          <p:cNvPicPr>
            <a:picLocks noChangeAspect="1"/>
          </p:cNvPicPr>
          <p:nvPr/>
        </p:nvPicPr>
        <p:blipFill>
          <a:blip r:embed="rId5" cstate="print"/>
          <a:stretch>
            <a:fillRect/>
          </a:stretch>
        </p:blipFill>
        <p:spPr>
          <a:xfrm>
            <a:off x="6743288" y="4633704"/>
            <a:ext cx="2365903" cy="1746000"/>
          </a:xfrm>
          <a:prstGeom prst="rect">
            <a:avLst/>
          </a:prstGeom>
        </p:spPr>
      </p:pic>
      <p:sp>
        <p:nvSpPr>
          <p:cNvPr id="7" name="Rectangle 6"/>
          <p:cNvSpPr/>
          <p:nvPr/>
        </p:nvSpPr>
        <p:spPr>
          <a:xfrm>
            <a:off x="2691408" y="5054704"/>
            <a:ext cx="3895200" cy="1200329"/>
          </a:xfrm>
          <a:prstGeom prst="rect">
            <a:avLst/>
          </a:prstGeom>
          <a:solidFill>
            <a:schemeClr val="bg2">
              <a:lumMod val="90000"/>
            </a:schemeClr>
          </a:solidFill>
          <a:ln w="6350">
            <a:solidFill>
              <a:schemeClr val="tx1"/>
            </a:solidFill>
          </a:ln>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But AA persisted with their Upset Recovery policy of using rudder</a:t>
            </a:r>
            <a:endParaRPr lang="en-GB" sz="2400" dirty="0">
              <a:solidFill>
                <a:srgbClr val="000000"/>
              </a:solidFill>
              <a:ea typeface="ＭＳ Ｐゴシック" pitchFamily="34" charset="-128"/>
            </a:endParaRPr>
          </a:p>
        </p:txBody>
      </p:sp>
      <p:sp>
        <p:nvSpPr>
          <p:cNvPr id="8" name="TextBox 7"/>
          <p:cNvSpPr txBox="1"/>
          <p:nvPr/>
        </p:nvSpPr>
        <p:spPr>
          <a:xfrm>
            <a:off x="2195736" y="966777"/>
            <a:ext cx="4896544" cy="461665"/>
          </a:xfrm>
          <a:prstGeom prst="rect">
            <a:avLst/>
          </a:prstGeom>
          <a:solidFill>
            <a:schemeClr val="accent1"/>
          </a:solidFill>
          <a:ln w="19050">
            <a:solidFill>
              <a:srgbClr val="000099"/>
            </a:solidFill>
          </a:ln>
        </p:spPr>
        <p:txBody>
          <a:bodyPr wrap="square" rtlCol="0">
            <a:spAutoFit/>
          </a:bodyPr>
          <a:lstStyle/>
          <a:p>
            <a:pPr algn="ctr"/>
            <a:r>
              <a:rPr lang="en-GB" sz="2400" b="1" dirty="0" smtClean="0">
                <a:solidFill>
                  <a:srgbClr val="00B0F0"/>
                </a:solidFill>
                <a:ea typeface="ＭＳ Ｐゴシック" pitchFamily="34" charset="-128"/>
              </a:rPr>
              <a:t>Do NOT use Rudder in an </a:t>
            </a:r>
            <a:r>
              <a:rPr lang="en-GB" sz="2400" b="1" dirty="0" smtClean="0">
                <a:solidFill>
                  <a:srgbClr val="00B0F0"/>
                </a:solidFill>
                <a:ea typeface="ＭＳ Ｐゴシック" pitchFamily="34" charset="-128"/>
              </a:rPr>
              <a:t>Upset</a:t>
            </a:r>
            <a:endParaRPr lang="en-GB" sz="2400" dirty="0" smtClean="0">
              <a:solidFill>
                <a:srgbClr val="00B0F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81000" y="152400"/>
            <a:ext cx="8763000" cy="5324535"/>
          </a:xfrm>
          <a:prstGeom prst="rect">
            <a:avLst/>
          </a:prstGeom>
          <a:noFill/>
          <a:ln w="28575">
            <a:noFill/>
            <a:miter lim="800000"/>
            <a:headEnd/>
            <a:tailEnd/>
          </a:ln>
        </p:spPr>
        <p:txBody>
          <a:bodyPr>
            <a:spAutoFit/>
          </a:bodyPr>
          <a:lstStyle/>
          <a:p>
            <a:pPr algn="ctr" eaLnBrk="0" fontAlgn="base" hangingPunct="0">
              <a:lnSpc>
                <a:spcPct val="80000"/>
              </a:lnSpc>
              <a:spcBef>
                <a:spcPct val="15000"/>
              </a:spcBef>
              <a:spcAft>
                <a:spcPct val="0"/>
              </a:spcAft>
            </a:pPr>
            <a:r>
              <a:rPr lang="en-GB" sz="3200" b="1" dirty="0">
                <a:solidFill>
                  <a:srgbClr val="000099"/>
                </a:solidFill>
                <a:ea typeface="ＭＳ Ｐゴシック" pitchFamily="34" charset="-128"/>
              </a:rPr>
              <a:t>LOC Accidents – </a:t>
            </a:r>
          </a:p>
          <a:p>
            <a:pPr algn="ctr" eaLnBrk="0" fontAlgn="base" hangingPunct="0">
              <a:lnSpc>
                <a:spcPct val="80000"/>
              </a:lnSpc>
              <a:spcBef>
                <a:spcPct val="15000"/>
              </a:spcBef>
              <a:spcAft>
                <a:spcPct val="0"/>
              </a:spcAft>
            </a:pPr>
            <a:r>
              <a:rPr lang="en-US" sz="3200" b="1" dirty="0">
                <a:solidFill>
                  <a:srgbClr val="000099"/>
                </a:solidFill>
                <a:ea typeface="ＭＳ Ｐゴシック" pitchFamily="34" charset="-128"/>
              </a:rPr>
              <a:t>American 587 – Airbus </a:t>
            </a:r>
            <a:r>
              <a:rPr lang="en-US" sz="3200" b="1" dirty="0" smtClean="0">
                <a:solidFill>
                  <a:srgbClr val="000099"/>
                </a:solidFill>
                <a:ea typeface="ＭＳ Ｐゴシック" pitchFamily="34" charset="-128"/>
              </a:rPr>
              <a:t>A300-600</a:t>
            </a:r>
          </a:p>
          <a:p>
            <a:pPr algn="ctr" eaLnBrk="0" fontAlgn="base" hangingPunct="0">
              <a:lnSpc>
                <a:spcPct val="80000"/>
              </a:lnSpc>
              <a:spcBef>
                <a:spcPct val="15000"/>
              </a:spcBef>
              <a:spcAft>
                <a:spcPct val="0"/>
              </a:spcAft>
            </a:pPr>
            <a:r>
              <a:rPr lang="en-US" sz="3200" b="1" dirty="0" smtClean="0">
                <a:solidFill>
                  <a:srgbClr val="000099"/>
                </a:solidFill>
                <a:ea typeface="ＭＳ Ｐゴシック" pitchFamily="34" charset="-128"/>
              </a:rPr>
              <a:t> ex JFK October 2001  </a:t>
            </a:r>
            <a:endParaRPr lang="en-US" sz="3200" dirty="0" smtClean="0">
              <a:solidFill>
                <a:srgbClr val="000099"/>
              </a:solidFill>
              <a:ea typeface="ＭＳ Ｐゴシック" pitchFamily="34" charset="-128"/>
            </a:endParaRPr>
          </a:p>
          <a:p>
            <a:pPr eaLnBrk="0" fontAlgn="base" hangingPunct="0">
              <a:lnSpc>
                <a:spcPct val="80000"/>
              </a:lnSpc>
              <a:spcBef>
                <a:spcPct val="15000"/>
              </a:spcBef>
              <a:spcAft>
                <a:spcPct val="0"/>
              </a:spcAft>
            </a:pPr>
            <a:r>
              <a:rPr lang="en-US" sz="2400" b="1" dirty="0" smtClean="0">
                <a:solidFill>
                  <a:srgbClr val="000099"/>
                </a:solidFill>
                <a:ea typeface="ＭＳ Ｐゴシック" pitchFamily="34" charset="-128"/>
              </a:rPr>
              <a:t> </a:t>
            </a:r>
            <a:endParaRPr lang="en-US" sz="2400" b="1" dirty="0">
              <a:solidFill>
                <a:srgbClr val="000099"/>
              </a:solidFill>
              <a:ea typeface="ＭＳ Ｐゴシック" pitchFamily="34" charset="-128"/>
            </a:endParaRPr>
          </a:p>
          <a:p>
            <a:pPr eaLnBrk="0" fontAlgn="base" hangingPunct="0">
              <a:spcAft>
                <a:spcPct val="0"/>
              </a:spcAft>
            </a:pPr>
            <a:r>
              <a:rPr lang="en-US" sz="2200" b="1" dirty="0" smtClean="0">
                <a:solidFill>
                  <a:srgbClr val="000099"/>
                </a:solidFill>
                <a:ea typeface="ＭＳ Ｐゴシック" pitchFamily="34" charset="-128"/>
              </a:rPr>
              <a:t>Copilot applied </a:t>
            </a:r>
            <a:r>
              <a:rPr lang="en-US" sz="2200" b="1" dirty="0">
                <a:solidFill>
                  <a:srgbClr val="000099"/>
                </a:solidFill>
                <a:ea typeface="ＭＳ Ｐゴシック" pitchFamily="34" charset="-128"/>
              </a:rPr>
              <a:t>full rudder travel both ways after passing through B747 wake vortex, thus exceeding the designed loads of the </a:t>
            </a:r>
            <a:r>
              <a:rPr lang="en-GB" sz="2200" b="1" dirty="0">
                <a:solidFill>
                  <a:srgbClr val="FF0000"/>
                </a:solidFill>
                <a:ea typeface="ＭＳ Ｐゴシック" pitchFamily="34" charset="-128"/>
              </a:rPr>
              <a:t>vertical stabiliser/fin which broke off.</a:t>
            </a:r>
          </a:p>
          <a:p>
            <a:pPr eaLnBrk="0" fontAlgn="base" hangingPunct="0">
              <a:spcBef>
                <a:spcPts val="600"/>
              </a:spcBef>
              <a:spcAft>
                <a:spcPct val="0"/>
              </a:spcAft>
            </a:pPr>
            <a:r>
              <a:rPr lang="en-GB" sz="2200" b="1" dirty="0">
                <a:solidFill>
                  <a:srgbClr val="0000FF"/>
                </a:solidFill>
                <a:ea typeface="ＭＳ Ｐゴシック" pitchFamily="34" charset="-128"/>
              </a:rPr>
              <a:t>Crews had been trained to use rudder in an upset and flight simulators’ roll control response modified to  require this – against the advice of both major aircraft manufacturers.</a:t>
            </a:r>
            <a:endParaRPr lang="en-GB" sz="2200" b="1" i="1" dirty="0">
              <a:solidFill>
                <a:srgbClr val="0000FF"/>
              </a:solidFill>
              <a:ea typeface="ＭＳ Ｐゴシック" pitchFamily="34" charset="-128"/>
            </a:endParaRPr>
          </a:p>
          <a:p>
            <a:pPr eaLnBrk="0" fontAlgn="base" hangingPunct="0">
              <a:spcBef>
                <a:spcPts val="600"/>
              </a:spcBef>
              <a:spcAft>
                <a:spcPct val="0"/>
              </a:spcAft>
            </a:pPr>
            <a:r>
              <a:rPr lang="en-GB" sz="2200" b="1" i="1" dirty="0">
                <a:solidFill>
                  <a:srgbClr val="0000FF"/>
                </a:solidFill>
                <a:ea typeface="ＭＳ Ｐゴシック" pitchFamily="34" charset="-128"/>
              </a:rPr>
              <a:t> Indicates the need for upset recovery training to be according to the manufacturer’s recommendations, otherwise negative training can result.</a:t>
            </a:r>
          </a:p>
          <a:p>
            <a:pPr eaLnBrk="0" fontAlgn="base" hangingPunct="0">
              <a:lnSpc>
                <a:spcPct val="80000"/>
              </a:lnSpc>
              <a:spcBef>
                <a:spcPct val="15000"/>
              </a:spcBef>
              <a:spcAft>
                <a:spcPct val="0"/>
              </a:spcAft>
            </a:pPr>
            <a:endParaRPr lang="en-GB" sz="2400" b="1" i="1" dirty="0">
              <a:solidFill>
                <a:srgbClr val="0000FF"/>
              </a:solidFill>
              <a:ea typeface="ＭＳ Ｐゴシック" pitchFamily="34" charset="-128"/>
            </a:endParaRPr>
          </a:p>
        </p:txBody>
      </p:sp>
      <p:pic>
        <p:nvPicPr>
          <p:cNvPr id="3" name="Picture 2" descr="AA A300-600 - for LOC-I accident - 18jul12.jpg"/>
          <p:cNvPicPr>
            <a:picLocks noChangeAspect="1"/>
          </p:cNvPicPr>
          <p:nvPr/>
        </p:nvPicPr>
        <p:blipFill>
          <a:blip r:embed="rId3" cstate="print"/>
          <a:srcRect/>
          <a:stretch>
            <a:fillRect/>
          </a:stretch>
        </p:blipFill>
        <p:spPr bwMode="auto">
          <a:xfrm>
            <a:off x="5073015" y="5099639"/>
            <a:ext cx="3902913" cy="1285286"/>
          </a:xfrm>
          <a:prstGeom prst="rect">
            <a:avLst/>
          </a:prstGeom>
          <a:noFill/>
          <a:ln w="9525">
            <a:noFill/>
            <a:miter lim="800000"/>
            <a:headEnd/>
            <a:tailEnd/>
          </a:ln>
        </p:spPr>
      </p:pic>
      <p:sp>
        <p:nvSpPr>
          <p:cNvPr id="4" name="Rectangle 3"/>
          <p:cNvSpPr/>
          <p:nvPr/>
        </p:nvSpPr>
        <p:spPr>
          <a:xfrm>
            <a:off x="593628" y="5108991"/>
            <a:ext cx="4194396" cy="1200329"/>
          </a:xfrm>
          <a:prstGeom prst="rect">
            <a:avLst/>
          </a:prstGeom>
          <a:solidFill>
            <a:schemeClr val="bg2">
              <a:lumMod val="90000"/>
            </a:schemeClr>
          </a:solidFill>
          <a:ln w="6350">
            <a:solidFill>
              <a:schemeClr val="tx1"/>
            </a:solidFill>
          </a:ln>
        </p:spPr>
        <p:txBody>
          <a:bodyPr wrap="squar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AA had modified the flight simulator reaction in roll so only rudder was effective</a:t>
            </a:r>
            <a:endParaRPr lang="en-GB" sz="2400" dirty="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left)">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strVal val="#ppt_w*0.70"/>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188913"/>
            <a:ext cx="9144000" cy="6083204"/>
          </a:xfrm>
          <a:prstGeom prst="rect">
            <a:avLst/>
          </a:prstGeom>
          <a:noFill/>
          <a:ln w="28575">
            <a:noFill/>
            <a:miter lim="800000"/>
            <a:headEnd/>
            <a:tailEnd/>
          </a:ln>
        </p:spPr>
        <p:txBody>
          <a:bodyPr wrap="square">
            <a:spAutoFit/>
          </a:bodyPr>
          <a:lstStyle/>
          <a:p>
            <a:pPr algn="ctr" eaLnBrk="0" fontAlgn="base" hangingPunct="0">
              <a:lnSpc>
                <a:spcPct val="80000"/>
              </a:lnSpc>
              <a:spcBef>
                <a:spcPct val="15000"/>
              </a:spcBef>
              <a:spcAft>
                <a:spcPct val="0"/>
              </a:spcAft>
            </a:pPr>
            <a:r>
              <a:rPr lang="en-GB" sz="3200" b="1" dirty="0">
                <a:solidFill>
                  <a:srgbClr val="000099"/>
                </a:solidFill>
                <a:ea typeface="ＭＳ Ｐゴシック" pitchFamily="34" charset="-128"/>
              </a:rPr>
              <a:t>Recent LOC-I  Accidents – </a:t>
            </a:r>
          </a:p>
          <a:p>
            <a:pPr eaLnBrk="0" fontAlgn="base" hangingPunct="0">
              <a:lnSpc>
                <a:spcPct val="80000"/>
              </a:lnSpc>
              <a:spcBef>
                <a:spcPct val="15000"/>
              </a:spcBef>
              <a:spcAft>
                <a:spcPct val="0"/>
              </a:spcAft>
            </a:pPr>
            <a:r>
              <a:rPr lang="en-US" sz="3000" b="1" dirty="0">
                <a:solidFill>
                  <a:srgbClr val="000099"/>
                </a:solidFill>
                <a:ea typeface="ＭＳ Ｐゴシック" pitchFamily="34" charset="-128"/>
              </a:rPr>
              <a:t> </a:t>
            </a:r>
            <a:r>
              <a:rPr lang="en-US" sz="3000" b="1" dirty="0" smtClean="0">
                <a:solidFill>
                  <a:srgbClr val="000099"/>
                </a:solidFill>
                <a:ea typeface="ＭＳ Ｐゴシック" pitchFamily="34" charset="-128"/>
              </a:rPr>
              <a:t>    </a:t>
            </a:r>
            <a:r>
              <a:rPr lang="en-US" sz="2800" b="1" dirty="0" smtClean="0">
                <a:solidFill>
                  <a:srgbClr val="000099"/>
                </a:solidFill>
                <a:ea typeface="ＭＳ Ｐゴシック" pitchFamily="34" charset="-128"/>
              </a:rPr>
              <a:t>14 </a:t>
            </a:r>
            <a:r>
              <a:rPr lang="en-US" sz="2800" b="1" dirty="0">
                <a:solidFill>
                  <a:srgbClr val="000099"/>
                </a:solidFill>
                <a:ea typeface="ＭＳ Ｐゴシック" pitchFamily="34" charset="-128"/>
              </a:rPr>
              <a:t>Oct 2004 Pinnacle </a:t>
            </a:r>
            <a:r>
              <a:rPr lang="en-US" sz="2800" dirty="0" smtClean="0">
                <a:solidFill>
                  <a:srgbClr val="000099"/>
                </a:solidFill>
                <a:ea typeface="ＭＳ Ｐゴシック" pitchFamily="34" charset="-128"/>
              </a:rPr>
              <a:t>Bombardier </a:t>
            </a:r>
            <a:r>
              <a:rPr lang="en-US" sz="2800" dirty="0" smtClean="0">
                <a:solidFill>
                  <a:srgbClr val="000099"/>
                </a:solidFill>
                <a:ea typeface="ＭＳ Ｐゴシック" pitchFamily="34" charset="-128"/>
              </a:rPr>
              <a:t>CL-600-2B19</a:t>
            </a:r>
          </a:p>
          <a:p>
            <a:pPr eaLnBrk="0" fontAlgn="base" hangingPunct="0">
              <a:lnSpc>
                <a:spcPct val="80000"/>
              </a:lnSpc>
              <a:spcBef>
                <a:spcPct val="15000"/>
              </a:spcBef>
              <a:spcAft>
                <a:spcPct val="0"/>
              </a:spcAft>
            </a:pPr>
            <a:r>
              <a:rPr lang="en-US" sz="2200" dirty="0" smtClean="0">
                <a:solidFill>
                  <a:srgbClr val="000099"/>
                </a:solidFill>
                <a:ea typeface="ＭＳ Ｐゴシック" pitchFamily="34" charset="-128"/>
              </a:rPr>
              <a:t>Ferry flight – only 2 pilots on board</a:t>
            </a:r>
            <a:endParaRPr lang="en-US" sz="2200" dirty="0">
              <a:solidFill>
                <a:srgbClr val="000099"/>
              </a:solidFill>
              <a:ea typeface="ＭＳ Ｐゴシック" pitchFamily="34" charset="-128"/>
            </a:endParaRPr>
          </a:p>
          <a:p>
            <a:pPr eaLnBrk="0" fontAlgn="base" hangingPunct="0">
              <a:lnSpc>
                <a:spcPct val="80000"/>
              </a:lnSpc>
              <a:spcBef>
                <a:spcPct val="15000"/>
              </a:spcBef>
              <a:spcAft>
                <a:spcPct val="0"/>
              </a:spcAft>
            </a:pPr>
            <a:r>
              <a:rPr lang="en-US" sz="2200" dirty="0" smtClean="0">
                <a:solidFill>
                  <a:srgbClr val="000099"/>
                </a:solidFill>
                <a:ea typeface="ＭＳ Ｐゴシック" pitchFamily="34" charset="-128"/>
              </a:rPr>
              <a:t>Failed </a:t>
            </a:r>
            <a:r>
              <a:rPr lang="en-US" sz="2200" dirty="0">
                <a:solidFill>
                  <a:srgbClr val="000099"/>
                </a:solidFill>
                <a:ea typeface="ＭＳ Ｐゴシック" pitchFamily="34" charset="-128"/>
              </a:rPr>
              <a:t>to monitor </a:t>
            </a:r>
            <a:r>
              <a:rPr lang="en-US" sz="2200" dirty="0" smtClean="0">
                <a:solidFill>
                  <a:srgbClr val="000099"/>
                </a:solidFill>
                <a:ea typeface="ＭＳ Ｐゴシック" pitchFamily="34" charset="-128"/>
              </a:rPr>
              <a:t>autopilot </a:t>
            </a:r>
            <a:r>
              <a:rPr lang="en-US" sz="2200" dirty="0">
                <a:solidFill>
                  <a:srgbClr val="000099"/>
                </a:solidFill>
                <a:ea typeface="ＭＳ Ｐゴシック" pitchFamily="34" charset="-128"/>
              </a:rPr>
              <a:t>Vertical Speed Mode climbing to FL410, </a:t>
            </a:r>
          </a:p>
          <a:p>
            <a:pPr eaLnBrk="0" fontAlgn="base" hangingPunct="0">
              <a:lnSpc>
                <a:spcPct val="80000"/>
              </a:lnSpc>
              <a:spcBef>
                <a:spcPct val="15000"/>
              </a:spcBef>
              <a:spcAft>
                <a:spcPct val="0"/>
              </a:spcAft>
            </a:pPr>
            <a:r>
              <a:rPr lang="en-US" sz="2400" dirty="0">
                <a:solidFill>
                  <a:srgbClr val="000099"/>
                </a:solidFill>
                <a:ea typeface="ＭＳ Ｐゴシック" pitchFamily="34" charset="-128"/>
              </a:rPr>
              <a:t> </a:t>
            </a:r>
          </a:p>
          <a:p>
            <a:pPr eaLnBrk="0" fontAlgn="base" hangingPunct="0">
              <a:lnSpc>
                <a:spcPct val="80000"/>
              </a:lnSpc>
              <a:spcBef>
                <a:spcPct val="15000"/>
              </a:spcBef>
              <a:spcAft>
                <a:spcPct val="0"/>
              </a:spcAft>
            </a:pPr>
            <a:endParaRPr lang="en-US" sz="2400" dirty="0">
              <a:solidFill>
                <a:srgbClr val="000099"/>
              </a:solidFill>
              <a:ea typeface="ＭＳ Ｐゴシック" pitchFamily="34" charset="-128"/>
            </a:endParaRPr>
          </a:p>
          <a:p>
            <a:pPr eaLnBrk="0" fontAlgn="base" hangingPunct="0">
              <a:lnSpc>
                <a:spcPct val="80000"/>
              </a:lnSpc>
              <a:spcBef>
                <a:spcPct val="15000"/>
              </a:spcBef>
              <a:spcAft>
                <a:spcPct val="0"/>
              </a:spcAft>
            </a:pPr>
            <a:endParaRPr lang="en-US" sz="2400" dirty="0">
              <a:solidFill>
                <a:srgbClr val="000099"/>
              </a:solidFill>
              <a:ea typeface="ＭＳ Ｐゴシック" pitchFamily="34" charset="-128"/>
            </a:endParaRPr>
          </a:p>
          <a:p>
            <a:pPr eaLnBrk="0" fontAlgn="base" hangingPunct="0">
              <a:lnSpc>
                <a:spcPct val="80000"/>
              </a:lnSpc>
              <a:spcBef>
                <a:spcPct val="15000"/>
              </a:spcBef>
              <a:spcAft>
                <a:spcPct val="0"/>
              </a:spcAft>
            </a:pPr>
            <a:endParaRPr lang="en-US" sz="2200" dirty="0">
              <a:solidFill>
                <a:srgbClr val="000099"/>
              </a:solidFill>
              <a:ea typeface="ＭＳ Ｐゴシック" pitchFamily="34" charset="-128"/>
            </a:endParaRPr>
          </a:p>
          <a:p>
            <a:pPr eaLnBrk="0" fontAlgn="base" hangingPunct="0">
              <a:lnSpc>
                <a:spcPct val="80000"/>
              </a:lnSpc>
              <a:spcBef>
                <a:spcPct val="15000"/>
              </a:spcBef>
              <a:spcAft>
                <a:spcPct val="0"/>
              </a:spcAft>
            </a:pPr>
            <a:r>
              <a:rPr lang="en-US" sz="2200" dirty="0">
                <a:solidFill>
                  <a:srgbClr val="000099"/>
                </a:solidFill>
                <a:ea typeface="ＭＳ Ｐゴシック" pitchFamily="34" charset="-128"/>
              </a:rPr>
              <a:t>Speed reduced to stall which was not recovered. </a:t>
            </a:r>
          </a:p>
          <a:p>
            <a:pPr eaLnBrk="0" fontAlgn="base" hangingPunct="0">
              <a:lnSpc>
                <a:spcPct val="80000"/>
              </a:lnSpc>
              <a:spcBef>
                <a:spcPct val="15000"/>
              </a:spcBef>
              <a:spcAft>
                <a:spcPct val="0"/>
              </a:spcAft>
            </a:pPr>
            <a:r>
              <a:rPr lang="en-GB" sz="2200" dirty="0">
                <a:solidFill>
                  <a:srgbClr val="000099"/>
                </a:solidFill>
                <a:ea typeface="ＭＳ Ｐゴシック" pitchFamily="34" charset="-128"/>
              </a:rPr>
              <a:t>S</a:t>
            </a:r>
            <a:r>
              <a:rPr lang="en-GB" sz="2200" dirty="0" smtClean="0">
                <a:solidFill>
                  <a:srgbClr val="000099"/>
                </a:solidFill>
                <a:ea typeface="ＭＳ Ｐゴシック" pitchFamily="34" charset="-128"/>
              </a:rPr>
              <a:t>hould have been </a:t>
            </a:r>
            <a:r>
              <a:rPr lang="en-GB" sz="2200" dirty="0">
                <a:solidFill>
                  <a:srgbClr val="000099"/>
                </a:solidFill>
                <a:ea typeface="ＭＳ Ｐゴシック" pitchFamily="34" charset="-128"/>
              </a:rPr>
              <a:t>prevented by improved knowledge of aerodynamics and thus use of automatics –</a:t>
            </a:r>
            <a:r>
              <a:rPr lang="en-GB" sz="2200" i="1" dirty="0">
                <a:solidFill>
                  <a:srgbClr val="000099"/>
                </a:solidFill>
                <a:ea typeface="ＭＳ Ｐゴシック" pitchFamily="34" charset="-128"/>
              </a:rPr>
              <a:t>  </a:t>
            </a:r>
          </a:p>
          <a:p>
            <a:pPr eaLnBrk="0" fontAlgn="base" hangingPunct="0">
              <a:lnSpc>
                <a:spcPct val="80000"/>
              </a:lnSpc>
              <a:spcBef>
                <a:spcPct val="15000"/>
              </a:spcBef>
              <a:spcAft>
                <a:spcPct val="0"/>
              </a:spcAft>
            </a:pPr>
            <a:r>
              <a:rPr lang="en-GB" sz="2200" b="1" i="1" dirty="0" smtClean="0">
                <a:solidFill>
                  <a:srgbClr val="0000FF"/>
                </a:solidFill>
                <a:ea typeface="ＭＳ Ｐゴシック" pitchFamily="34" charset="-128"/>
              </a:rPr>
              <a:t>(There is an official view that </a:t>
            </a:r>
            <a:r>
              <a:rPr lang="en-GB" sz="2200" b="1" i="1" dirty="0">
                <a:solidFill>
                  <a:srgbClr val="0000FF"/>
                </a:solidFill>
                <a:ea typeface="ＭＳ Ｐゴシック" pitchFamily="34" charset="-128"/>
              </a:rPr>
              <a:t>crews </a:t>
            </a:r>
            <a:r>
              <a:rPr lang="en-GB" sz="2200" b="1" i="1" dirty="0" smtClean="0">
                <a:solidFill>
                  <a:srgbClr val="0000FF"/>
                </a:solidFill>
                <a:ea typeface="ＭＳ Ｐゴシック" pitchFamily="34" charset="-128"/>
              </a:rPr>
              <a:t>must not </a:t>
            </a:r>
            <a:r>
              <a:rPr lang="en-GB" sz="2200" b="1" i="1" dirty="0">
                <a:solidFill>
                  <a:srgbClr val="0000FF"/>
                </a:solidFill>
                <a:ea typeface="ＭＳ Ｐゴシック" pitchFamily="34" charset="-128"/>
              </a:rPr>
              <a:t>VS mode as </a:t>
            </a:r>
            <a:r>
              <a:rPr lang="en-GB" sz="2200" b="1" i="1" dirty="0" smtClean="0">
                <a:solidFill>
                  <a:srgbClr val="0000FF"/>
                </a:solidFill>
                <a:ea typeface="ＭＳ Ｐゴシック" pitchFamily="34" charset="-128"/>
              </a:rPr>
              <a:t>the mode not understood.  This indicates a failure in training.</a:t>
            </a:r>
            <a:endParaRPr lang="en-GB" sz="2200" b="1" i="1" dirty="0">
              <a:solidFill>
                <a:srgbClr val="0000FF"/>
              </a:solidFill>
              <a:ea typeface="ＭＳ Ｐゴシック" pitchFamily="34" charset="-128"/>
            </a:endParaRPr>
          </a:p>
          <a:p>
            <a:pPr eaLnBrk="0" fontAlgn="base" hangingPunct="0">
              <a:lnSpc>
                <a:spcPct val="80000"/>
              </a:lnSpc>
              <a:spcBef>
                <a:spcPct val="15000"/>
              </a:spcBef>
              <a:spcAft>
                <a:spcPct val="0"/>
              </a:spcAft>
            </a:pPr>
            <a:r>
              <a:rPr lang="en-GB" sz="2200" b="1" i="1" dirty="0" smtClean="0">
                <a:solidFill>
                  <a:srgbClr val="0000FF"/>
                </a:solidFill>
                <a:ea typeface="ＭＳ Ｐゴシック" pitchFamily="34" charset="-128"/>
              </a:rPr>
              <a:t>VS has </a:t>
            </a:r>
            <a:r>
              <a:rPr lang="en-GB" sz="2200" b="1" i="1" dirty="0">
                <a:solidFill>
                  <a:srgbClr val="0000FF"/>
                </a:solidFill>
                <a:ea typeface="ＭＳ Ｐゴシック" pitchFamily="34" charset="-128"/>
              </a:rPr>
              <a:t>to be used routinely when climbing fast in busy airspace to avoid unnecessary ACAS/collision avoidance </a:t>
            </a:r>
            <a:r>
              <a:rPr lang="en-GB" sz="2200" b="1" i="1" dirty="0" smtClean="0">
                <a:solidFill>
                  <a:srgbClr val="0000FF"/>
                </a:solidFill>
                <a:ea typeface="ＭＳ Ｐゴシック" pitchFamily="34" charset="-128"/>
              </a:rPr>
              <a:t>warnings, etc.)</a:t>
            </a:r>
            <a:endParaRPr lang="en-GB" sz="2200" b="1" i="1" dirty="0">
              <a:solidFill>
                <a:srgbClr val="0000FF"/>
              </a:solidFill>
              <a:ea typeface="ＭＳ Ｐゴシック" pitchFamily="34" charset="-128"/>
            </a:endParaRPr>
          </a:p>
          <a:p>
            <a:pPr eaLnBrk="0" fontAlgn="base" hangingPunct="0">
              <a:lnSpc>
                <a:spcPct val="80000"/>
              </a:lnSpc>
              <a:spcBef>
                <a:spcPct val="15000"/>
              </a:spcBef>
              <a:spcAft>
                <a:spcPct val="0"/>
              </a:spcAft>
            </a:pPr>
            <a:r>
              <a:rPr lang="en-GB" sz="2200" dirty="0">
                <a:solidFill>
                  <a:srgbClr val="000099"/>
                </a:solidFill>
                <a:ea typeface="ＭＳ Ｐゴシック" pitchFamily="34" charset="-128"/>
              </a:rPr>
              <a:t>Could have been recovered by better knowledge of aerodynamics and </a:t>
            </a:r>
            <a:r>
              <a:rPr lang="en-GB" sz="2200" dirty="0" smtClean="0">
                <a:solidFill>
                  <a:srgbClr val="000099"/>
                </a:solidFill>
                <a:ea typeface="ＭＳ Ｐゴシック" pitchFamily="34" charset="-128"/>
              </a:rPr>
              <a:t>if </a:t>
            </a:r>
            <a:r>
              <a:rPr lang="en-GB" sz="2200" dirty="0" smtClean="0">
                <a:solidFill>
                  <a:srgbClr val="000099"/>
                </a:solidFill>
                <a:ea typeface="ＭＳ Ｐゴシック" pitchFamily="34" charset="-128"/>
              </a:rPr>
              <a:t>had </a:t>
            </a:r>
            <a:r>
              <a:rPr lang="en-GB" sz="2200" dirty="0" smtClean="0">
                <a:solidFill>
                  <a:srgbClr val="000099"/>
                </a:solidFill>
                <a:ea typeface="ＭＳ Ｐゴシック" pitchFamily="34" charset="-128"/>
              </a:rPr>
              <a:t>been </a:t>
            </a:r>
            <a:r>
              <a:rPr lang="en-GB" sz="2200" dirty="0" smtClean="0">
                <a:solidFill>
                  <a:srgbClr val="000099"/>
                </a:solidFill>
                <a:ea typeface="ＭＳ Ｐゴシック" pitchFamily="34" charset="-128"/>
              </a:rPr>
              <a:t>given </a:t>
            </a:r>
            <a:r>
              <a:rPr lang="en-GB" sz="2200" dirty="0" smtClean="0">
                <a:solidFill>
                  <a:srgbClr val="000099"/>
                </a:solidFill>
                <a:ea typeface="ＭＳ Ｐゴシック" pitchFamily="34" charset="-128"/>
              </a:rPr>
              <a:t>proper </a:t>
            </a:r>
            <a:r>
              <a:rPr lang="en-GB" sz="2200" dirty="0" smtClean="0">
                <a:solidFill>
                  <a:srgbClr val="000099"/>
                </a:solidFill>
                <a:ea typeface="ＭＳ Ｐゴシック" pitchFamily="34" charset="-128"/>
              </a:rPr>
              <a:t>stall/stick pusher training..</a:t>
            </a:r>
            <a:endParaRPr lang="en-GB" sz="2200" dirty="0">
              <a:solidFill>
                <a:srgbClr val="000099"/>
              </a:solidFill>
              <a:ea typeface="ＭＳ Ｐゴシック" pitchFamily="34" charset="-128"/>
            </a:endParaRPr>
          </a:p>
          <a:p>
            <a:pPr eaLnBrk="0" fontAlgn="base" hangingPunct="0">
              <a:lnSpc>
                <a:spcPct val="80000"/>
              </a:lnSpc>
              <a:spcBef>
                <a:spcPts val="1200"/>
              </a:spcBef>
              <a:spcAft>
                <a:spcPct val="0"/>
              </a:spcAft>
            </a:pPr>
            <a:r>
              <a:rPr lang="en-GB" sz="2400" i="1" dirty="0">
                <a:solidFill>
                  <a:srgbClr val="000099"/>
                </a:solidFill>
                <a:ea typeface="ＭＳ Ｐゴシック" pitchFamily="34" charset="-128"/>
              </a:rPr>
              <a:t> </a:t>
            </a:r>
            <a:r>
              <a:rPr lang="en-GB" sz="2400" i="1" dirty="0" smtClean="0">
                <a:solidFill>
                  <a:srgbClr val="000099"/>
                </a:solidFill>
                <a:ea typeface="ＭＳ Ｐゴシック" pitchFamily="34" charset="-128"/>
              </a:rPr>
              <a:t>Avoided </a:t>
            </a:r>
            <a:r>
              <a:rPr lang="en-GB" sz="2400" i="1" dirty="0">
                <a:solidFill>
                  <a:srgbClr val="000099"/>
                </a:solidFill>
                <a:ea typeface="ＭＳ Ｐゴシック" pitchFamily="34" charset="-128"/>
              </a:rPr>
              <a:t>by proper crew discipline.</a:t>
            </a:r>
            <a:endParaRPr lang="en-GB" i="1" dirty="0">
              <a:solidFill>
                <a:srgbClr val="000099"/>
              </a:solidFill>
              <a:ea typeface="ＭＳ Ｐゴシック" pitchFamily="34" charset="-128"/>
            </a:endParaRPr>
          </a:p>
        </p:txBody>
      </p:sp>
      <p:pic>
        <p:nvPicPr>
          <p:cNvPr id="3" name="Picture 2" descr="Airbus FCU to show VS - 18jul12.jpg"/>
          <p:cNvPicPr>
            <a:picLocks noChangeAspect="1"/>
          </p:cNvPicPr>
          <p:nvPr/>
        </p:nvPicPr>
        <p:blipFill>
          <a:blip r:embed="rId3" cstate="print"/>
          <a:srcRect/>
          <a:stretch>
            <a:fillRect/>
          </a:stretch>
        </p:blipFill>
        <p:spPr bwMode="auto">
          <a:xfrm>
            <a:off x="1878013" y="1736850"/>
            <a:ext cx="4854575" cy="1201737"/>
          </a:xfrm>
          <a:prstGeom prst="rect">
            <a:avLst/>
          </a:prstGeom>
          <a:noFill/>
          <a:ln w="9525">
            <a:noFill/>
            <a:miter lim="800000"/>
            <a:headEnd/>
            <a:tailEnd/>
          </a:ln>
        </p:spPr>
      </p:pic>
      <p:pic>
        <p:nvPicPr>
          <p:cNvPr id="4" name="Picture 3" descr="Pinnacle aircraft - 18jul12.jpg"/>
          <p:cNvPicPr>
            <a:picLocks noChangeAspect="1"/>
          </p:cNvPicPr>
          <p:nvPr/>
        </p:nvPicPr>
        <p:blipFill>
          <a:blip r:embed="rId4" cstate="print"/>
          <a:srcRect/>
          <a:stretch>
            <a:fillRect/>
          </a:stretch>
        </p:blipFill>
        <p:spPr bwMode="auto">
          <a:xfrm>
            <a:off x="6085565" y="5518828"/>
            <a:ext cx="2970213" cy="831850"/>
          </a:xfrm>
          <a:prstGeom prst="rect">
            <a:avLst/>
          </a:prstGeom>
          <a:noFill/>
          <a:ln w="9525">
            <a:noFill/>
            <a:miter lim="800000"/>
            <a:headEnd/>
            <a:tailEnd/>
          </a:ln>
        </p:spPr>
      </p:pic>
      <p:sp>
        <p:nvSpPr>
          <p:cNvPr id="5" name="Oval 4"/>
          <p:cNvSpPr>
            <a:spLocks noChangeArrowheads="1"/>
          </p:cNvSpPr>
          <p:nvPr/>
        </p:nvSpPr>
        <p:spPr bwMode="auto">
          <a:xfrm>
            <a:off x="5636309" y="1712902"/>
            <a:ext cx="1152525" cy="935037"/>
          </a:xfrm>
          <a:prstGeom prst="ellipse">
            <a:avLst/>
          </a:prstGeom>
          <a:noFill/>
          <a:ln w="38100" algn="ctr">
            <a:solidFill>
              <a:srgbClr val="66FFFF"/>
            </a:solidFill>
            <a:round/>
            <a:headEnd/>
            <a:tailEnd/>
          </a:ln>
        </p:spPr>
        <p:txBody>
          <a:bodyPr/>
          <a:lstStyle/>
          <a:p>
            <a:pPr algn="r" eaLnBrk="0" fontAlgn="base" hangingPunct="0">
              <a:spcBef>
                <a:spcPct val="0"/>
              </a:spcBef>
              <a:spcAft>
                <a:spcPct val="0"/>
              </a:spcAft>
            </a:pPr>
            <a:endParaRPr lang="en-GB" sz="2400" dirty="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strVal val="#ppt_w*0.70"/>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animEffect transition="in" filter="fade">
                                      <p:cBhvr>
                                        <p:cTn id="31" dur="1000"/>
                                        <p:tgtEl>
                                          <p:spTgt spid="3"/>
                                        </p:tgtEl>
                                      </p:cBhvr>
                                    </p:animEffect>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left)">
                                      <p:cBhvr>
                                        <p:cTn id="38" dur="500"/>
                                        <p:tgtEl>
                                          <p:spTgt spid="2">
                                            <p:txEl>
                                              <p:pRg st="4" end="4"/>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ipe(left)">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wipe(left)">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wipe(left)">
                                      <p:cBhvr>
                                        <p:cTn id="6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P spid="5" grpId="0" uiExpan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0" y="152400"/>
            <a:ext cx="9144000" cy="5038302"/>
          </a:xfrm>
          <a:prstGeom prst="rect">
            <a:avLst/>
          </a:prstGeom>
          <a:noFill/>
          <a:ln w="28575">
            <a:noFill/>
            <a:miter lim="800000"/>
            <a:headEnd/>
            <a:tailEnd/>
          </a:ln>
        </p:spPr>
        <p:txBody>
          <a:bodyPr wrap="square">
            <a:spAutoFit/>
          </a:bodyPr>
          <a:lstStyle/>
          <a:p>
            <a:pPr algn="ctr" eaLnBrk="0" fontAlgn="base" hangingPunct="0">
              <a:lnSpc>
                <a:spcPct val="80000"/>
              </a:lnSpc>
              <a:spcBef>
                <a:spcPct val="15000"/>
              </a:spcBef>
              <a:spcAft>
                <a:spcPct val="0"/>
              </a:spcAft>
            </a:pPr>
            <a:r>
              <a:rPr lang="en-GB" sz="3600" b="1" dirty="0">
                <a:solidFill>
                  <a:srgbClr val="0000FF"/>
                </a:solidFill>
                <a:ea typeface="ＭＳ Ｐゴシック" pitchFamily="34" charset="-128"/>
              </a:rPr>
              <a:t>Most Significant LOC-I Accident</a:t>
            </a:r>
          </a:p>
          <a:p>
            <a:pPr eaLnBrk="0" fontAlgn="base" hangingPunct="0">
              <a:lnSpc>
                <a:spcPct val="80000"/>
              </a:lnSpc>
              <a:spcBef>
                <a:spcPct val="15000"/>
              </a:spcBef>
              <a:spcAft>
                <a:spcPct val="0"/>
              </a:spcAft>
            </a:pPr>
            <a:endParaRPr lang="en-GB" i="1" dirty="0">
              <a:solidFill>
                <a:srgbClr val="000099"/>
              </a:solidFill>
              <a:ea typeface="ＭＳ Ｐゴシック" pitchFamily="34" charset="-128"/>
            </a:endParaRPr>
          </a:p>
          <a:p>
            <a:pPr algn="ctr" eaLnBrk="0" fontAlgn="base" hangingPunct="0">
              <a:lnSpc>
                <a:spcPct val="80000"/>
              </a:lnSpc>
              <a:spcBef>
                <a:spcPct val="15000"/>
              </a:spcBef>
              <a:spcAft>
                <a:spcPct val="0"/>
              </a:spcAft>
            </a:pPr>
            <a:r>
              <a:rPr lang="en-US" sz="2800" b="1" dirty="0">
                <a:solidFill>
                  <a:srgbClr val="000099"/>
                </a:solidFill>
                <a:ea typeface="ＭＳ Ｐゴシック" pitchFamily="34" charset="-128"/>
              </a:rPr>
              <a:t>Colgan Air - </a:t>
            </a:r>
            <a:r>
              <a:rPr lang="en-US" sz="2800" dirty="0">
                <a:solidFill>
                  <a:srgbClr val="000099"/>
                </a:solidFill>
                <a:ea typeface="ＭＳ Ｐゴシック" pitchFamily="34" charset="-128"/>
              </a:rPr>
              <a:t>Bombardier DHC-8-400</a:t>
            </a:r>
          </a:p>
          <a:p>
            <a:pPr algn="ctr" eaLnBrk="0" fontAlgn="base" hangingPunct="0">
              <a:lnSpc>
                <a:spcPct val="80000"/>
              </a:lnSpc>
              <a:spcBef>
                <a:spcPct val="15000"/>
              </a:spcBef>
              <a:spcAft>
                <a:spcPct val="0"/>
              </a:spcAft>
            </a:pPr>
            <a:r>
              <a:rPr lang="en-US" sz="2800" dirty="0">
                <a:solidFill>
                  <a:srgbClr val="000099"/>
                </a:solidFill>
                <a:ea typeface="ＭＳ Ｐゴシック" pitchFamily="34" charset="-128"/>
              </a:rPr>
              <a:t>12</a:t>
            </a:r>
            <a:r>
              <a:rPr lang="en-US" sz="2800" baseline="30000" dirty="0">
                <a:solidFill>
                  <a:srgbClr val="000099"/>
                </a:solidFill>
                <a:ea typeface="ＭＳ Ｐゴシック" pitchFamily="34" charset="-128"/>
              </a:rPr>
              <a:t>th</a:t>
            </a:r>
            <a:r>
              <a:rPr lang="en-US" sz="2800" dirty="0">
                <a:solidFill>
                  <a:srgbClr val="000099"/>
                </a:solidFill>
                <a:ea typeface="ＭＳ Ｐゴシック" pitchFamily="34" charset="-128"/>
              </a:rPr>
              <a:t> February 2009</a:t>
            </a:r>
            <a:endParaRPr lang="en-US" sz="3600" dirty="0">
              <a:solidFill>
                <a:srgbClr val="000099"/>
              </a:solidFill>
              <a:ea typeface="ＭＳ Ｐゴシック" pitchFamily="34" charset="-128"/>
            </a:endParaRPr>
          </a:p>
          <a:p>
            <a:pPr algn="ctr" eaLnBrk="0" fontAlgn="base" hangingPunct="0">
              <a:lnSpc>
                <a:spcPct val="80000"/>
              </a:lnSpc>
              <a:spcBef>
                <a:spcPct val="15000"/>
              </a:spcBef>
              <a:spcAft>
                <a:spcPct val="0"/>
              </a:spcAft>
            </a:pPr>
            <a:endParaRPr lang="en-US" sz="2800" dirty="0">
              <a:solidFill>
                <a:srgbClr val="000099"/>
              </a:solidFill>
              <a:ea typeface="ＭＳ Ｐゴシック" pitchFamily="34" charset="-128"/>
            </a:endParaRPr>
          </a:p>
          <a:p>
            <a:pPr eaLnBrk="0" fontAlgn="base" hangingPunct="0">
              <a:lnSpc>
                <a:spcPct val="80000"/>
              </a:lnSpc>
              <a:spcBef>
                <a:spcPct val="15000"/>
              </a:spcBef>
              <a:spcAft>
                <a:spcPct val="0"/>
              </a:spcAft>
            </a:pPr>
            <a:r>
              <a:rPr lang="en-US" sz="2400" dirty="0">
                <a:solidFill>
                  <a:srgbClr val="000099"/>
                </a:solidFill>
                <a:ea typeface="ＭＳ Ｐゴシック" pitchFamily="34" charset="-128"/>
              </a:rPr>
              <a:t> Crew airspeed monitoring lapsed – due to fatigue?</a:t>
            </a:r>
          </a:p>
          <a:p>
            <a:pPr eaLnBrk="0" fontAlgn="base" hangingPunct="0">
              <a:lnSpc>
                <a:spcPct val="80000"/>
              </a:lnSpc>
              <a:spcBef>
                <a:spcPct val="15000"/>
              </a:spcBef>
              <a:spcAft>
                <a:spcPct val="0"/>
              </a:spcAft>
            </a:pPr>
            <a:r>
              <a:rPr lang="en-US" sz="2400" dirty="0">
                <a:solidFill>
                  <a:srgbClr val="000099"/>
                </a:solidFill>
                <a:ea typeface="ＭＳ Ｐゴシック" pitchFamily="34" charset="-128"/>
              </a:rPr>
              <a:t> Speed reduced after flap selected &amp; stick shaker activated</a:t>
            </a:r>
          </a:p>
          <a:p>
            <a:pPr eaLnBrk="0" fontAlgn="base" hangingPunct="0">
              <a:lnSpc>
                <a:spcPct val="80000"/>
              </a:lnSpc>
              <a:spcBef>
                <a:spcPct val="15000"/>
              </a:spcBef>
              <a:spcAft>
                <a:spcPct val="0"/>
              </a:spcAft>
            </a:pPr>
            <a:r>
              <a:rPr lang="en-US" sz="2400" dirty="0">
                <a:solidFill>
                  <a:srgbClr val="000099"/>
                </a:solidFill>
                <a:ea typeface="ＭＳ Ｐゴシック" pitchFamily="34" charset="-128"/>
              </a:rPr>
              <a:t> FO had discussed icing several times during flight –</a:t>
            </a:r>
          </a:p>
          <a:p>
            <a:pPr eaLnBrk="0" fontAlgn="base" hangingPunct="0">
              <a:lnSpc>
                <a:spcPct val="80000"/>
              </a:lnSpc>
              <a:spcBef>
                <a:spcPct val="15000"/>
              </a:spcBef>
              <a:spcAft>
                <a:spcPct val="0"/>
              </a:spcAft>
            </a:pPr>
            <a:r>
              <a:rPr lang="en-US" sz="2400" dirty="0">
                <a:solidFill>
                  <a:srgbClr val="000099"/>
                </a:solidFill>
                <a:ea typeface="ＭＳ Ｐゴシック" pitchFamily="34" charset="-128"/>
              </a:rPr>
              <a:t> Had seen NASA </a:t>
            </a:r>
            <a:r>
              <a:rPr lang="en-US" sz="2400" dirty="0" err="1">
                <a:solidFill>
                  <a:srgbClr val="000099"/>
                </a:solidFill>
                <a:ea typeface="ＭＳ Ｐゴシック" pitchFamily="34" charset="-128"/>
              </a:rPr>
              <a:t>tailplane</a:t>
            </a:r>
            <a:r>
              <a:rPr lang="en-US" sz="2400" dirty="0">
                <a:solidFill>
                  <a:srgbClr val="000099"/>
                </a:solidFill>
                <a:ea typeface="ＭＳ Ｐゴシック" pitchFamily="34" charset="-128"/>
              </a:rPr>
              <a:t> icing video instructing flap retraction </a:t>
            </a:r>
          </a:p>
          <a:p>
            <a:pPr eaLnBrk="0" fontAlgn="base" hangingPunct="0">
              <a:lnSpc>
                <a:spcPct val="80000"/>
              </a:lnSpc>
              <a:spcBef>
                <a:spcPct val="15000"/>
              </a:spcBef>
              <a:spcAft>
                <a:spcPct val="0"/>
              </a:spcAft>
            </a:pPr>
            <a:r>
              <a:rPr lang="en-US" sz="2400" dirty="0">
                <a:solidFill>
                  <a:srgbClr val="000099"/>
                </a:solidFill>
                <a:ea typeface="ＭＳ Ｐゴシック" pitchFamily="34" charset="-128"/>
              </a:rPr>
              <a:t> </a:t>
            </a:r>
            <a:r>
              <a:rPr lang="en-US" sz="2400" b="1" dirty="0">
                <a:solidFill>
                  <a:srgbClr val="000099"/>
                </a:solidFill>
                <a:ea typeface="ＭＳ Ｐゴシック" pitchFamily="34" charset="-128"/>
              </a:rPr>
              <a:t>Reacted as per training video to retract flaps &amp; pull aft stick?</a:t>
            </a:r>
          </a:p>
          <a:p>
            <a:pPr eaLnBrk="0" fontAlgn="base" hangingPunct="0">
              <a:lnSpc>
                <a:spcPct val="80000"/>
              </a:lnSpc>
              <a:spcBef>
                <a:spcPct val="15000"/>
              </a:spcBef>
              <a:spcAft>
                <a:spcPct val="0"/>
              </a:spcAft>
            </a:pPr>
            <a:r>
              <a:rPr lang="en-GB" sz="2400" dirty="0">
                <a:solidFill>
                  <a:srgbClr val="000099"/>
                </a:solidFill>
                <a:ea typeface="ＭＳ Ｐゴシック" pitchFamily="34" charset="-128"/>
              </a:rPr>
              <a:t> Should have been prevented </a:t>
            </a:r>
            <a:r>
              <a:rPr lang="en-GB" sz="2400" dirty="0" smtClean="0">
                <a:solidFill>
                  <a:srgbClr val="000099"/>
                </a:solidFill>
                <a:ea typeface="ＭＳ Ｐゴシック" pitchFamily="34" charset="-128"/>
              </a:rPr>
              <a:t>by </a:t>
            </a:r>
            <a:r>
              <a:rPr lang="en-GB" sz="2400" i="1" dirty="0" smtClean="0">
                <a:solidFill>
                  <a:srgbClr val="000099"/>
                </a:solidFill>
                <a:ea typeface="ＭＳ Ｐゴシック" pitchFamily="34" charset="-128"/>
              </a:rPr>
              <a:t>type training </a:t>
            </a:r>
            <a:r>
              <a:rPr lang="en-GB" sz="2400" i="1" dirty="0">
                <a:solidFill>
                  <a:srgbClr val="000099"/>
                </a:solidFill>
                <a:ea typeface="ＭＳ Ｐゴシック" pitchFamily="34" charset="-128"/>
              </a:rPr>
              <a:t>on </a:t>
            </a:r>
            <a:r>
              <a:rPr lang="en-GB" sz="2400" i="1" dirty="0" err="1">
                <a:solidFill>
                  <a:srgbClr val="000099"/>
                </a:solidFill>
                <a:ea typeface="ＭＳ Ｐゴシック" pitchFamily="34" charset="-128"/>
              </a:rPr>
              <a:t>tailplane</a:t>
            </a:r>
            <a:r>
              <a:rPr lang="en-GB" sz="2400" i="1" dirty="0">
                <a:solidFill>
                  <a:srgbClr val="000099"/>
                </a:solidFill>
                <a:ea typeface="ＭＳ Ｐゴシック" pitchFamily="34" charset="-128"/>
              </a:rPr>
              <a:t> icing</a:t>
            </a:r>
          </a:p>
          <a:p>
            <a:pPr eaLnBrk="0" fontAlgn="base" hangingPunct="0">
              <a:lnSpc>
                <a:spcPct val="80000"/>
              </a:lnSpc>
              <a:spcBef>
                <a:spcPct val="15000"/>
              </a:spcBef>
              <a:spcAft>
                <a:spcPct val="0"/>
              </a:spcAft>
            </a:pPr>
            <a:r>
              <a:rPr lang="en-GB" sz="2400" i="1" dirty="0">
                <a:solidFill>
                  <a:srgbClr val="000099"/>
                </a:solidFill>
                <a:ea typeface="ＭＳ Ｐゴシック" pitchFamily="34" charset="-128"/>
              </a:rPr>
              <a:t> </a:t>
            </a:r>
            <a:r>
              <a:rPr lang="en-GB" sz="2400" dirty="0">
                <a:solidFill>
                  <a:srgbClr val="000099"/>
                </a:solidFill>
                <a:ea typeface="ＭＳ Ｐゴシック" pitchFamily="34" charset="-128"/>
              </a:rPr>
              <a:t>Could have been recovered by training/knowledge for </a:t>
            </a:r>
            <a:r>
              <a:rPr lang="en-GB" sz="2400" dirty="0" smtClean="0">
                <a:solidFill>
                  <a:srgbClr val="000099"/>
                </a:solidFill>
                <a:ea typeface="ＭＳ Ｐゴシック" pitchFamily="34" charset="-128"/>
              </a:rPr>
              <a:t>type.</a:t>
            </a:r>
            <a:endParaRPr lang="en-GB" sz="2400" i="1" dirty="0">
              <a:solidFill>
                <a:srgbClr val="000099"/>
              </a:solidFill>
              <a:ea typeface="ＭＳ Ｐゴシック" pitchFamily="34" charset="-128"/>
            </a:endParaRPr>
          </a:p>
          <a:p>
            <a:pPr eaLnBrk="0" fontAlgn="base" hangingPunct="0">
              <a:lnSpc>
                <a:spcPct val="80000"/>
              </a:lnSpc>
              <a:spcBef>
                <a:spcPct val="15000"/>
              </a:spcBef>
              <a:spcAft>
                <a:spcPct val="0"/>
              </a:spcAft>
            </a:pPr>
            <a:endParaRPr lang="en-GB" sz="2000" dirty="0">
              <a:solidFill>
                <a:srgbClr val="000099"/>
              </a:solidFill>
              <a:ea typeface="ＭＳ Ｐゴシック" pitchFamily="34" charset="-128"/>
            </a:endParaRPr>
          </a:p>
          <a:p>
            <a:pPr eaLnBrk="0" fontAlgn="base" hangingPunct="0">
              <a:lnSpc>
                <a:spcPct val="80000"/>
              </a:lnSpc>
              <a:spcBef>
                <a:spcPct val="15000"/>
              </a:spcBef>
              <a:spcAft>
                <a:spcPct val="0"/>
              </a:spcAft>
            </a:pPr>
            <a:r>
              <a:rPr lang="en-GB" dirty="0">
                <a:solidFill>
                  <a:srgbClr val="000099"/>
                </a:solidFill>
                <a:ea typeface="ＭＳ Ｐゴシック" pitchFamily="34" charset="-128"/>
              </a:rPr>
              <a:t> </a:t>
            </a:r>
            <a:endParaRPr lang="en-GB" sz="2400" b="1" i="1" dirty="0">
              <a:solidFill>
                <a:srgbClr val="000099"/>
              </a:solidFill>
              <a:ea typeface="ＭＳ Ｐゴシック" pitchFamily="34" charset="-128"/>
            </a:endParaRPr>
          </a:p>
        </p:txBody>
      </p:sp>
      <p:pic>
        <p:nvPicPr>
          <p:cNvPr id="61443" name="Picture 5" descr="Colgan Air - Bombardier DHC-8-400 - 18jul12x.jpg"/>
          <p:cNvPicPr>
            <a:picLocks noChangeAspect="1"/>
          </p:cNvPicPr>
          <p:nvPr/>
        </p:nvPicPr>
        <p:blipFill>
          <a:blip r:embed="rId3" cstate="print"/>
          <a:srcRect/>
          <a:stretch>
            <a:fillRect/>
          </a:stretch>
        </p:blipFill>
        <p:spPr bwMode="auto">
          <a:xfrm>
            <a:off x="4313555" y="4937725"/>
            <a:ext cx="4617789" cy="141672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left)">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left)">
                                      <p:cBhvr>
                                        <p:cTn id="26" dur="500"/>
                                        <p:tgtEl>
                                          <p:spTgt spid="4">
                                            <p:txEl>
                                              <p:pRg st="6" end="6"/>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left)">
                                      <p:cBhvr>
                                        <p:cTn id="30" dur="500"/>
                                        <p:tgtEl>
                                          <p:spTgt spid="4">
                                            <p:txEl>
                                              <p:pRg st="7" end="7"/>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left)">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wipe(left)">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wipe(left)">
                                      <p:cBhvr>
                                        <p:cTn id="48" dur="500"/>
                                        <p:tgtEl>
                                          <p:spTgt spid="4">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wipe(left)">
                                      <p:cBhvr>
                                        <p:cTn id="5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720"/>
            <a:ext cx="9144000" cy="2185214"/>
          </a:xfrm>
          <a:prstGeom prst="rect">
            <a:avLst/>
          </a:prstGeom>
        </p:spPr>
        <p:txBody>
          <a:bodyPr wrap="square">
            <a:spAutoFit/>
          </a:bodyPr>
          <a:lstStyle/>
          <a:p>
            <a:pPr algn="ctr" eaLnBrk="0" fontAlgn="base" hangingPunct="0">
              <a:lnSpc>
                <a:spcPct val="80000"/>
              </a:lnSpc>
              <a:spcAft>
                <a:spcPct val="0"/>
              </a:spcAft>
            </a:pPr>
            <a:r>
              <a:rPr lang="en-GB" sz="3200" b="1" dirty="0">
                <a:solidFill>
                  <a:srgbClr val="0000FF"/>
                </a:solidFill>
                <a:ea typeface="ＭＳ Ｐゴシック" pitchFamily="34" charset="-128"/>
              </a:rPr>
              <a:t>Most Significant LOC-I Accident</a:t>
            </a:r>
          </a:p>
          <a:p>
            <a:pPr eaLnBrk="0" fontAlgn="base" hangingPunct="0">
              <a:lnSpc>
                <a:spcPct val="80000"/>
              </a:lnSpc>
              <a:spcBef>
                <a:spcPct val="15000"/>
              </a:spcBef>
              <a:spcAft>
                <a:spcPct val="0"/>
              </a:spcAft>
            </a:pPr>
            <a:endParaRPr lang="en-GB" sz="1600" i="1" dirty="0">
              <a:solidFill>
                <a:srgbClr val="000099"/>
              </a:solidFill>
              <a:ea typeface="ＭＳ Ｐゴシック" pitchFamily="34" charset="-128"/>
            </a:endParaRPr>
          </a:p>
          <a:p>
            <a:pPr algn="ctr" eaLnBrk="0" fontAlgn="base" hangingPunct="0">
              <a:lnSpc>
                <a:spcPct val="80000"/>
              </a:lnSpc>
              <a:spcAft>
                <a:spcPct val="0"/>
              </a:spcAft>
            </a:pPr>
            <a:r>
              <a:rPr lang="en-US" sz="2400" b="1" dirty="0">
                <a:solidFill>
                  <a:srgbClr val="000099"/>
                </a:solidFill>
                <a:ea typeface="ＭＳ Ｐゴシック" pitchFamily="34" charset="-128"/>
              </a:rPr>
              <a:t>Colgan Air - </a:t>
            </a:r>
            <a:r>
              <a:rPr lang="en-US" sz="2400" dirty="0">
                <a:solidFill>
                  <a:srgbClr val="000099"/>
                </a:solidFill>
                <a:ea typeface="ＭＳ Ｐゴシック" pitchFamily="34" charset="-128"/>
              </a:rPr>
              <a:t>Bombardier DHC-8-400</a:t>
            </a:r>
          </a:p>
          <a:p>
            <a:pPr algn="ctr" eaLnBrk="0" fontAlgn="base" hangingPunct="0">
              <a:lnSpc>
                <a:spcPct val="80000"/>
              </a:lnSpc>
              <a:spcBef>
                <a:spcPct val="15000"/>
              </a:spcBef>
              <a:spcAft>
                <a:spcPct val="0"/>
              </a:spcAft>
            </a:pPr>
            <a:r>
              <a:rPr lang="en-US" sz="2400" dirty="0">
                <a:solidFill>
                  <a:srgbClr val="000099"/>
                </a:solidFill>
                <a:ea typeface="ＭＳ Ｐゴシック" pitchFamily="34" charset="-128"/>
              </a:rPr>
              <a:t>12</a:t>
            </a:r>
            <a:r>
              <a:rPr lang="en-US" sz="2400" baseline="30000" dirty="0">
                <a:solidFill>
                  <a:srgbClr val="000099"/>
                </a:solidFill>
                <a:ea typeface="ＭＳ Ｐゴシック" pitchFamily="34" charset="-128"/>
              </a:rPr>
              <a:t>th</a:t>
            </a:r>
            <a:r>
              <a:rPr lang="en-US" sz="2400" dirty="0">
                <a:solidFill>
                  <a:srgbClr val="000099"/>
                </a:solidFill>
                <a:ea typeface="ＭＳ Ｐゴシック" pitchFamily="34" charset="-128"/>
              </a:rPr>
              <a:t> February 2009</a:t>
            </a:r>
          </a:p>
          <a:p>
            <a:pPr algn="ctr" eaLnBrk="0" fontAlgn="base" hangingPunct="0">
              <a:lnSpc>
                <a:spcPct val="80000"/>
              </a:lnSpc>
              <a:spcBef>
                <a:spcPct val="15000"/>
              </a:spcBef>
              <a:spcAft>
                <a:spcPct val="0"/>
              </a:spcAft>
            </a:pPr>
            <a:endParaRPr lang="en-US" sz="2400" dirty="0">
              <a:solidFill>
                <a:srgbClr val="000099"/>
              </a:solidFill>
              <a:ea typeface="ＭＳ Ｐゴシック" pitchFamily="34" charset="-128"/>
            </a:endParaRPr>
          </a:p>
          <a:p>
            <a:pPr algn="ctr" eaLnBrk="0" fontAlgn="base" hangingPunct="0">
              <a:lnSpc>
                <a:spcPct val="80000"/>
              </a:lnSpc>
              <a:spcBef>
                <a:spcPct val="15000"/>
              </a:spcBef>
              <a:spcAft>
                <a:spcPct val="0"/>
              </a:spcAft>
            </a:pPr>
            <a:r>
              <a:rPr lang="en-US" sz="3200" b="1" dirty="0">
                <a:solidFill>
                  <a:srgbClr val="000099"/>
                </a:solidFill>
                <a:ea typeface="ＭＳ Ｐゴシック" pitchFamily="34" charset="-128"/>
              </a:rPr>
              <a:t>NASA </a:t>
            </a:r>
            <a:r>
              <a:rPr lang="en-US" sz="3200" b="1" dirty="0" err="1">
                <a:solidFill>
                  <a:srgbClr val="000099"/>
                </a:solidFill>
                <a:ea typeface="ＭＳ Ｐゴシック" pitchFamily="34" charset="-128"/>
              </a:rPr>
              <a:t>Tailplane</a:t>
            </a:r>
            <a:r>
              <a:rPr lang="en-US" sz="3200" b="1" dirty="0">
                <a:solidFill>
                  <a:srgbClr val="000099"/>
                </a:solidFill>
                <a:ea typeface="ＭＳ Ｐゴシック" pitchFamily="34" charset="-128"/>
              </a:rPr>
              <a:t> Icing Video</a:t>
            </a:r>
          </a:p>
        </p:txBody>
      </p:sp>
      <p:pic>
        <p:nvPicPr>
          <p:cNvPr id="3" name="Picture 2" descr="HD RAeS LHR 121011 - NASA Tailplane Icing - Actions Pull Back Retract Flaps - 8oct12.jpg"/>
          <p:cNvPicPr>
            <a:picLocks noChangeAspect="1"/>
          </p:cNvPicPr>
          <p:nvPr/>
        </p:nvPicPr>
        <p:blipFill>
          <a:blip r:embed="rId3" cstate="print"/>
          <a:stretch>
            <a:fillRect/>
          </a:stretch>
        </p:blipFill>
        <p:spPr>
          <a:xfrm>
            <a:off x="1743075" y="2427672"/>
            <a:ext cx="5637237" cy="39688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Colgan CVR FO Retracts Flaps -  11oct12.jpg"/>
          <p:cNvPicPr>
            <a:picLocks noChangeAspect="1"/>
          </p:cNvPicPr>
          <p:nvPr/>
        </p:nvPicPr>
        <p:blipFill>
          <a:blip r:embed="rId3" cstate="print"/>
          <a:stretch>
            <a:fillRect/>
          </a:stretch>
        </p:blipFill>
        <p:spPr>
          <a:xfrm>
            <a:off x="0" y="548680"/>
            <a:ext cx="9144000" cy="5859569"/>
          </a:xfrm>
          <a:prstGeom prst="rect">
            <a:avLst/>
          </a:prstGeom>
        </p:spPr>
      </p:pic>
      <p:cxnSp>
        <p:nvCxnSpPr>
          <p:cNvPr id="9" name="Straight Arrow Connector 8"/>
          <p:cNvCxnSpPr/>
          <p:nvPr/>
        </p:nvCxnSpPr>
        <p:spPr bwMode="auto">
          <a:xfrm flipH="1">
            <a:off x="1835696" y="5760294"/>
            <a:ext cx="1656184" cy="0"/>
          </a:xfrm>
          <a:prstGeom prst="straightConnector1">
            <a:avLst/>
          </a:prstGeom>
          <a:solidFill>
            <a:schemeClr val="accent1"/>
          </a:solidFill>
          <a:ln w="41275" cap="flat" cmpd="sng" algn="ctr">
            <a:solidFill>
              <a:srgbClr val="0070C0"/>
            </a:solidFill>
            <a:prstDash val="solid"/>
            <a:round/>
            <a:headEnd type="none" w="med" len="med"/>
            <a:tailEnd type="arrow"/>
          </a:ln>
          <a:effectLst/>
        </p:spPr>
      </p:cxnSp>
      <p:sp>
        <p:nvSpPr>
          <p:cNvPr id="4" name="Rectangle 3"/>
          <p:cNvSpPr>
            <a:spLocks noChangeArrowheads="1"/>
          </p:cNvSpPr>
          <p:nvPr/>
        </p:nvSpPr>
        <p:spPr bwMode="auto">
          <a:xfrm>
            <a:off x="1973893" y="60454"/>
            <a:ext cx="5262403"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Colgan Air Cockpit Voice Recorder</a:t>
            </a:r>
            <a:endParaRPr lang="en-GB" sz="2400" b="1" dirty="0">
              <a:solidFill>
                <a:srgbClr val="000099"/>
              </a:solidFill>
              <a:ea typeface="ＭＳ Ｐゴシック" pitchFamily="34" charset="-128"/>
            </a:endParaRPr>
          </a:p>
        </p:txBody>
      </p:sp>
      <p:sp>
        <p:nvSpPr>
          <p:cNvPr id="5" name="Rectangle 4"/>
          <p:cNvSpPr>
            <a:spLocks noChangeArrowheads="1"/>
          </p:cNvSpPr>
          <p:nvPr/>
        </p:nvSpPr>
        <p:spPr bwMode="auto">
          <a:xfrm>
            <a:off x="3496617" y="5532585"/>
            <a:ext cx="3467617" cy="461665"/>
          </a:xfrm>
          <a:prstGeom prst="rect">
            <a:avLst/>
          </a:prstGeom>
          <a:noFill/>
          <a:ln w="9525">
            <a:solidFill>
              <a:srgbClr val="0070C0"/>
            </a:solid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70C0"/>
                </a:solidFill>
                <a:ea typeface="ＭＳ Ｐゴシック" pitchFamily="34" charset="-128"/>
              </a:rPr>
              <a:t>FO </a:t>
            </a:r>
            <a:r>
              <a:rPr lang="en-GB" sz="2400" b="1" dirty="0" smtClean="0">
                <a:solidFill>
                  <a:srgbClr val="0070C0"/>
                </a:solidFill>
                <a:ea typeface="ＭＳ Ｐゴシック" pitchFamily="34" charset="-128"/>
              </a:rPr>
              <a:t>Retracted </a:t>
            </a:r>
            <a:r>
              <a:rPr lang="en-GB" sz="2400" b="1" dirty="0" smtClean="0">
                <a:solidFill>
                  <a:srgbClr val="0070C0"/>
                </a:solidFill>
                <a:ea typeface="ＭＳ Ｐゴシック" pitchFamily="34" charset="-128"/>
              </a:rPr>
              <a:t>the flaps</a:t>
            </a:r>
            <a:endParaRPr lang="en-GB" sz="2400" b="1" dirty="0">
              <a:solidFill>
                <a:srgbClr val="0070C0"/>
              </a:solidFill>
              <a:ea typeface="ＭＳ Ｐゴシック" pitchFamily="34" charset="-128"/>
            </a:endParaRPr>
          </a:p>
        </p:txBody>
      </p:sp>
      <p:sp>
        <p:nvSpPr>
          <p:cNvPr id="6" name="Rectangle 5"/>
          <p:cNvSpPr>
            <a:spLocks noChangeArrowheads="1"/>
          </p:cNvSpPr>
          <p:nvPr/>
        </p:nvSpPr>
        <p:spPr bwMode="auto">
          <a:xfrm>
            <a:off x="494862" y="1452422"/>
            <a:ext cx="7351501" cy="461665"/>
          </a:xfrm>
          <a:prstGeom prst="rect">
            <a:avLst/>
          </a:prstGeom>
          <a:noFill/>
          <a:ln w="9525">
            <a:solidFill>
              <a:srgbClr val="0070C0"/>
            </a:solid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70C0"/>
                </a:solidFill>
                <a:ea typeface="ＭＳ Ｐゴシック" pitchFamily="34" charset="-128"/>
              </a:rPr>
              <a:t>Captain pulled back on stick as per NASA video?</a:t>
            </a:r>
            <a:endParaRPr lang="en-GB" sz="2400" b="1" dirty="0">
              <a:solidFill>
                <a:srgbClr val="0070C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 RAeS LHR 121011 - From Ray Jone Steve Billett CTC Acidents by type 1959-2011 - 8oct12.jpg"/>
          <p:cNvPicPr>
            <a:picLocks noChangeAspect="1"/>
          </p:cNvPicPr>
          <p:nvPr/>
        </p:nvPicPr>
        <p:blipFill>
          <a:blip r:embed="rId3" cstate="print"/>
          <a:stretch>
            <a:fillRect/>
          </a:stretch>
        </p:blipFill>
        <p:spPr>
          <a:xfrm>
            <a:off x="0" y="0"/>
            <a:ext cx="9144000" cy="6453336"/>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NTSB Colgan Approach Video - 11oct12.jpg"/>
          <p:cNvPicPr>
            <a:picLocks noChangeAspect="1"/>
          </p:cNvPicPr>
          <p:nvPr/>
        </p:nvPicPr>
        <p:blipFill>
          <a:blip r:embed="rId3" cstate="print"/>
          <a:stretch>
            <a:fillRect/>
          </a:stretch>
        </p:blipFill>
        <p:spPr>
          <a:xfrm>
            <a:off x="611560" y="858148"/>
            <a:ext cx="8064896" cy="5541111"/>
          </a:xfrm>
          <a:prstGeom prst="rect">
            <a:avLst/>
          </a:prstGeom>
        </p:spPr>
      </p:pic>
      <p:sp>
        <p:nvSpPr>
          <p:cNvPr id="4" name="Rectangle 3"/>
          <p:cNvSpPr>
            <a:spLocks noChangeArrowheads="1"/>
          </p:cNvSpPr>
          <p:nvPr/>
        </p:nvSpPr>
        <p:spPr bwMode="auto">
          <a:xfrm>
            <a:off x="537207" y="158726"/>
            <a:ext cx="7998152"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Video of Colgan </a:t>
            </a:r>
            <a:r>
              <a:rPr lang="en-GB" sz="2400" b="1" dirty="0">
                <a:solidFill>
                  <a:srgbClr val="000099"/>
                </a:solidFill>
                <a:ea typeface="ＭＳ Ｐゴシック" pitchFamily="34" charset="-128"/>
              </a:rPr>
              <a:t>Air Bombardier Accident into Buffalo</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olgan Accident video 1 - 22feb12.jpg"/>
          <p:cNvPicPr>
            <a:picLocks noChangeAspect="1"/>
          </p:cNvPicPr>
          <p:nvPr/>
        </p:nvPicPr>
        <p:blipFill>
          <a:blip r:embed="rId3" cstate="print"/>
          <a:srcRect/>
          <a:stretch>
            <a:fillRect/>
          </a:stretch>
        </p:blipFill>
        <p:spPr bwMode="auto">
          <a:xfrm>
            <a:off x="387350" y="528638"/>
            <a:ext cx="8532813" cy="5899150"/>
          </a:xfrm>
          <a:prstGeom prst="rect">
            <a:avLst/>
          </a:prstGeom>
          <a:noFill/>
          <a:ln w="9525">
            <a:noFill/>
            <a:miter lim="800000"/>
            <a:headEnd/>
            <a:tailEnd/>
          </a:ln>
        </p:spPr>
      </p:pic>
      <p:sp>
        <p:nvSpPr>
          <p:cNvPr id="3" name="Rectangle 2"/>
          <p:cNvSpPr>
            <a:spLocks noChangeArrowheads="1"/>
          </p:cNvSpPr>
          <p:nvPr/>
        </p:nvSpPr>
        <p:spPr bwMode="auto">
          <a:xfrm>
            <a:off x="1182688" y="14288"/>
            <a:ext cx="6707187" cy="46196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Colgan Air Bombardier Accident into Buffalo</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Colgan Accident video 2 - 22feb12.jpg"/>
          <p:cNvPicPr>
            <a:picLocks noChangeAspect="1"/>
          </p:cNvPicPr>
          <p:nvPr/>
        </p:nvPicPr>
        <p:blipFill>
          <a:blip r:embed="rId3" cstate="print"/>
          <a:srcRect/>
          <a:stretch>
            <a:fillRect/>
          </a:stretch>
        </p:blipFill>
        <p:spPr bwMode="auto">
          <a:xfrm>
            <a:off x="517525" y="587375"/>
            <a:ext cx="8172450" cy="5638800"/>
          </a:xfrm>
          <a:prstGeom prst="rect">
            <a:avLst/>
          </a:prstGeom>
          <a:noFill/>
          <a:ln w="9525">
            <a:noFill/>
            <a:miter lim="800000"/>
            <a:headEnd/>
            <a:tailEnd/>
          </a:ln>
        </p:spPr>
      </p:pic>
      <p:sp>
        <p:nvSpPr>
          <p:cNvPr id="3" name="Rectangle 2"/>
          <p:cNvSpPr>
            <a:spLocks noChangeArrowheads="1"/>
          </p:cNvSpPr>
          <p:nvPr/>
        </p:nvSpPr>
        <p:spPr bwMode="auto">
          <a:xfrm>
            <a:off x="1182688" y="76200"/>
            <a:ext cx="6707187" cy="46196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a:solidFill>
                  <a:srgbClr val="000099"/>
                </a:solidFill>
                <a:ea typeface="ＭＳ Ｐゴシック" pitchFamily="34" charset="-128"/>
              </a:rPr>
              <a:t>Colgan Air Bombardier Accident into Buffalo</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HD 121011 - RAeS LHR Brnch Train Loss of Control - 11oct12\HD RAeS LHR 121011 - NASA Tailplane Icing - ATR42 example in video - 8oct12.jpg"/>
          <p:cNvPicPr>
            <a:picLocks noChangeAspect="1" noChangeArrowheads="1"/>
          </p:cNvPicPr>
          <p:nvPr/>
        </p:nvPicPr>
        <p:blipFill>
          <a:blip r:embed="rId3" cstate="print"/>
          <a:srcRect/>
          <a:stretch>
            <a:fillRect/>
          </a:stretch>
        </p:blipFill>
        <p:spPr bwMode="auto">
          <a:xfrm>
            <a:off x="1236747" y="1090407"/>
            <a:ext cx="6807837" cy="5063958"/>
          </a:xfrm>
          <a:prstGeom prst="rect">
            <a:avLst/>
          </a:prstGeom>
          <a:noFill/>
        </p:spPr>
      </p:pic>
      <p:sp>
        <p:nvSpPr>
          <p:cNvPr id="5" name="Rectangle 4"/>
          <p:cNvSpPr>
            <a:spLocks noChangeArrowheads="1"/>
          </p:cNvSpPr>
          <p:nvPr/>
        </p:nvSpPr>
        <p:spPr bwMode="auto">
          <a:xfrm>
            <a:off x="-108881" y="76200"/>
            <a:ext cx="9290364" cy="83099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NASA Icing Video showed </a:t>
            </a:r>
            <a:r>
              <a:rPr lang="en-GB" sz="2400" b="1" dirty="0" smtClean="0">
                <a:solidFill>
                  <a:srgbClr val="000099"/>
                </a:solidFill>
                <a:ea typeface="ＭＳ Ｐゴシック" pitchFamily="34" charset="-128"/>
              </a:rPr>
              <a:t>aircraft with a </a:t>
            </a:r>
            <a:r>
              <a:rPr lang="en-GB" sz="2400" b="1" dirty="0" smtClean="0">
                <a:solidFill>
                  <a:srgbClr val="000099"/>
                </a:solidFill>
                <a:ea typeface="ＭＳ Ｐゴシック" pitchFamily="34" charset="-128"/>
              </a:rPr>
              <a:t>similar configuration </a:t>
            </a:r>
          </a:p>
          <a:p>
            <a:pPr algn="ctr" eaLnBrk="0" fontAlgn="base" hangingPunct="0">
              <a:spcBef>
                <a:spcPct val="0"/>
              </a:spcBef>
              <a:spcAft>
                <a:spcPct val="0"/>
              </a:spcAft>
            </a:pPr>
            <a:r>
              <a:rPr lang="en-GB" sz="2400" b="1" dirty="0" smtClean="0">
                <a:solidFill>
                  <a:srgbClr val="000099"/>
                </a:solidFill>
                <a:ea typeface="ＭＳ Ｐゴシック" pitchFamily="34" charset="-128"/>
              </a:rPr>
              <a:t>to </a:t>
            </a:r>
            <a:r>
              <a:rPr lang="en-GB" sz="2400" b="1" dirty="0" smtClean="0">
                <a:solidFill>
                  <a:srgbClr val="000099"/>
                </a:solidFill>
                <a:ea typeface="ＭＳ Ｐゴシック" pitchFamily="34" charset="-128"/>
              </a:rPr>
              <a:t>Colgan </a:t>
            </a:r>
            <a:r>
              <a:rPr lang="en-GB" sz="2400" b="1" dirty="0" smtClean="0">
                <a:solidFill>
                  <a:srgbClr val="000099"/>
                </a:solidFill>
                <a:ea typeface="ＭＳ Ｐゴシック" pitchFamily="34" charset="-128"/>
              </a:rPr>
              <a:t>Air – High wing turboprop with high T </a:t>
            </a:r>
            <a:r>
              <a:rPr lang="en-GB" sz="2400" b="1" dirty="0" err="1" smtClean="0">
                <a:solidFill>
                  <a:srgbClr val="000099"/>
                </a:solidFill>
                <a:ea typeface="ＭＳ Ｐゴシック" pitchFamily="34" charset="-128"/>
              </a:rPr>
              <a:t>tailplane</a:t>
            </a: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bley 1 D Data\My Dropbox\Presentations of HD etc\HD 121011 - RAeS LHR Brnch Train Loss of Control - 11oct12\HD RAeS LHR 121011 - Website if Families of Colgan-Continental 3407 - 4oct12.jpg"/>
          <p:cNvPicPr>
            <a:picLocks noChangeAspect="1" noChangeArrowheads="1"/>
          </p:cNvPicPr>
          <p:nvPr/>
        </p:nvPicPr>
        <p:blipFill>
          <a:blip r:embed="rId3" cstate="print"/>
          <a:srcRect/>
          <a:stretch>
            <a:fillRect/>
          </a:stretch>
        </p:blipFill>
        <p:spPr bwMode="auto">
          <a:xfrm>
            <a:off x="536888" y="960235"/>
            <a:ext cx="8189480" cy="5465329"/>
          </a:xfrm>
          <a:prstGeom prst="rect">
            <a:avLst/>
          </a:prstGeom>
          <a:noFill/>
        </p:spPr>
      </p:pic>
      <p:sp>
        <p:nvSpPr>
          <p:cNvPr id="4" name="Rectangle 3"/>
          <p:cNvSpPr/>
          <p:nvPr/>
        </p:nvSpPr>
        <p:spPr>
          <a:xfrm>
            <a:off x="0" y="87680"/>
            <a:ext cx="9144000" cy="781752"/>
          </a:xfrm>
          <a:prstGeom prst="rect">
            <a:avLst/>
          </a:prstGeom>
        </p:spPr>
        <p:txBody>
          <a:bodyPr wrap="square">
            <a:spAutoFit/>
          </a:bodyPr>
          <a:lstStyle/>
          <a:p>
            <a:pPr algn="ctr" eaLnBrk="0" fontAlgn="base" hangingPunct="0">
              <a:lnSpc>
                <a:spcPct val="80000"/>
              </a:lnSpc>
              <a:spcAft>
                <a:spcPct val="0"/>
              </a:spcAft>
            </a:pPr>
            <a:r>
              <a:rPr lang="en-GB" sz="3200" b="1" dirty="0">
                <a:solidFill>
                  <a:srgbClr val="0000FF"/>
                </a:solidFill>
                <a:ea typeface="ＭＳ Ｐゴシック" pitchFamily="34" charset="-128"/>
              </a:rPr>
              <a:t>Most Significant LOC-I Accident</a:t>
            </a:r>
            <a:endParaRPr lang="en-GB" sz="1600" i="1" dirty="0">
              <a:solidFill>
                <a:srgbClr val="000099"/>
              </a:solidFill>
              <a:ea typeface="ＭＳ Ｐゴシック" pitchFamily="34" charset="-128"/>
            </a:endParaRPr>
          </a:p>
          <a:p>
            <a:pPr algn="ctr" eaLnBrk="0" fontAlgn="base" hangingPunct="0">
              <a:lnSpc>
                <a:spcPct val="80000"/>
              </a:lnSpc>
              <a:spcAft>
                <a:spcPct val="0"/>
              </a:spcAft>
            </a:pPr>
            <a:r>
              <a:rPr lang="en-US" sz="2400" b="1" dirty="0" smtClean="0">
                <a:solidFill>
                  <a:srgbClr val="000099"/>
                </a:solidFill>
                <a:ea typeface="ＭＳ Ｐゴシック" pitchFamily="34" charset="-128"/>
              </a:rPr>
              <a:t>Families of those lost formed a focus group &amp; website</a:t>
            </a:r>
            <a:endParaRPr lang="en-US" sz="2400"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4193" y="1043910"/>
            <a:ext cx="7632700" cy="5078313"/>
          </a:xfrm>
          <a:prstGeom prst="rect">
            <a:avLst/>
          </a:prstGeom>
          <a:noFill/>
          <a:ln w="28575">
            <a:noFill/>
            <a:miter lim="800000"/>
            <a:headEnd/>
            <a:tailEnd/>
          </a:ln>
        </p:spPr>
        <p:txBody>
          <a:bodyPr>
            <a:spAutoFit/>
          </a:bodyPr>
          <a:lstStyle/>
          <a:p>
            <a:pPr algn="ctr" eaLnBrk="0" fontAlgn="base" hangingPunct="0">
              <a:spcBef>
                <a:spcPct val="0"/>
              </a:spcBef>
              <a:spcAft>
                <a:spcPct val="0"/>
              </a:spcAft>
            </a:pPr>
            <a:r>
              <a:rPr lang="en-US" sz="3600" b="1" dirty="0">
                <a:solidFill>
                  <a:srgbClr val="000099"/>
                </a:solidFill>
                <a:ea typeface="ＭＳ Ｐゴシック" pitchFamily="34" charset="-128"/>
                <a:cs typeface="Arial" charset="0"/>
              </a:rPr>
              <a:t>Families of passengers killed</a:t>
            </a:r>
          </a:p>
          <a:p>
            <a:pPr algn="ctr" eaLnBrk="0" fontAlgn="base" hangingPunct="0">
              <a:spcBef>
                <a:spcPct val="0"/>
              </a:spcBef>
              <a:spcAft>
                <a:spcPct val="0"/>
              </a:spcAft>
            </a:pPr>
            <a:r>
              <a:rPr lang="en-US" sz="3600" b="1" dirty="0">
                <a:solidFill>
                  <a:srgbClr val="000099"/>
                </a:solidFill>
                <a:ea typeface="ＭＳ Ｐゴシック" pitchFamily="34" charset="-128"/>
                <a:cs typeface="Arial" charset="0"/>
              </a:rPr>
              <a:t>In the Colgan Airways Accident into Buffalo </a:t>
            </a:r>
          </a:p>
          <a:p>
            <a:pPr algn="ctr" eaLnBrk="0" fontAlgn="base" hangingPunct="0">
              <a:spcBef>
                <a:spcPct val="0"/>
              </a:spcBef>
              <a:spcAft>
                <a:spcPct val="0"/>
              </a:spcAft>
            </a:pPr>
            <a:r>
              <a:rPr lang="en-US" sz="3600" b="1" dirty="0">
                <a:solidFill>
                  <a:srgbClr val="000099"/>
                </a:solidFill>
                <a:ea typeface="ＭＳ Ｐゴシック" pitchFamily="34" charset="-128"/>
                <a:cs typeface="Arial" charset="0"/>
              </a:rPr>
              <a:t>Lobbied  congress to </a:t>
            </a:r>
          </a:p>
          <a:p>
            <a:pPr algn="ctr" eaLnBrk="0" fontAlgn="base" hangingPunct="0">
              <a:spcBef>
                <a:spcPct val="0"/>
              </a:spcBef>
              <a:spcAft>
                <a:spcPct val="0"/>
              </a:spcAft>
            </a:pPr>
            <a:r>
              <a:rPr lang="en-US" sz="3600" b="1" dirty="0">
                <a:solidFill>
                  <a:srgbClr val="000099"/>
                </a:solidFill>
                <a:ea typeface="ＭＳ Ｐゴシック" pitchFamily="34" charset="-128"/>
                <a:cs typeface="Arial" charset="0"/>
              </a:rPr>
              <a:t>Pass a Law</a:t>
            </a:r>
          </a:p>
          <a:p>
            <a:pPr algn="ctr" eaLnBrk="0" fontAlgn="base" hangingPunct="0">
              <a:spcBef>
                <a:spcPct val="0"/>
              </a:spcBef>
              <a:spcAft>
                <a:spcPct val="0"/>
              </a:spcAft>
            </a:pPr>
            <a:r>
              <a:rPr lang="en-US" sz="3600" b="1" dirty="0">
                <a:solidFill>
                  <a:srgbClr val="000099"/>
                </a:solidFill>
                <a:ea typeface="ＭＳ Ｐゴシック" pitchFamily="34" charset="-128"/>
                <a:cs typeface="Arial" charset="0"/>
              </a:rPr>
              <a:t>Requiring  Stall Training </a:t>
            </a:r>
          </a:p>
          <a:p>
            <a:pPr algn="ctr" eaLnBrk="0" fontAlgn="base" hangingPunct="0">
              <a:spcBef>
                <a:spcPct val="0"/>
              </a:spcBef>
              <a:spcAft>
                <a:spcPct val="0"/>
              </a:spcAft>
            </a:pPr>
            <a:r>
              <a:rPr lang="en-US" sz="3600" b="1" dirty="0">
                <a:solidFill>
                  <a:srgbClr val="000099"/>
                </a:solidFill>
                <a:ea typeface="ＭＳ Ｐゴシック" pitchFamily="34" charset="-128"/>
                <a:cs typeface="Arial" charset="0"/>
              </a:rPr>
              <a:t>For  All Airline </a:t>
            </a:r>
            <a:r>
              <a:rPr lang="en-US" sz="3600" b="1" dirty="0" smtClean="0">
                <a:solidFill>
                  <a:srgbClr val="000099"/>
                </a:solidFill>
                <a:ea typeface="ＭＳ Ｐゴシック" pitchFamily="34" charset="-128"/>
                <a:cs typeface="Arial" charset="0"/>
              </a:rPr>
              <a:t>Pilots</a:t>
            </a:r>
          </a:p>
          <a:p>
            <a:pPr algn="ctr" eaLnBrk="0" fontAlgn="base" hangingPunct="0">
              <a:spcBef>
                <a:spcPct val="0"/>
              </a:spcBef>
              <a:spcAft>
                <a:spcPct val="0"/>
              </a:spcAft>
            </a:pPr>
            <a:r>
              <a:rPr lang="en-US" sz="3600" b="1" dirty="0" smtClean="0">
                <a:solidFill>
                  <a:srgbClr val="000099"/>
                </a:solidFill>
                <a:ea typeface="ＭＳ Ｐゴシック" pitchFamily="34" charset="-128"/>
                <a:cs typeface="Arial" charset="0"/>
              </a:rPr>
              <a:t>and more hours’ experience.</a:t>
            </a:r>
          </a:p>
          <a:p>
            <a:pPr algn="ctr" eaLnBrk="0" fontAlgn="base" hangingPunct="0">
              <a:spcBef>
                <a:spcPct val="0"/>
              </a:spcBef>
              <a:spcAft>
                <a:spcPct val="0"/>
              </a:spcAft>
            </a:pPr>
            <a:r>
              <a:rPr lang="en-US" sz="3600" b="1" i="1" dirty="0" smtClean="0">
                <a:solidFill>
                  <a:srgbClr val="000099"/>
                </a:solidFill>
                <a:ea typeface="ＭＳ Ｐゴシック" pitchFamily="34" charset="-128"/>
                <a:cs typeface="Arial" charset="0"/>
              </a:rPr>
              <a:t>(New president &amp; administration)</a:t>
            </a:r>
            <a:endParaRPr lang="en-US" sz="3600" b="1" i="1" dirty="0">
              <a:solidFill>
                <a:srgbClr val="000099"/>
              </a:solidFill>
              <a:ea typeface="ＭＳ Ｐゴシック" pitchFamily="34" charset="-128"/>
              <a:cs typeface="Arial" charset="0"/>
            </a:endParaRPr>
          </a:p>
        </p:txBody>
      </p:sp>
      <p:sp>
        <p:nvSpPr>
          <p:cNvPr id="4" name="Rectangle 3"/>
          <p:cNvSpPr/>
          <p:nvPr/>
        </p:nvSpPr>
        <p:spPr>
          <a:xfrm>
            <a:off x="0" y="498024"/>
            <a:ext cx="9144000" cy="837152"/>
          </a:xfrm>
          <a:prstGeom prst="rect">
            <a:avLst/>
          </a:prstGeom>
        </p:spPr>
        <p:txBody>
          <a:bodyPr wrap="square">
            <a:spAutoFit/>
          </a:bodyPr>
          <a:lstStyle/>
          <a:p>
            <a:pPr algn="ctr" eaLnBrk="0" fontAlgn="base" hangingPunct="0">
              <a:lnSpc>
                <a:spcPct val="80000"/>
              </a:lnSpc>
              <a:spcAft>
                <a:spcPct val="0"/>
              </a:spcAft>
            </a:pPr>
            <a:r>
              <a:rPr lang="en-GB" sz="3200" b="1" dirty="0">
                <a:solidFill>
                  <a:srgbClr val="0000FF"/>
                </a:solidFill>
                <a:ea typeface="ＭＳ Ｐゴシック" pitchFamily="34" charset="-128"/>
              </a:rPr>
              <a:t>Most Significant LOC-I Accident</a:t>
            </a:r>
          </a:p>
          <a:p>
            <a:pPr algn="ctr" eaLnBrk="0" fontAlgn="base" hangingPunct="0">
              <a:lnSpc>
                <a:spcPct val="80000"/>
              </a:lnSpc>
              <a:spcBef>
                <a:spcPct val="15000"/>
              </a:spcBef>
              <a:spcAft>
                <a:spcPct val="0"/>
              </a:spcAft>
            </a:pPr>
            <a:endParaRPr lang="en-US" sz="2400"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CATEE Lutz 120417 - US Congress Law - Title of HR 5900 31Jul10- 17apr12.jpg"/>
          <p:cNvPicPr>
            <a:picLocks noChangeAspect="1"/>
          </p:cNvPicPr>
          <p:nvPr/>
        </p:nvPicPr>
        <p:blipFill>
          <a:blip r:embed="rId3" cstate="print"/>
          <a:srcRect/>
          <a:stretch>
            <a:fillRect/>
          </a:stretch>
        </p:blipFill>
        <p:spPr bwMode="auto">
          <a:xfrm>
            <a:off x="9525" y="1447800"/>
            <a:ext cx="9134475" cy="3943350"/>
          </a:xfrm>
          <a:prstGeom prst="rect">
            <a:avLst/>
          </a:prstGeom>
          <a:noFill/>
          <a:ln w="9525">
            <a:noFill/>
            <a:miter lim="800000"/>
            <a:headEnd/>
            <a:tailEnd/>
          </a:ln>
        </p:spPr>
      </p:pic>
      <p:sp>
        <p:nvSpPr>
          <p:cNvPr id="65539" name="Rectangle 3"/>
          <p:cNvSpPr>
            <a:spLocks noChangeArrowheads="1"/>
          </p:cNvSpPr>
          <p:nvPr/>
        </p:nvSpPr>
        <p:spPr bwMode="auto">
          <a:xfrm>
            <a:off x="3887788" y="447675"/>
            <a:ext cx="1296987" cy="4603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US Law</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CATEE Lutz 120417 - US Congress Law fo Stall &amp; Upset Training - 17apr12.jpg"/>
          <p:cNvPicPr>
            <a:picLocks noChangeAspect="1"/>
          </p:cNvPicPr>
          <p:nvPr/>
        </p:nvPicPr>
        <p:blipFill>
          <a:blip r:embed="rId3" cstate="print"/>
          <a:srcRect/>
          <a:stretch>
            <a:fillRect/>
          </a:stretch>
        </p:blipFill>
        <p:spPr bwMode="auto">
          <a:xfrm>
            <a:off x="2719388" y="1268413"/>
            <a:ext cx="4084637" cy="5005387"/>
          </a:xfrm>
          <a:prstGeom prst="rect">
            <a:avLst/>
          </a:prstGeom>
          <a:noFill/>
          <a:ln w="9525">
            <a:noFill/>
            <a:miter lim="800000"/>
            <a:headEnd/>
            <a:tailEnd/>
          </a:ln>
        </p:spPr>
      </p:pic>
      <p:sp>
        <p:nvSpPr>
          <p:cNvPr id="66563" name="Rectangle 3"/>
          <p:cNvSpPr>
            <a:spLocks noChangeArrowheads="1"/>
          </p:cNvSpPr>
          <p:nvPr/>
        </p:nvSpPr>
        <p:spPr bwMode="auto">
          <a:xfrm>
            <a:off x="3887788" y="447675"/>
            <a:ext cx="1296987" cy="4603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a:solidFill>
                  <a:srgbClr val="000099"/>
                </a:solidFill>
                <a:ea typeface="ＭＳ Ｐゴシック" pitchFamily="34" charset="-128"/>
              </a:rPr>
              <a:t>US Law</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99966" y="356463"/>
            <a:ext cx="7872669" cy="1200329"/>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Large Number of </a:t>
            </a:r>
          </a:p>
          <a:p>
            <a:pPr algn="ctr" eaLnBrk="0" fontAlgn="base" hangingPunct="0">
              <a:spcBef>
                <a:spcPct val="0"/>
              </a:spcBef>
              <a:spcAft>
                <a:spcPct val="0"/>
              </a:spcAft>
            </a:pPr>
            <a:r>
              <a:rPr lang="en-GB" sz="2400" b="1" dirty="0" smtClean="0">
                <a:solidFill>
                  <a:srgbClr val="000099"/>
                </a:solidFill>
                <a:ea typeface="ＭＳ Ｐゴシック" pitchFamily="34" charset="-128"/>
              </a:rPr>
              <a:t>Loss Of Control / Stall-Stick Pusher </a:t>
            </a:r>
            <a:r>
              <a:rPr lang="en-GB" sz="2400" b="1" dirty="0" smtClean="0">
                <a:solidFill>
                  <a:srgbClr val="000099"/>
                </a:solidFill>
                <a:ea typeface="ＭＳ Ｐゴシック" pitchFamily="34" charset="-128"/>
              </a:rPr>
              <a:t>Related Groups </a:t>
            </a:r>
            <a:endParaRPr lang="en-GB" sz="2400" b="1" dirty="0" smtClean="0">
              <a:solidFill>
                <a:srgbClr val="000099"/>
              </a:solidFill>
              <a:ea typeface="ＭＳ Ｐゴシック" pitchFamily="34" charset="-128"/>
            </a:endParaRPr>
          </a:p>
          <a:p>
            <a:pPr algn="ctr" eaLnBrk="0" fontAlgn="base" hangingPunct="0">
              <a:spcBef>
                <a:spcPct val="0"/>
              </a:spcBef>
              <a:spcAft>
                <a:spcPct val="0"/>
              </a:spcAft>
            </a:pPr>
            <a:r>
              <a:rPr lang="en-GB" sz="2400" b="1" dirty="0" smtClean="0">
                <a:solidFill>
                  <a:srgbClr val="000099"/>
                </a:solidFill>
                <a:ea typeface="ＭＳ Ｐゴシック" pitchFamily="34" charset="-128"/>
              </a:rPr>
              <a:t>Set </a:t>
            </a:r>
            <a:r>
              <a:rPr lang="en-GB" sz="2400" b="1" dirty="0" smtClean="0">
                <a:solidFill>
                  <a:srgbClr val="000099"/>
                </a:solidFill>
                <a:ea typeface="ＭＳ Ｐゴシック" pitchFamily="34" charset="-128"/>
              </a:rPr>
              <a:t>Up/Existing in the </a:t>
            </a:r>
            <a:r>
              <a:rPr lang="en-GB" sz="2400" b="1" dirty="0" smtClean="0">
                <a:solidFill>
                  <a:srgbClr val="000099"/>
                </a:solidFill>
                <a:ea typeface="ＭＳ Ｐゴシック" pitchFamily="34" charset="-128"/>
              </a:rPr>
              <a:t>Industry </a:t>
            </a:r>
            <a:endParaRPr lang="en-GB" sz="2400" b="1" dirty="0">
              <a:solidFill>
                <a:srgbClr val="000099"/>
              </a:solidFill>
              <a:ea typeface="ＭＳ Ｐゴシック" pitchFamily="34" charset="-128"/>
            </a:endParaRPr>
          </a:p>
        </p:txBody>
      </p:sp>
      <p:sp>
        <p:nvSpPr>
          <p:cNvPr id="3" name="Rectangle 2"/>
          <p:cNvSpPr/>
          <p:nvPr/>
        </p:nvSpPr>
        <p:spPr>
          <a:xfrm>
            <a:off x="179512" y="1680111"/>
            <a:ext cx="8964488" cy="5262979"/>
          </a:xfrm>
          <a:prstGeom prst="rect">
            <a:avLst/>
          </a:prstGeom>
        </p:spPr>
        <p:txBody>
          <a:bodyPr wrap="square">
            <a:spAutoFit/>
          </a:bodyPr>
          <a:lstStyle/>
          <a:p>
            <a:pPr eaLnBrk="0" fontAlgn="base" hangingPunct="0">
              <a:spcBef>
                <a:spcPct val="0"/>
              </a:spcBef>
              <a:spcAft>
                <a:spcPct val="0"/>
              </a:spcAft>
            </a:pPr>
            <a:r>
              <a:rPr lang="en-GB" sz="2400" b="1" dirty="0" smtClean="0">
                <a:solidFill>
                  <a:srgbClr val="000099"/>
                </a:solidFill>
                <a:ea typeface="ＭＳ Ｐゴシック" pitchFamily="34" charset="-128"/>
              </a:rPr>
              <a:t>FAA Stall and Sticker Pusher Group</a:t>
            </a:r>
          </a:p>
          <a:p>
            <a:pPr eaLnBrk="0" fontAlgn="base" hangingPunct="0">
              <a:spcBef>
                <a:spcPct val="0"/>
              </a:spcBef>
              <a:spcAft>
                <a:spcPct val="0"/>
              </a:spcAft>
            </a:pPr>
            <a:r>
              <a:rPr lang="en-GB" sz="2400" b="1" dirty="0" smtClean="0">
                <a:solidFill>
                  <a:srgbClr val="000099"/>
                </a:solidFill>
                <a:ea typeface="ＭＳ Ｐゴシック" pitchFamily="34" charset="-128"/>
              </a:rPr>
              <a:t>RAeS ICATEE</a:t>
            </a:r>
          </a:p>
          <a:p>
            <a:pPr eaLnBrk="0" fontAlgn="base" hangingPunct="0">
              <a:spcBef>
                <a:spcPct val="0"/>
              </a:spcBef>
              <a:spcAft>
                <a:spcPct val="0"/>
              </a:spcAft>
            </a:pPr>
            <a:r>
              <a:rPr lang="en-GB" sz="2400" b="1" dirty="0" smtClean="0">
                <a:solidFill>
                  <a:srgbClr val="000099"/>
                </a:solidFill>
                <a:ea typeface="ＭＳ Ｐゴシック" pitchFamily="34" charset="-128"/>
              </a:rPr>
              <a:t>ICAO LOCART etc </a:t>
            </a:r>
            <a:r>
              <a:rPr lang="en-GB" sz="2400" b="1" dirty="0" err="1" smtClean="0">
                <a:solidFill>
                  <a:srgbClr val="000099"/>
                </a:solidFill>
                <a:ea typeface="ＭＳ Ｐゴシック" pitchFamily="34" charset="-128"/>
              </a:rPr>
              <a:t>etc</a:t>
            </a:r>
            <a:endParaRPr lang="en-GB" sz="2400" b="1" dirty="0" smtClean="0">
              <a:solidFill>
                <a:srgbClr val="000099"/>
              </a:solidFill>
              <a:ea typeface="ＭＳ Ｐゴシック" pitchFamily="34" charset="-128"/>
            </a:endParaRPr>
          </a:p>
          <a:p>
            <a:pPr eaLnBrk="0" fontAlgn="base" hangingPunct="0">
              <a:spcBef>
                <a:spcPct val="0"/>
              </a:spcBef>
              <a:spcAft>
                <a:spcPct val="0"/>
              </a:spcAft>
            </a:pPr>
            <a:endParaRPr lang="en-GB" sz="2400" b="1" dirty="0" smtClean="0">
              <a:solidFill>
                <a:srgbClr val="000099"/>
              </a:solidFill>
              <a:ea typeface="ＭＳ Ｐゴシック" pitchFamily="34" charset="-128"/>
            </a:endParaRPr>
          </a:p>
          <a:p>
            <a:pPr eaLnBrk="0" fontAlgn="base" hangingPunct="0">
              <a:spcBef>
                <a:spcPct val="0"/>
              </a:spcBef>
              <a:spcAft>
                <a:spcPct val="0"/>
              </a:spcAft>
            </a:pPr>
            <a:r>
              <a:rPr lang="en-GB" sz="2400" b="1" dirty="0" smtClean="0">
                <a:solidFill>
                  <a:srgbClr val="000099"/>
                </a:solidFill>
                <a:ea typeface="ＭＳ Ｐゴシック" pitchFamily="34" charset="-128"/>
              </a:rPr>
              <a:t>Other activities:</a:t>
            </a:r>
            <a:endParaRPr lang="en-GB" sz="2400" b="1" dirty="0" smtClean="0">
              <a:solidFill>
                <a:srgbClr val="000099"/>
              </a:solidFill>
              <a:ea typeface="ＭＳ Ｐゴシック" pitchFamily="34" charset="-128"/>
            </a:endParaRPr>
          </a:p>
          <a:p>
            <a:pPr eaLnBrk="0" fontAlgn="base" hangingPunct="0">
              <a:spcBef>
                <a:spcPct val="0"/>
              </a:spcBef>
              <a:spcAft>
                <a:spcPct val="0"/>
              </a:spcAft>
            </a:pPr>
            <a:r>
              <a:rPr lang="en-GB" sz="2400" b="1" dirty="0" smtClean="0">
                <a:solidFill>
                  <a:srgbClr val="000099"/>
                </a:solidFill>
                <a:ea typeface="ＭＳ Ｐゴシック" pitchFamily="34" charset="-128"/>
              </a:rPr>
              <a:t>ITQI (IATA Training &amp; Quality Initiative) leading to</a:t>
            </a:r>
          </a:p>
          <a:p>
            <a:pPr eaLnBrk="0" fontAlgn="base" hangingPunct="0">
              <a:spcBef>
                <a:spcPct val="0"/>
              </a:spcBef>
              <a:spcAft>
                <a:spcPct val="0"/>
              </a:spcAft>
            </a:pPr>
            <a:r>
              <a:rPr lang="en-GB" sz="2400" b="1" dirty="0" smtClean="0">
                <a:solidFill>
                  <a:srgbClr val="000099"/>
                </a:solidFill>
                <a:ea typeface="ＭＳ Ｐゴシック" pitchFamily="34" charset="-128"/>
              </a:rPr>
              <a:t>EBT (Evidence Based Training)</a:t>
            </a:r>
          </a:p>
          <a:p>
            <a:pPr eaLnBrk="0" fontAlgn="base" hangingPunct="0">
              <a:spcBef>
                <a:spcPct val="0"/>
              </a:spcBef>
              <a:spcAft>
                <a:spcPct val="0"/>
              </a:spcAft>
            </a:pPr>
            <a:r>
              <a:rPr lang="en-GB" sz="2400" b="1" dirty="0" smtClean="0">
                <a:solidFill>
                  <a:srgbClr val="000099"/>
                </a:solidFill>
                <a:ea typeface="ＭＳ Ｐゴシック" pitchFamily="34" charset="-128"/>
              </a:rPr>
              <a:t>MPL (Multi-Crew Pilot’s Licence)</a:t>
            </a:r>
          </a:p>
          <a:p>
            <a:pPr eaLnBrk="0" fontAlgn="base" hangingPunct="0">
              <a:spcBef>
                <a:spcPct val="0"/>
              </a:spcBef>
              <a:spcAft>
                <a:spcPct val="0"/>
              </a:spcAft>
            </a:pPr>
            <a:r>
              <a:rPr lang="en-GB" sz="2400" b="1" dirty="0" smtClean="0">
                <a:solidFill>
                  <a:srgbClr val="000099"/>
                </a:solidFill>
                <a:ea typeface="ＭＳ Ｐゴシック" pitchFamily="34" charset="-128"/>
              </a:rPr>
              <a:t>ICAO NGAP (Next Group of Aviation Professionals)</a:t>
            </a:r>
          </a:p>
          <a:p>
            <a:pPr eaLnBrk="0" fontAlgn="base" hangingPunct="0">
              <a:spcBef>
                <a:spcPct val="0"/>
              </a:spcBef>
              <a:spcAft>
                <a:spcPct val="0"/>
              </a:spcAft>
            </a:pPr>
            <a:r>
              <a:rPr lang="en-GB" sz="2400" b="1" dirty="0" smtClean="0">
                <a:solidFill>
                  <a:srgbClr val="000099"/>
                </a:solidFill>
                <a:ea typeface="ＭＳ Ｐゴシック" pitchFamily="34" charset="-128"/>
              </a:rPr>
              <a:t>RAeS FSG IWG (International </a:t>
            </a:r>
            <a:r>
              <a:rPr lang="en-GB" sz="2400" dirty="0" smtClean="0">
                <a:solidFill>
                  <a:srgbClr val="000099"/>
                </a:solidFill>
                <a:ea typeface="ＭＳ Ｐゴシック" pitchFamily="34" charset="-128"/>
              </a:rPr>
              <a:t>[Flt Sim </a:t>
            </a:r>
            <a:r>
              <a:rPr lang="en-GB" sz="2400" dirty="0" err="1" smtClean="0">
                <a:solidFill>
                  <a:srgbClr val="000099"/>
                </a:solidFill>
                <a:ea typeface="ＭＳ Ｐゴシック" pitchFamily="34" charset="-128"/>
              </a:rPr>
              <a:t>Stds</a:t>
            </a:r>
            <a:r>
              <a:rPr lang="en-GB" sz="2400" dirty="0" smtClean="0">
                <a:solidFill>
                  <a:srgbClr val="000099"/>
                </a:solidFill>
                <a:ea typeface="ＭＳ Ｐゴシック" pitchFamily="34" charset="-128"/>
              </a:rPr>
              <a:t>]</a:t>
            </a:r>
            <a:r>
              <a:rPr lang="en-GB" sz="2400" b="1" dirty="0" smtClean="0">
                <a:solidFill>
                  <a:srgbClr val="000099"/>
                </a:solidFill>
                <a:ea typeface="ＭＳ Ｐゴシック" pitchFamily="34" charset="-128"/>
              </a:rPr>
              <a:t> Working Group)</a:t>
            </a:r>
          </a:p>
          <a:p>
            <a:pPr eaLnBrk="0" fontAlgn="base" hangingPunct="0">
              <a:spcBef>
                <a:spcPct val="0"/>
              </a:spcBef>
              <a:spcAft>
                <a:spcPct val="0"/>
              </a:spcAft>
            </a:pPr>
            <a:r>
              <a:rPr lang="en-GB" sz="2400" b="1" dirty="0" smtClean="0">
                <a:solidFill>
                  <a:srgbClr val="000099"/>
                </a:solidFill>
                <a:ea typeface="ＭＳ Ｐゴシック" pitchFamily="34" charset="-128"/>
              </a:rPr>
              <a:t>RAeS </a:t>
            </a:r>
            <a:r>
              <a:rPr lang="en-GB" sz="2400" b="1" dirty="0" smtClean="0">
                <a:solidFill>
                  <a:srgbClr val="000099"/>
                </a:solidFill>
                <a:ea typeface="ＭＳ Ｐゴシック" pitchFamily="34" charset="-128"/>
              </a:rPr>
              <a:t>IPTC  (International Pilot Training Consortium)</a:t>
            </a:r>
          </a:p>
          <a:p>
            <a:pPr eaLnBrk="0" fontAlgn="base" hangingPunct="0">
              <a:spcBef>
                <a:spcPct val="0"/>
              </a:spcBef>
              <a:spcAft>
                <a:spcPct val="0"/>
              </a:spcAft>
            </a:pPr>
            <a:r>
              <a:rPr lang="en-GB" sz="2400" b="1" dirty="0" smtClean="0">
                <a:solidFill>
                  <a:srgbClr val="000099"/>
                </a:solidFill>
                <a:ea typeface="ＭＳ Ｐゴシック" pitchFamily="34" charset="-128"/>
              </a:rPr>
              <a:t>EASA Rule Making Tasks</a:t>
            </a:r>
          </a:p>
          <a:p>
            <a:pPr eaLnBrk="0" fontAlgn="base" hangingPunct="0">
              <a:spcBef>
                <a:spcPct val="0"/>
              </a:spcBef>
              <a:spcAft>
                <a:spcPct val="0"/>
              </a:spcAft>
            </a:pPr>
            <a:endParaRPr lang="en-GB" sz="2400" b="1" dirty="0">
              <a:solidFill>
                <a:srgbClr val="000099"/>
              </a:solidFill>
              <a:ea typeface="ＭＳ Ｐゴシック" pitchFamily="34" charset="-128"/>
            </a:endParaRPr>
          </a:p>
          <a:p>
            <a:pPr eaLnBrk="0" fontAlgn="base" hangingPunct="0">
              <a:spcBef>
                <a:spcPct val="0"/>
              </a:spcBef>
              <a:spcAft>
                <a:spcPct val="0"/>
              </a:spcAft>
            </a:pPr>
            <a:endParaRPr lang="en-GB" sz="2400" dirty="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left)">
                                      <p:cBhvr>
                                        <p:cTn id="44" dur="500"/>
                                        <p:tgtEl>
                                          <p:spTgt spid="3">
                                            <p:txEl>
                                              <p:pRg st="10" end="10"/>
                                            </p:txEl>
                                          </p:spTgt>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FAA AC Stall Training -11oct12.jpg"/>
          <p:cNvPicPr>
            <a:picLocks noChangeAspect="1"/>
          </p:cNvPicPr>
          <p:nvPr/>
        </p:nvPicPr>
        <p:blipFill>
          <a:blip r:embed="rId3" cstate="print"/>
          <a:stretch>
            <a:fillRect/>
          </a:stretch>
        </p:blipFill>
        <p:spPr>
          <a:xfrm>
            <a:off x="2195313" y="62556"/>
            <a:ext cx="4644265" cy="6378732"/>
          </a:xfrm>
          <a:prstGeom prst="rect">
            <a:avLst/>
          </a:prstGeom>
        </p:spPr>
      </p:pic>
      <p:sp>
        <p:nvSpPr>
          <p:cNvPr id="3" name="TextBox 2"/>
          <p:cNvSpPr txBox="1"/>
          <p:nvPr/>
        </p:nvSpPr>
        <p:spPr>
          <a:xfrm>
            <a:off x="2182908" y="2302528"/>
            <a:ext cx="4664882" cy="2031325"/>
          </a:xfrm>
          <a:prstGeom prst="rect">
            <a:avLst/>
          </a:prstGeom>
          <a:solidFill>
            <a:schemeClr val="accent3">
              <a:lumMod val="85000"/>
              <a:alpha val="58000"/>
            </a:schemeClr>
          </a:solidFill>
          <a:ln w="19050">
            <a:solidFill>
              <a:srgbClr val="000099"/>
            </a:solidFill>
          </a:ln>
        </p:spPr>
        <p:txBody>
          <a:bodyPr wrap="square" rtlCol="0">
            <a:spAutoFit/>
          </a:bodyPr>
          <a:lstStyle/>
          <a:p>
            <a:pPr algn="ctr"/>
            <a:r>
              <a:rPr lang="en-GB" b="1" dirty="0" smtClean="0">
                <a:solidFill>
                  <a:srgbClr val="000099"/>
                </a:solidFill>
              </a:rPr>
              <a:t>FAA Advisory Circular 6</a:t>
            </a:r>
            <a:r>
              <a:rPr lang="en-GB" b="1" baseline="30000" dirty="0" smtClean="0">
                <a:solidFill>
                  <a:srgbClr val="000099"/>
                </a:solidFill>
              </a:rPr>
              <a:t>th</a:t>
            </a:r>
            <a:r>
              <a:rPr lang="en-GB" b="1" dirty="0" smtClean="0">
                <a:solidFill>
                  <a:srgbClr val="000099"/>
                </a:solidFill>
              </a:rPr>
              <a:t> August 2012</a:t>
            </a:r>
          </a:p>
          <a:p>
            <a:pPr algn="ctr"/>
            <a:r>
              <a:rPr lang="en-GB" b="1" dirty="0" smtClean="0">
                <a:solidFill>
                  <a:srgbClr val="000099"/>
                </a:solidFill>
              </a:rPr>
              <a:t>...to </a:t>
            </a:r>
            <a:r>
              <a:rPr lang="en-GB" b="1" dirty="0" smtClean="0">
                <a:solidFill>
                  <a:srgbClr val="000099"/>
                </a:solidFill>
              </a:rPr>
              <a:t>provide best practices and guidance for training, testing, and checking for pilots, within existing regulations, to ensure correct and consistent responses to unexpected stall warnings and stick pusher activations</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0" y="0"/>
            <a:ext cx="9156700" cy="6858000"/>
          </a:xfrm>
          <a:prstGeom prst="rect">
            <a:avLst/>
          </a:prstGeom>
          <a:noFill/>
          <a:ln w="9525" cap="flat">
            <a:noFill/>
            <a:round/>
            <a:headEnd/>
            <a:tailEnd/>
          </a:ln>
        </p:spPr>
      </p:pic>
      <p:sp>
        <p:nvSpPr>
          <p:cNvPr id="7" name="TextBox 6"/>
          <p:cNvSpPr txBox="1"/>
          <p:nvPr/>
        </p:nvSpPr>
        <p:spPr>
          <a:xfrm>
            <a:off x="182176" y="6243558"/>
            <a:ext cx="3024336" cy="338554"/>
          </a:xfrm>
          <a:prstGeom prst="rect">
            <a:avLst/>
          </a:prstGeom>
          <a:noFill/>
        </p:spPr>
        <p:txBody>
          <a:bodyPr wrap="square" rtlCol="0">
            <a:spAutoFit/>
          </a:bodyPr>
          <a:lstStyle/>
          <a:p>
            <a:pPr eaLnBrk="0" fontAlgn="base" hangingPunct="0">
              <a:spcBef>
                <a:spcPct val="0"/>
              </a:spcBef>
              <a:spcAft>
                <a:spcPct val="0"/>
              </a:spcAft>
            </a:pPr>
            <a:r>
              <a:rPr lang="en-GB" sz="1600" b="1" dirty="0">
                <a:solidFill>
                  <a:srgbClr val="000099"/>
                </a:solidFill>
                <a:ea typeface="ＭＳ Ｐゴシック" pitchFamily="34" charset="-128"/>
              </a:rPr>
              <a:t>Same number of accidents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D 121011 - RAeS LHR Brnch Train Loss of Control - 11oct12\FAA Stall AC Jun2012 - FSTD Motion Limitations - 6oct12.jpg"/>
          <p:cNvPicPr>
            <a:picLocks noChangeAspect="1" noChangeArrowheads="1"/>
          </p:cNvPicPr>
          <p:nvPr/>
        </p:nvPicPr>
        <p:blipFill>
          <a:blip r:embed="rId3" cstate="print"/>
          <a:srcRect/>
          <a:stretch>
            <a:fillRect/>
          </a:stretch>
        </p:blipFill>
        <p:spPr bwMode="auto">
          <a:xfrm>
            <a:off x="371392" y="1743076"/>
            <a:ext cx="8493770" cy="4075604"/>
          </a:xfrm>
          <a:prstGeom prst="rect">
            <a:avLst/>
          </a:prstGeom>
          <a:noFill/>
        </p:spPr>
      </p:pic>
      <p:sp>
        <p:nvSpPr>
          <p:cNvPr id="3" name="Rectangle 2"/>
          <p:cNvSpPr>
            <a:spLocks noChangeArrowheads="1"/>
          </p:cNvSpPr>
          <p:nvPr/>
        </p:nvSpPr>
        <p:spPr bwMode="auto">
          <a:xfrm>
            <a:off x="1471216" y="356463"/>
            <a:ext cx="6130203" cy="1200329"/>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b="1" dirty="0" smtClean="0">
                <a:solidFill>
                  <a:srgbClr val="000099"/>
                </a:solidFill>
                <a:ea typeface="ＭＳ Ｐゴシック" pitchFamily="34" charset="-128"/>
              </a:rPr>
              <a:t>FAA Stall Training AC</a:t>
            </a:r>
          </a:p>
          <a:p>
            <a:pPr algn="ctr" eaLnBrk="0" fontAlgn="base" hangingPunct="0">
              <a:spcBef>
                <a:spcPct val="0"/>
              </a:spcBef>
              <a:spcAft>
                <a:spcPct val="0"/>
              </a:spcAft>
            </a:pPr>
            <a:r>
              <a:rPr lang="en-GB" sz="2400" b="1" dirty="0" smtClean="0">
                <a:solidFill>
                  <a:srgbClr val="000099"/>
                </a:solidFill>
                <a:ea typeface="ＭＳ Ｐゴシック" pitchFamily="34" charset="-128"/>
              </a:rPr>
              <a:t>Requirement for Instructors to Highlight </a:t>
            </a:r>
          </a:p>
          <a:p>
            <a:pPr algn="ctr" eaLnBrk="0" fontAlgn="base" hangingPunct="0">
              <a:spcBef>
                <a:spcPct val="0"/>
              </a:spcBef>
              <a:spcAft>
                <a:spcPct val="0"/>
              </a:spcAft>
            </a:pPr>
            <a:r>
              <a:rPr lang="en-GB" sz="2400" b="1" dirty="0" smtClean="0">
                <a:solidFill>
                  <a:srgbClr val="000099"/>
                </a:solidFill>
                <a:ea typeface="ＭＳ Ｐゴシック" pitchFamily="34" charset="-128"/>
              </a:rPr>
              <a:t>Full Flight Simulator Motion Limitations</a:t>
            </a:r>
            <a:endParaRPr lang="en-GB" sz="24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743075" y="1727200"/>
            <a:ext cx="184150" cy="579438"/>
          </a:xfrm>
          <a:prstGeom prst="rect">
            <a:avLst/>
          </a:prstGeom>
          <a:noFill/>
          <a:ln w="28575">
            <a:noFill/>
            <a:miter lim="800000"/>
            <a:headEnd/>
            <a:tailEnd/>
          </a:ln>
        </p:spPr>
        <p:txBody>
          <a:bodyPr wrap="none">
            <a:spAutoFit/>
          </a:bodyPr>
          <a:lstStyle/>
          <a:p>
            <a:pPr eaLnBrk="0" fontAlgn="base" hangingPunct="0">
              <a:spcBef>
                <a:spcPct val="0"/>
              </a:spcBef>
              <a:spcAft>
                <a:spcPct val="0"/>
              </a:spcAft>
            </a:pPr>
            <a:endParaRPr lang="en-GB" sz="3200" i="1">
              <a:solidFill>
                <a:srgbClr val="FF0000"/>
              </a:solidFill>
              <a:ea typeface="ＭＳ Ｐゴシック" pitchFamily="34" charset="-128"/>
            </a:endParaRPr>
          </a:p>
        </p:txBody>
      </p:sp>
      <p:sp>
        <p:nvSpPr>
          <p:cNvPr id="76803" name="Rectangle 3"/>
          <p:cNvSpPr>
            <a:spLocks noGrp="1" noChangeArrowheads="1"/>
          </p:cNvSpPr>
          <p:nvPr>
            <p:ph type="body" sz="half" idx="4294967295"/>
          </p:nvPr>
        </p:nvSpPr>
        <p:spPr bwMode="auto">
          <a:xfrm>
            <a:off x="1406525" y="1657350"/>
            <a:ext cx="3563938" cy="459581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GB" b="0" smtClean="0"/>
          </a:p>
          <a:p>
            <a:pPr lvl="1">
              <a:spcAft>
                <a:spcPct val="25000"/>
              </a:spcAft>
            </a:pPr>
            <a:endParaRPr lang="en-GB" sz="2000" b="1" smtClean="0"/>
          </a:p>
        </p:txBody>
      </p:sp>
      <p:pic>
        <p:nvPicPr>
          <p:cNvPr id="11" name="Picture 6" descr="6DoF-plat-diag small 2"/>
          <p:cNvPicPr>
            <a:picLocks noGrp="1" noChangeAspect="1" noChangeArrowheads="1"/>
          </p:cNvPicPr>
          <p:nvPr>
            <p:ph sz="quarter" idx="4294967295"/>
          </p:nvPr>
        </p:nvPicPr>
        <p:blipFill>
          <a:blip r:embed="rId3" cstate="print"/>
          <a:srcRect/>
          <a:stretch>
            <a:fillRect/>
          </a:stretch>
        </p:blipFill>
        <p:spPr bwMode="auto">
          <a:xfrm>
            <a:off x="1763688" y="1772816"/>
            <a:ext cx="5570538" cy="4121150"/>
          </a:xfrm>
          <a:prstGeom prst="rect">
            <a:avLst/>
          </a:prstGeom>
          <a:noFill/>
          <a:ln>
            <a:miter lim="800000"/>
            <a:headEnd/>
            <a:tailEnd/>
          </a:ln>
        </p:spPr>
      </p:pic>
      <p:sp>
        <p:nvSpPr>
          <p:cNvPr id="76805" name="Text Box 4"/>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1596428" name="Rectangle 12"/>
          <p:cNvSpPr>
            <a:spLocks noChangeArrowheads="1"/>
          </p:cNvSpPr>
          <p:nvPr/>
        </p:nvSpPr>
        <p:spPr bwMode="auto">
          <a:xfrm>
            <a:off x="801688" y="969963"/>
            <a:ext cx="7270750" cy="36671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solidFill>
                  <a:srgbClr val="000000"/>
                </a:solidFill>
                <a:ea typeface="ＭＳ Ｐゴシック" pitchFamily="34" charset="-128"/>
              </a:rPr>
              <a:t>Angular motions are sensed in humans by canals in the inner ear</a:t>
            </a:r>
          </a:p>
        </p:txBody>
      </p:sp>
      <p:sp>
        <p:nvSpPr>
          <p:cNvPr id="76808" name="Rectangle 13"/>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6428"/>
                                        </p:tgtEl>
                                        <p:attrNameLst>
                                          <p:attrName>style.visibility</p:attrName>
                                        </p:attrNameLst>
                                      </p:cBhvr>
                                      <p:to>
                                        <p:strVal val="visible"/>
                                      </p:to>
                                    </p:set>
                                    <p:animEffect transition="in" filter="wipe(left)">
                                      <p:cBhvr>
                                        <p:cTn id="7" dur="500"/>
                                        <p:tgtEl>
                                          <p:spTgt spid="1596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42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743075" y="1727200"/>
            <a:ext cx="184150" cy="579438"/>
          </a:xfrm>
          <a:prstGeom prst="rect">
            <a:avLst/>
          </a:prstGeom>
          <a:noFill/>
          <a:ln w="28575">
            <a:noFill/>
            <a:miter lim="800000"/>
            <a:headEnd/>
            <a:tailEnd/>
          </a:ln>
        </p:spPr>
        <p:txBody>
          <a:bodyPr wrap="none">
            <a:spAutoFit/>
          </a:bodyPr>
          <a:lstStyle/>
          <a:p>
            <a:pPr eaLnBrk="0" fontAlgn="base" hangingPunct="0">
              <a:spcBef>
                <a:spcPct val="0"/>
              </a:spcBef>
              <a:spcAft>
                <a:spcPct val="0"/>
              </a:spcAft>
            </a:pPr>
            <a:endParaRPr lang="en-GB" sz="3200" i="1">
              <a:solidFill>
                <a:srgbClr val="FF0000"/>
              </a:solidFill>
              <a:ea typeface="ＭＳ Ｐゴシック" pitchFamily="34" charset="-128"/>
            </a:endParaRPr>
          </a:p>
        </p:txBody>
      </p:sp>
      <p:sp>
        <p:nvSpPr>
          <p:cNvPr id="76803" name="Rectangle 3"/>
          <p:cNvSpPr>
            <a:spLocks noGrp="1" noChangeArrowheads="1"/>
          </p:cNvSpPr>
          <p:nvPr>
            <p:ph type="body" sz="half" idx="4294967295"/>
          </p:nvPr>
        </p:nvSpPr>
        <p:spPr bwMode="auto">
          <a:xfrm>
            <a:off x="1406525" y="1657350"/>
            <a:ext cx="3563938" cy="459581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GB" b="0" smtClean="0"/>
          </a:p>
          <a:p>
            <a:pPr lvl="1">
              <a:spcAft>
                <a:spcPct val="25000"/>
              </a:spcAft>
            </a:pPr>
            <a:endParaRPr lang="en-GB" sz="2000" b="1" smtClean="0"/>
          </a:p>
        </p:txBody>
      </p:sp>
      <p:pic>
        <p:nvPicPr>
          <p:cNvPr id="1596422" name="Picture 6" descr="Ear-int-small 2"/>
          <p:cNvPicPr>
            <a:picLocks noGrp="1" noChangeAspect="1" noChangeArrowheads="1"/>
          </p:cNvPicPr>
          <p:nvPr>
            <p:ph sz="quarter" idx="4294967295"/>
          </p:nvPr>
        </p:nvPicPr>
        <p:blipFill>
          <a:blip r:embed="rId3" cstate="print"/>
          <a:srcRect/>
          <a:stretch>
            <a:fillRect/>
          </a:stretch>
        </p:blipFill>
        <p:spPr bwMode="auto">
          <a:xfrm>
            <a:off x="206375" y="1897063"/>
            <a:ext cx="4186238" cy="2638425"/>
          </a:xfrm>
          <a:prstGeom prst="rect">
            <a:avLst/>
          </a:prstGeom>
          <a:noFill/>
          <a:ln>
            <a:miter lim="800000"/>
            <a:headEnd/>
            <a:tailEnd/>
          </a:ln>
        </p:spPr>
      </p:pic>
      <p:pic>
        <p:nvPicPr>
          <p:cNvPr id="1596425" name="Picture 9" descr="Ear&amp;ac-small 2"/>
          <p:cNvPicPr>
            <a:picLocks noGrp="1" noChangeAspect="1" noChangeArrowheads="1"/>
          </p:cNvPicPr>
          <p:nvPr>
            <p:ph sz="quarter" idx="4294967295"/>
          </p:nvPr>
        </p:nvPicPr>
        <p:blipFill>
          <a:blip r:embed="rId4" cstate="print"/>
          <a:srcRect/>
          <a:stretch>
            <a:fillRect/>
          </a:stretch>
        </p:blipFill>
        <p:spPr bwMode="auto">
          <a:xfrm>
            <a:off x="4532313" y="3759200"/>
            <a:ext cx="4495800" cy="2608263"/>
          </a:xfrm>
          <a:prstGeom prst="rect">
            <a:avLst/>
          </a:prstGeom>
          <a:noFill/>
          <a:ln>
            <a:miter lim="800000"/>
            <a:headEnd/>
            <a:tailEnd/>
          </a:ln>
        </p:spPr>
      </p:pic>
      <p:sp>
        <p:nvSpPr>
          <p:cNvPr id="76805" name="Text Box 4"/>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1596428" name="Rectangle 12"/>
          <p:cNvSpPr>
            <a:spLocks noChangeArrowheads="1"/>
          </p:cNvSpPr>
          <p:nvPr/>
        </p:nvSpPr>
        <p:spPr bwMode="auto">
          <a:xfrm>
            <a:off x="801688" y="969963"/>
            <a:ext cx="7270750" cy="36671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solidFill>
                  <a:srgbClr val="000000"/>
                </a:solidFill>
                <a:ea typeface="ＭＳ Ｐゴシック" pitchFamily="34" charset="-128"/>
              </a:rPr>
              <a:t>Angular motions are sensed in humans by canals in the inner ear</a:t>
            </a:r>
          </a:p>
        </p:txBody>
      </p:sp>
      <p:sp>
        <p:nvSpPr>
          <p:cNvPr id="76808" name="Rectangle 13"/>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6428"/>
                                        </p:tgtEl>
                                        <p:attrNameLst>
                                          <p:attrName>style.visibility</p:attrName>
                                        </p:attrNameLst>
                                      </p:cBhvr>
                                      <p:to>
                                        <p:strVal val="visible"/>
                                      </p:to>
                                    </p:set>
                                    <p:animEffect transition="in" filter="wipe(left)">
                                      <p:cBhvr>
                                        <p:cTn id="7" dur="500"/>
                                        <p:tgtEl>
                                          <p:spTgt spid="15964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96422"/>
                                        </p:tgtEl>
                                        <p:attrNameLst>
                                          <p:attrName>style.visibility</p:attrName>
                                        </p:attrNameLst>
                                      </p:cBhvr>
                                      <p:to>
                                        <p:strVal val="visible"/>
                                      </p:to>
                                    </p:set>
                                    <p:animEffect transition="in" filter="wipe(left)">
                                      <p:cBhvr>
                                        <p:cTn id="11" dur="500"/>
                                        <p:tgtEl>
                                          <p:spTgt spid="15964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96425"/>
                                        </p:tgtEl>
                                        <p:attrNameLst>
                                          <p:attrName>style.visibility</p:attrName>
                                        </p:attrNameLst>
                                      </p:cBhvr>
                                      <p:to>
                                        <p:strVal val="visible"/>
                                      </p:to>
                                    </p:set>
                                    <p:animEffect transition="in" filter="wipe(left)">
                                      <p:cBhvr>
                                        <p:cTn id="15" dur="500"/>
                                        <p:tgtEl>
                                          <p:spTgt spid="159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42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743075" y="2100263"/>
            <a:ext cx="184150" cy="579437"/>
          </a:xfrm>
          <a:prstGeom prst="rect">
            <a:avLst/>
          </a:prstGeom>
          <a:noFill/>
          <a:ln w="28575">
            <a:noFill/>
            <a:miter lim="800000"/>
            <a:headEnd/>
            <a:tailEnd/>
          </a:ln>
        </p:spPr>
        <p:txBody>
          <a:bodyPr wrap="none">
            <a:spAutoFit/>
          </a:bodyPr>
          <a:lstStyle/>
          <a:p>
            <a:pPr eaLnBrk="0" fontAlgn="base" hangingPunct="0">
              <a:spcBef>
                <a:spcPct val="0"/>
              </a:spcBef>
              <a:spcAft>
                <a:spcPct val="0"/>
              </a:spcAft>
            </a:pPr>
            <a:endParaRPr lang="en-GB" sz="3200" i="1">
              <a:solidFill>
                <a:srgbClr val="FF0000"/>
              </a:solidFill>
              <a:ea typeface="ＭＳ Ｐゴシック" pitchFamily="34" charset="-128"/>
            </a:endParaRPr>
          </a:p>
        </p:txBody>
      </p:sp>
      <p:sp>
        <p:nvSpPr>
          <p:cNvPr id="77827" name="Rectangle 3"/>
          <p:cNvSpPr>
            <a:spLocks noGrp="1" noChangeArrowheads="1"/>
          </p:cNvSpPr>
          <p:nvPr>
            <p:ph type="body" sz="half" idx="4294967295"/>
          </p:nvPr>
        </p:nvSpPr>
        <p:spPr bwMode="auto">
          <a:xfrm>
            <a:off x="1406525" y="2030413"/>
            <a:ext cx="3563938" cy="45958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GB" b="0" smtClean="0"/>
          </a:p>
          <a:p>
            <a:pPr lvl="1">
              <a:spcAft>
                <a:spcPct val="25000"/>
              </a:spcAft>
            </a:pPr>
            <a:endParaRPr lang="en-GB" sz="2000" b="1" smtClean="0"/>
          </a:p>
        </p:txBody>
      </p:sp>
      <p:sp>
        <p:nvSpPr>
          <p:cNvPr id="77828" name="Text Box 4"/>
          <p:cNvSpPr txBox="1">
            <a:spLocks noChangeArrowheads="1"/>
          </p:cNvSpPr>
          <p:nvPr/>
        </p:nvSpPr>
        <p:spPr bwMode="auto">
          <a:xfrm>
            <a:off x="1743075" y="2100263"/>
            <a:ext cx="184150" cy="579437"/>
          </a:xfrm>
          <a:prstGeom prst="rect">
            <a:avLst/>
          </a:prstGeom>
          <a:noFill/>
          <a:ln w="28575">
            <a:noFill/>
            <a:miter lim="800000"/>
            <a:headEnd/>
            <a:tailEnd/>
          </a:ln>
        </p:spPr>
        <p:txBody>
          <a:bodyPr wrap="none">
            <a:spAutoFit/>
          </a:bodyPr>
          <a:lstStyle/>
          <a:p>
            <a:pPr eaLnBrk="0" fontAlgn="base" hangingPunct="0">
              <a:spcBef>
                <a:spcPct val="0"/>
              </a:spcBef>
              <a:spcAft>
                <a:spcPct val="0"/>
              </a:spcAft>
            </a:pPr>
            <a:endParaRPr lang="en-GB" sz="3200" i="1">
              <a:solidFill>
                <a:srgbClr val="FF0000"/>
              </a:solidFill>
              <a:ea typeface="ＭＳ Ｐゴシック" pitchFamily="34" charset="-128"/>
            </a:endParaRPr>
          </a:p>
        </p:txBody>
      </p:sp>
      <p:sp>
        <p:nvSpPr>
          <p:cNvPr id="77829" name="Rectangle 5"/>
          <p:cNvSpPr>
            <a:spLocks noChangeArrowheads="1"/>
          </p:cNvSpPr>
          <p:nvPr/>
        </p:nvSpPr>
        <p:spPr bwMode="auto">
          <a:xfrm>
            <a:off x="1406525" y="2030413"/>
            <a:ext cx="3563938" cy="4595812"/>
          </a:xfrm>
          <a:prstGeom prst="rect">
            <a:avLst/>
          </a:prstGeom>
          <a:noFill/>
          <a:ln w="25400">
            <a:noFill/>
            <a:miter lim="800000"/>
            <a:headEnd/>
            <a:tailEnd/>
          </a:ln>
        </p:spPr>
        <p:txBody>
          <a:bodyPr/>
          <a:lstStyle/>
          <a:p>
            <a:pPr marL="342900" indent="-342900" eaLnBrk="0" fontAlgn="base" hangingPunct="0">
              <a:spcBef>
                <a:spcPct val="20000"/>
              </a:spcBef>
              <a:spcAft>
                <a:spcPct val="0"/>
              </a:spcAft>
              <a:buClr>
                <a:srgbClr val="FFFFFF"/>
              </a:buClr>
              <a:buSzPct val="80000"/>
              <a:buFont typeface="Wingdings" pitchFamily="2" charset="2"/>
              <a:buChar char="l"/>
            </a:pPr>
            <a:endParaRPr lang="en-GB" sz="2400">
              <a:solidFill>
                <a:srgbClr val="000000"/>
              </a:solidFill>
              <a:ea typeface="ＭＳ Ｐゴシック" pitchFamily="34" charset="-128"/>
            </a:endParaRPr>
          </a:p>
          <a:p>
            <a:pPr marL="742950" lvl="1" indent="-285750" eaLnBrk="0" fontAlgn="base" hangingPunct="0">
              <a:spcBef>
                <a:spcPct val="20000"/>
              </a:spcBef>
              <a:spcAft>
                <a:spcPct val="25000"/>
              </a:spcAft>
              <a:buClr>
                <a:srgbClr val="FFFFFF"/>
              </a:buClr>
              <a:buSzPct val="100000"/>
              <a:buFontTx/>
              <a:buChar char="•"/>
            </a:pPr>
            <a:endParaRPr lang="en-GB" sz="2000">
              <a:solidFill>
                <a:srgbClr val="000000"/>
              </a:solidFill>
              <a:ea typeface="ＭＳ Ｐゴシック" pitchFamily="34" charset="-128"/>
            </a:endParaRPr>
          </a:p>
        </p:txBody>
      </p:sp>
      <p:sp>
        <p:nvSpPr>
          <p:cNvPr id="77830" name="Rectangle 6"/>
          <p:cNvSpPr>
            <a:spLocks noChangeArrowheads="1"/>
          </p:cNvSpPr>
          <p:nvPr/>
        </p:nvSpPr>
        <p:spPr bwMode="auto">
          <a:xfrm>
            <a:off x="685800" y="6621463"/>
            <a:ext cx="1905000" cy="457200"/>
          </a:xfrm>
          <a:prstGeom prst="rect">
            <a:avLst/>
          </a:prstGeom>
          <a:noFill/>
          <a:ln w="12699">
            <a:noFill/>
            <a:miter lim="800000"/>
            <a:headEnd/>
            <a:tailEnd/>
          </a:ln>
        </p:spPr>
        <p:txBody>
          <a:bodyPr wrap="none"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31" name="Rectangle 7"/>
          <p:cNvSpPr>
            <a:spLocks noChangeArrowheads="1"/>
          </p:cNvSpPr>
          <p:nvPr/>
        </p:nvSpPr>
        <p:spPr bwMode="auto">
          <a:xfrm>
            <a:off x="3124200" y="6621463"/>
            <a:ext cx="2895600" cy="457200"/>
          </a:xfrm>
          <a:prstGeom prst="rect">
            <a:avLst/>
          </a:prstGeom>
          <a:noFill/>
          <a:ln w="12699">
            <a:noFill/>
            <a:miter lim="800000"/>
            <a:headEnd/>
            <a:tailEnd/>
          </a:ln>
        </p:spPr>
        <p:txBody>
          <a:bodyPr wrap="none"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32" name="Rectangle 8"/>
          <p:cNvSpPr>
            <a:spLocks noChangeArrowheads="1"/>
          </p:cNvSpPr>
          <p:nvPr/>
        </p:nvSpPr>
        <p:spPr bwMode="auto">
          <a:xfrm>
            <a:off x="1106488" y="2901950"/>
            <a:ext cx="865187" cy="963613"/>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33" name="Rectangle 9"/>
          <p:cNvSpPr>
            <a:spLocks noChangeArrowheads="1"/>
          </p:cNvSpPr>
          <p:nvPr/>
        </p:nvSpPr>
        <p:spPr bwMode="auto">
          <a:xfrm>
            <a:off x="1190625" y="3081338"/>
            <a:ext cx="565150"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34" name="Rectangle 10"/>
          <p:cNvSpPr>
            <a:spLocks noChangeArrowheads="1"/>
          </p:cNvSpPr>
          <p:nvPr/>
        </p:nvSpPr>
        <p:spPr bwMode="auto">
          <a:xfrm>
            <a:off x="1239838" y="3068638"/>
            <a:ext cx="48418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a:t>
            </a:r>
            <a:endParaRPr lang="en-GB" sz="2400">
              <a:solidFill>
                <a:srgbClr val="000000"/>
              </a:solidFill>
              <a:latin typeface="Times New Roman" pitchFamily="18" charset="0"/>
              <a:ea typeface="ＭＳ Ｐゴシック" pitchFamily="34" charset="-128"/>
            </a:endParaRPr>
          </a:p>
        </p:txBody>
      </p:sp>
      <p:sp>
        <p:nvSpPr>
          <p:cNvPr id="77835" name="Rectangle 11"/>
          <p:cNvSpPr>
            <a:spLocks noChangeArrowheads="1"/>
          </p:cNvSpPr>
          <p:nvPr/>
        </p:nvSpPr>
        <p:spPr bwMode="auto">
          <a:xfrm>
            <a:off x="1731963" y="302101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36" name="Rectangle 12"/>
          <p:cNvSpPr>
            <a:spLocks noChangeArrowheads="1"/>
          </p:cNvSpPr>
          <p:nvPr/>
        </p:nvSpPr>
        <p:spPr bwMode="auto">
          <a:xfrm>
            <a:off x="1201738" y="3263900"/>
            <a:ext cx="806450" cy="1793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37" name="Rectangle 13"/>
          <p:cNvSpPr>
            <a:spLocks noChangeArrowheads="1"/>
          </p:cNvSpPr>
          <p:nvPr/>
        </p:nvSpPr>
        <p:spPr bwMode="auto">
          <a:xfrm>
            <a:off x="1143000" y="3213100"/>
            <a:ext cx="72390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aerodynamic</a:t>
            </a:r>
            <a:endParaRPr lang="en-GB" sz="2400">
              <a:solidFill>
                <a:srgbClr val="000000"/>
              </a:solidFill>
              <a:latin typeface="Times New Roman" pitchFamily="18" charset="0"/>
              <a:ea typeface="ＭＳ Ｐゴシック" pitchFamily="34" charset="-128"/>
            </a:endParaRPr>
          </a:p>
        </p:txBody>
      </p:sp>
      <p:sp>
        <p:nvSpPr>
          <p:cNvPr id="77838" name="Rectangle 14"/>
          <p:cNvSpPr>
            <a:spLocks noChangeArrowheads="1"/>
          </p:cNvSpPr>
          <p:nvPr/>
        </p:nvSpPr>
        <p:spPr bwMode="auto">
          <a:xfrm>
            <a:off x="1876425" y="316547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7839" name="Rectangle 15"/>
          <p:cNvSpPr>
            <a:spLocks noChangeArrowheads="1"/>
          </p:cNvSpPr>
          <p:nvPr/>
        </p:nvSpPr>
        <p:spPr bwMode="auto">
          <a:xfrm>
            <a:off x="1190625" y="3529013"/>
            <a:ext cx="709613"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40" name="Rectangle 16"/>
          <p:cNvSpPr>
            <a:spLocks noChangeArrowheads="1"/>
          </p:cNvSpPr>
          <p:nvPr/>
        </p:nvSpPr>
        <p:spPr bwMode="auto">
          <a:xfrm>
            <a:off x="1130300" y="3478213"/>
            <a:ext cx="63182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coefficients</a:t>
            </a:r>
            <a:endParaRPr lang="en-GB" sz="2400">
              <a:solidFill>
                <a:srgbClr val="000000"/>
              </a:solidFill>
              <a:latin typeface="Times New Roman" pitchFamily="18" charset="0"/>
              <a:ea typeface="ＭＳ Ｐゴシック" pitchFamily="34" charset="-128"/>
            </a:endParaRPr>
          </a:p>
        </p:txBody>
      </p:sp>
      <p:sp>
        <p:nvSpPr>
          <p:cNvPr id="77841" name="Rectangle 17"/>
          <p:cNvSpPr>
            <a:spLocks noChangeArrowheads="1"/>
          </p:cNvSpPr>
          <p:nvPr/>
        </p:nvSpPr>
        <p:spPr bwMode="auto">
          <a:xfrm>
            <a:off x="1779588" y="343058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42" name="Rectangle 18"/>
          <p:cNvSpPr>
            <a:spLocks noChangeArrowheads="1"/>
          </p:cNvSpPr>
          <p:nvPr/>
        </p:nvSpPr>
        <p:spPr bwMode="auto">
          <a:xfrm>
            <a:off x="2452688" y="2228850"/>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43" name="Rectangle 19"/>
          <p:cNvSpPr>
            <a:spLocks noChangeArrowheads="1"/>
          </p:cNvSpPr>
          <p:nvPr/>
        </p:nvSpPr>
        <p:spPr bwMode="auto">
          <a:xfrm>
            <a:off x="2644775" y="2300288"/>
            <a:ext cx="5651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44" name="Rectangle 20"/>
          <p:cNvSpPr>
            <a:spLocks noChangeArrowheads="1"/>
          </p:cNvSpPr>
          <p:nvPr/>
        </p:nvSpPr>
        <p:spPr bwMode="auto">
          <a:xfrm>
            <a:off x="2692400" y="2287588"/>
            <a:ext cx="4841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a:t>
            </a:r>
            <a:endParaRPr lang="en-GB" sz="2400">
              <a:solidFill>
                <a:srgbClr val="000000"/>
              </a:solidFill>
              <a:latin typeface="Times New Roman" pitchFamily="18" charset="0"/>
              <a:ea typeface="ＭＳ Ｐゴシック" pitchFamily="34" charset="-128"/>
            </a:endParaRPr>
          </a:p>
        </p:txBody>
      </p:sp>
      <p:sp>
        <p:nvSpPr>
          <p:cNvPr id="77845" name="Rectangle 21"/>
          <p:cNvSpPr>
            <a:spLocks noChangeArrowheads="1"/>
          </p:cNvSpPr>
          <p:nvPr/>
        </p:nvSpPr>
        <p:spPr bwMode="auto">
          <a:xfrm>
            <a:off x="3186113" y="223996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46" name="Rectangle 22"/>
          <p:cNvSpPr>
            <a:spLocks noChangeArrowheads="1"/>
          </p:cNvSpPr>
          <p:nvPr/>
        </p:nvSpPr>
        <p:spPr bwMode="auto">
          <a:xfrm>
            <a:off x="2547938" y="2433638"/>
            <a:ext cx="806450"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47" name="Rectangle 23"/>
          <p:cNvSpPr>
            <a:spLocks noChangeArrowheads="1"/>
          </p:cNvSpPr>
          <p:nvPr/>
        </p:nvSpPr>
        <p:spPr bwMode="auto">
          <a:xfrm>
            <a:off x="2584450" y="2420938"/>
            <a:ext cx="72390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aerodynamic</a:t>
            </a:r>
            <a:endParaRPr lang="en-GB" sz="2400">
              <a:solidFill>
                <a:srgbClr val="000000"/>
              </a:solidFill>
              <a:latin typeface="Times New Roman" pitchFamily="18" charset="0"/>
              <a:ea typeface="ＭＳ Ｐゴシック" pitchFamily="34" charset="-128"/>
            </a:endParaRPr>
          </a:p>
        </p:txBody>
      </p:sp>
      <p:sp>
        <p:nvSpPr>
          <p:cNvPr id="77848" name="Rectangle 24"/>
          <p:cNvSpPr>
            <a:spLocks noChangeArrowheads="1"/>
          </p:cNvSpPr>
          <p:nvPr/>
        </p:nvSpPr>
        <p:spPr bwMode="auto">
          <a:xfrm>
            <a:off x="3317875" y="23733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49" name="Rectangle 25"/>
          <p:cNvSpPr>
            <a:spLocks noChangeArrowheads="1"/>
          </p:cNvSpPr>
          <p:nvPr/>
        </p:nvSpPr>
        <p:spPr bwMode="auto">
          <a:xfrm>
            <a:off x="2452688" y="3960813"/>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50" name="Rectangle 26"/>
          <p:cNvSpPr>
            <a:spLocks noChangeArrowheads="1"/>
          </p:cNvSpPr>
          <p:nvPr/>
        </p:nvSpPr>
        <p:spPr bwMode="auto">
          <a:xfrm>
            <a:off x="2644775" y="4033838"/>
            <a:ext cx="5651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51" name="Rectangle 27"/>
          <p:cNvSpPr>
            <a:spLocks noChangeArrowheads="1"/>
          </p:cNvSpPr>
          <p:nvPr/>
        </p:nvSpPr>
        <p:spPr bwMode="auto">
          <a:xfrm>
            <a:off x="2692400" y="4021138"/>
            <a:ext cx="4841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a:t>
            </a:r>
            <a:endParaRPr lang="en-GB" sz="2400">
              <a:solidFill>
                <a:srgbClr val="000000"/>
              </a:solidFill>
              <a:latin typeface="Times New Roman" pitchFamily="18" charset="0"/>
              <a:ea typeface="ＭＳ Ｐゴシック" pitchFamily="34" charset="-128"/>
            </a:endParaRPr>
          </a:p>
        </p:txBody>
      </p:sp>
      <p:sp>
        <p:nvSpPr>
          <p:cNvPr id="77852" name="Rectangle 28"/>
          <p:cNvSpPr>
            <a:spLocks noChangeArrowheads="1"/>
          </p:cNvSpPr>
          <p:nvPr/>
        </p:nvSpPr>
        <p:spPr bwMode="auto">
          <a:xfrm>
            <a:off x="3186113" y="397351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53" name="Rectangle 29"/>
          <p:cNvSpPr>
            <a:spLocks noChangeArrowheads="1"/>
          </p:cNvSpPr>
          <p:nvPr/>
        </p:nvSpPr>
        <p:spPr bwMode="auto">
          <a:xfrm>
            <a:off x="2547938" y="4165600"/>
            <a:ext cx="8064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54" name="Rectangle 30"/>
          <p:cNvSpPr>
            <a:spLocks noChangeArrowheads="1"/>
          </p:cNvSpPr>
          <p:nvPr/>
        </p:nvSpPr>
        <p:spPr bwMode="auto">
          <a:xfrm>
            <a:off x="2584450" y="4154488"/>
            <a:ext cx="72390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aerodynamic</a:t>
            </a:r>
            <a:endParaRPr lang="en-GB" sz="2400">
              <a:solidFill>
                <a:srgbClr val="000000"/>
              </a:solidFill>
              <a:latin typeface="Times New Roman" pitchFamily="18" charset="0"/>
              <a:ea typeface="ＭＳ Ｐゴシック" pitchFamily="34" charset="-128"/>
            </a:endParaRPr>
          </a:p>
        </p:txBody>
      </p:sp>
      <p:sp>
        <p:nvSpPr>
          <p:cNvPr id="77855" name="Rectangle 31"/>
          <p:cNvSpPr>
            <a:spLocks noChangeArrowheads="1"/>
          </p:cNvSpPr>
          <p:nvPr/>
        </p:nvSpPr>
        <p:spPr bwMode="auto">
          <a:xfrm>
            <a:off x="3317875" y="410686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56" name="Line 32"/>
          <p:cNvSpPr>
            <a:spLocks noChangeShapeType="1"/>
          </p:cNvSpPr>
          <p:nvPr/>
        </p:nvSpPr>
        <p:spPr bwMode="auto">
          <a:xfrm flipH="1">
            <a:off x="2260600" y="2517775"/>
            <a:ext cx="192088"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57" name="Line 33"/>
          <p:cNvSpPr>
            <a:spLocks noChangeShapeType="1"/>
          </p:cNvSpPr>
          <p:nvPr/>
        </p:nvSpPr>
        <p:spPr bwMode="auto">
          <a:xfrm>
            <a:off x="2260600" y="2517775"/>
            <a:ext cx="1588" cy="86677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58" name="Line 34"/>
          <p:cNvSpPr>
            <a:spLocks noChangeShapeType="1"/>
          </p:cNvSpPr>
          <p:nvPr/>
        </p:nvSpPr>
        <p:spPr bwMode="auto">
          <a:xfrm>
            <a:off x="1971675" y="338455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59" name="Line 35"/>
          <p:cNvSpPr>
            <a:spLocks noChangeShapeType="1"/>
          </p:cNvSpPr>
          <p:nvPr/>
        </p:nvSpPr>
        <p:spPr bwMode="auto">
          <a:xfrm flipV="1">
            <a:off x="2260600" y="3384550"/>
            <a:ext cx="1588" cy="8651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60" name="Line 36"/>
          <p:cNvSpPr>
            <a:spLocks noChangeShapeType="1"/>
          </p:cNvSpPr>
          <p:nvPr/>
        </p:nvSpPr>
        <p:spPr bwMode="auto">
          <a:xfrm>
            <a:off x="2260600" y="4249738"/>
            <a:ext cx="192088"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61" name="Rectangle 37"/>
          <p:cNvSpPr>
            <a:spLocks noChangeArrowheads="1"/>
          </p:cNvSpPr>
          <p:nvPr/>
        </p:nvSpPr>
        <p:spPr bwMode="auto">
          <a:xfrm>
            <a:off x="3894138" y="2228850"/>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62" name="Rectangle 38"/>
          <p:cNvSpPr>
            <a:spLocks noChangeArrowheads="1"/>
          </p:cNvSpPr>
          <p:nvPr/>
        </p:nvSpPr>
        <p:spPr bwMode="auto">
          <a:xfrm>
            <a:off x="3978275" y="2384425"/>
            <a:ext cx="7937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63" name="Rectangle 39"/>
          <p:cNvSpPr>
            <a:spLocks noChangeArrowheads="1"/>
          </p:cNvSpPr>
          <p:nvPr/>
        </p:nvSpPr>
        <p:spPr bwMode="auto">
          <a:xfrm>
            <a:off x="4027488" y="2373313"/>
            <a:ext cx="7159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convert axes</a:t>
            </a:r>
            <a:endParaRPr lang="en-GB" sz="2400">
              <a:solidFill>
                <a:srgbClr val="000000"/>
              </a:solidFill>
              <a:latin typeface="Times New Roman" pitchFamily="18" charset="0"/>
              <a:ea typeface="ＭＳ Ｐゴシック" pitchFamily="34" charset="-128"/>
            </a:endParaRPr>
          </a:p>
        </p:txBody>
      </p:sp>
      <p:sp>
        <p:nvSpPr>
          <p:cNvPr id="77864" name="Rectangle 40"/>
          <p:cNvSpPr>
            <a:spLocks noChangeArrowheads="1"/>
          </p:cNvSpPr>
          <p:nvPr/>
        </p:nvSpPr>
        <p:spPr bwMode="auto">
          <a:xfrm>
            <a:off x="4748213" y="232568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65" name="Rectangle 41"/>
          <p:cNvSpPr>
            <a:spLocks noChangeArrowheads="1"/>
          </p:cNvSpPr>
          <p:nvPr/>
        </p:nvSpPr>
        <p:spPr bwMode="auto">
          <a:xfrm>
            <a:off x="3919538" y="2517775"/>
            <a:ext cx="949325" cy="1793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66" name="Rectangle 42"/>
          <p:cNvSpPr>
            <a:spLocks noChangeArrowheads="1"/>
          </p:cNvSpPr>
          <p:nvPr/>
        </p:nvSpPr>
        <p:spPr bwMode="auto">
          <a:xfrm>
            <a:off x="3954463" y="2505075"/>
            <a:ext cx="8699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stability to body</a:t>
            </a:r>
            <a:endParaRPr lang="en-GB" sz="2400">
              <a:solidFill>
                <a:srgbClr val="000000"/>
              </a:solidFill>
              <a:latin typeface="Times New Roman" pitchFamily="18" charset="0"/>
              <a:ea typeface="ＭＳ Ｐゴシック" pitchFamily="34" charset="-128"/>
            </a:endParaRPr>
          </a:p>
        </p:txBody>
      </p:sp>
      <p:sp>
        <p:nvSpPr>
          <p:cNvPr id="77867" name="Rectangle 43"/>
          <p:cNvSpPr>
            <a:spLocks noChangeArrowheads="1"/>
          </p:cNvSpPr>
          <p:nvPr/>
        </p:nvSpPr>
        <p:spPr bwMode="auto">
          <a:xfrm>
            <a:off x="4845050" y="245745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68" name="Rectangle 44"/>
          <p:cNvSpPr>
            <a:spLocks noChangeArrowheads="1"/>
          </p:cNvSpPr>
          <p:nvPr/>
        </p:nvSpPr>
        <p:spPr bwMode="auto">
          <a:xfrm>
            <a:off x="1201738" y="3395663"/>
            <a:ext cx="782637"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69" name="Rectangle 45"/>
          <p:cNvSpPr>
            <a:spLocks noChangeArrowheads="1"/>
          </p:cNvSpPr>
          <p:nvPr/>
        </p:nvSpPr>
        <p:spPr bwMode="auto">
          <a:xfrm>
            <a:off x="1143000" y="3344863"/>
            <a:ext cx="7016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and moment</a:t>
            </a:r>
            <a:endParaRPr lang="en-GB" sz="2400">
              <a:solidFill>
                <a:srgbClr val="000000"/>
              </a:solidFill>
              <a:latin typeface="Times New Roman" pitchFamily="18" charset="0"/>
              <a:ea typeface="ＭＳ Ｐゴシック" pitchFamily="34" charset="-128"/>
            </a:endParaRPr>
          </a:p>
        </p:txBody>
      </p:sp>
      <p:sp>
        <p:nvSpPr>
          <p:cNvPr id="77870" name="Rectangle 46"/>
          <p:cNvSpPr>
            <a:spLocks noChangeArrowheads="1"/>
          </p:cNvSpPr>
          <p:nvPr/>
        </p:nvSpPr>
        <p:spPr bwMode="auto">
          <a:xfrm>
            <a:off x="1863725" y="329723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71" name="Rectangle 47"/>
          <p:cNvSpPr>
            <a:spLocks noChangeArrowheads="1"/>
          </p:cNvSpPr>
          <p:nvPr/>
        </p:nvSpPr>
        <p:spPr bwMode="auto">
          <a:xfrm>
            <a:off x="2741613" y="2552700"/>
            <a:ext cx="37147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72" name="Rectangle 48"/>
          <p:cNvSpPr>
            <a:spLocks noChangeArrowheads="1"/>
          </p:cNvSpPr>
          <p:nvPr/>
        </p:nvSpPr>
        <p:spPr bwMode="auto">
          <a:xfrm>
            <a:off x="2776538" y="2528888"/>
            <a:ext cx="34448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forces</a:t>
            </a:r>
            <a:endParaRPr lang="en-GB" sz="2400">
              <a:solidFill>
                <a:srgbClr val="000000"/>
              </a:solidFill>
              <a:latin typeface="Times New Roman" pitchFamily="18" charset="0"/>
              <a:ea typeface="ＭＳ Ｐゴシック" pitchFamily="34" charset="-128"/>
            </a:endParaRPr>
          </a:p>
        </p:txBody>
      </p:sp>
      <p:sp>
        <p:nvSpPr>
          <p:cNvPr id="77873" name="Rectangle 49"/>
          <p:cNvSpPr>
            <a:spLocks noChangeArrowheads="1"/>
          </p:cNvSpPr>
          <p:nvPr/>
        </p:nvSpPr>
        <p:spPr bwMode="auto">
          <a:xfrm>
            <a:off x="3089275" y="248126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74" name="Rectangle 50"/>
          <p:cNvSpPr>
            <a:spLocks noChangeArrowheads="1"/>
          </p:cNvSpPr>
          <p:nvPr/>
        </p:nvSpPr>
        <p:spPr bwMode="auto">
          <a:xfrm>
            <a:off x="2644775" y="4310063"/>
            <a:ext cx="60166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75" name="Rectangle 51"/>
          <p:cNvSpPr>
            <a:spLocks noChangeArrowheads="1"/>
          </p:cNvSpPr>
          <p:nvPr/>
        </p:nvSpPr>
        <p:spPr bwMode="auto">
          <a:xfrm>
            <a:off x="2692400" y="4297363"/>
            <a:ext cx="52070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moments</a:t>
            </a:r>
            <a:endParaRPr lang="en-GB" sz="2400">
              <a:solidFill>
                <a:srgbClr val="000000"/>
              </a:solidFill>
              <a:latin typeface="Times New Roman" pitchFamily="18" charset="0"/>
              <a:ea typeface="ＭＳ Ｐゴシック" pitchFamily="34" charset="-128"/>
            </a:endParaRPr>
          </a:p>
        </p:txBody>
      </p:sp>
      <p:sp>
        <p:nvSpPr>
          <p:cNvPr id="77876" name="Rectangle 52"/>
          <p:cNvSpPr>
            <a:spLocks noChangeArrowheads="1"/>
          </p:cNvSpPr>
          <p:nvPr/>
        </p:nvSpPr>
        <p:spPr bwMode="auto">
          <a:xfrm>
            <a:off x="3221038" y="42497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77" name="Rectangle 53"/>
          <p:cNvSpPr>
            <a:spLocks noChangeArrowheads="1"/>
          </p:cNvSpPr>
          <p:nvPr/>
        </p:nvSpPr>
        <p:spPr bwMode="auto">
          <a:xfrm>
            <a:off x="3894138" y="3960813"/>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78" name="Rectangle 54"/>
          <p:cNvSpPr>
            <a:spLocks noChangeArrowheads="1"/>
          </p:cNvSpPr>
          <p:nvPr/>
        </p:nvSpPr>
        <p:spPr bwMode="auto">
          <a:xfrm>
            <a:off x="3990975" y="4094163"/>
            <a:ext cx="7937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79" name="Rectangle 55"/>
          <p:cNvSpPr>
            <a:spLocks noChangeArrowheads="1"/>
          </p:cNvSpPr>
          <p:nvPr/>
        </p:nvSpPr>
        <p:spPr bwMode="auto">
          <a:xfrm>
            <a:off x="4038600" y="4081463"/>
            <a:ext cx="71596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convert axes</a:t>
            </a:r>
            <a:endParaRPr lang="en-GB" sz="2400">
              <a:solidFill>
                <a:srgbClr val="000000"/>
              </a:solidFill>
              <a:latin typeface="Times New Roman" pitchFamily="18" charset="0"/>
              <a:ea typeface="ＭＳ Ｐゴシック" pitchFamily="34" charset="-128"/>
            </a:endParaRPr>
          </a:p>
        </p:txBody>
      </p:sp>
      <p:sp>
        <p:nvSpPr>
          <p:cNvPr id="77880" name="Rectangle 56"/>
          <p:cNvSpPr>
            <a:spLocks noChangeArrowheads="1"/>
          </p:cNvSpPr>
          <p:nvPr/>
        </p:nvSpPr>
        <p:spPr bwMode="auto">
          <a:xfrm>
            <a:off x="4760913" y="40338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81" name="Rectangle 57"/>
          <p:cNvSpPr>
            <a:spLocks noChangeArrowheads="1"/>
          </p:cNvSpPr>
          <p:nvPr/>
        </p:nvSpPr>
        <p:spPr bwMode="auto">
          <a:xfrm>
            <a:off x="3930650" y="4249738"/>
            <a:ext cx="94932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82" name="Rectangle 58"/>
          <p:cNvSpPr>
            <a:spLocks noChangeArrowheads="1"/>
          </p:cNvSpPr>
          <p:nvPr/>
        </p:nvSpPr>
        <p:spPr bwMode="auto">
          <a:xfrm>
            <a:off x="3967163" y="4238625"/>
            <a:ext cx="8699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stability to body</a:t>
            </a:r>
            <a:endParaRPr lang="en-GB" sz="2400">
              <a:solidFill>
                <a:srgbClr val="000000"/>
              </a:solidFill>
              <a:latin typeface="Times New Roman" pitchFamily="18" charset="0"/>
              <a:ea typeface="ＭＳ Ｐゴシック" pitchFamily="34" charset="-128"/>
            </a:endParaRPr>
          </a:p>
        </p:txBody>
      </p:sp>
      <p:sp>
        <p:nvSpPr>
          <p:cNvPr id="77883" name="Rectangle 59"/>
          <p:cNvSpPr>
            <a:spLocks noChangeArrowheads="1"/>
          </p:cNvSpPr>
          <p:nvPr/>
        </p:nvSpPr>
        <p:spPr bwMode="auto">
          <a:xfrm>
            <a:off x="4856163" y="4191000"/>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84" name="Rectangle 60"/>
          <p:cNvSpPr>
            <a:spLocks noChangeArrowheads="1"/>
          </p:cNvSpPr>
          <p:nvPr/>
        </p:nvSpPr>
        <p:spPr bwMode="auto">
          <a:xfrm>
            <a:off x="5337175" y="2420938"/>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85" name="Rectangle 61"/>
          <p:cNvSpPr>
            <a:spLocks noChangeArrowheads="1"/>
          </p:cNvSpPr>
          <p:nvPr/>
        </p:nvSpPr>
        <p:spPr bwMode="auto">
          <a:xfrm>
            <a:off x="5410200" y="2565400"/>
            <a:ext cx="91281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86" name="Rectangle 62"/>
          <p:cNvSpPr>
            <a:spLocks noChangeArrowheads="1"/>
          </p:cNvSpPr>
          <p:nvPr/>
        </p:nvSpPr>
        <p:spPr bwMode="auto">
          <a:xfrm>
            <a:off x="5457825" y="2552700"/>
            <a:ext cx="8286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 linear</a:t>
            </a:r>
            <a:endParaRPr lang="en-GB" sz="2400">
              <a:solidFill>
                <a:srgbClr val="000000"/>
              </a:solidFill>
              <a:latin typeface="Times New Roman" pitchFamily="18" charset="0"/>
              <a:ea typeface="ＭＳ Ｐゴシック" pitchFamily="34" charset="-128"/>
            </a:endParaRPr>
          </a:p>
        </p:txBody>
      </p:sp>
      <p:sp>
        <p:nvSpPr>
          <p:cNvPr id="77887" name="Rectangle 63"/>
          <p:cNvSpPr>
            <a:spLocks noChangeArrowheads="1"/>
          </p:cNvSpPr>
          <p:nvPr/>
        </p:nvSpPr>
        <p:spPr bwMode="auto">
          <a:xfrm>
            <a:off x="6299200" y="250507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88" name="Rectangle 64"/>
          <p:cNvSpPr>
            <a:spLocks noChangeArrowheads="1"/>
          </p:cNvSpPr>
          <p:nvPr/>
        </p:nvSpPr>
        <p:spPr bwMode="auto">
          <a:xfrm>
            <a:off x="5434013" y="2697163"/>
            <a:ext cx="81756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89" name="Rectangle 65"/>
          <p:cNvSpPr>
            <a:spLocks noChangeArrowheads="1"/>
          </p:cNvSpPr>
          <p:nvPr/>
        </p:nvSpPr>
        <p:spPr bwMode="auto">
          <a:xfrm>
            <a:off x="5481638" y="2673350"/>
            <a:ext cx="74453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accelerations</a:t>
            </a:r>
            <a:endParaRPr lang="en-GB" sz="2400">
              <a:solidFill>
                <a:srgbClr val="000000"/>
              </a:solidFill>
              <a:latin typeface="Times New Roman" pitchFamily="18" charset="0"/>
              <a:ea typeface="ＭＳ Ｐゴシック" pitchFamily="34" charset="-128"/>
            </a:endParaRPr>
          </a:p>
        </p:txBody>
      </p:sp>
      <p:sp>
        <p:nvSpPr>
          <p:cNvPr id="77890" name="Rectangle 66"/>
          <p:cNvSpPr>
            <a:spLocks noChangeArrowheads="1"/>
          </p:cNvSpPr>
          <p:nvPr/>
        </p:nvSpPr>
        <p:spPr bwMode="auto">
          <a:xfrm>
            <a:off x="6238875" y="262572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91" name="Rectangle 67"/>
          <p:cNvSpPr>
            <a:spLocks noChangeArrowheads="1"/>
          </p:cNvSpPr>
          <p:nvPr/>
        </p:nvSpPr>
        <p:spPr bwMode="auto">
          <a:xfrm>
            <a:off x="5337175" y="3768725"/>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92" name="Rectangle 68"/>
          <p:cNvSpPr>
            <a:spLocks noChangeArrowheads="1"/>
          </p:cNvSpPr>
          <p:nvPr/>
        </p:nvSpPr>
        <p:spPr bwMode="auto">
          <a:xfrm>
            <a:off x="5349875" y="3913188"/>
            <a:ext cx="102076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93" name="Rectangle 69"/>
          <p:cNvSpPr>
            <a:spLocks noChangeArrowheads="1"/>
          </p:cNvSpPr>
          <p:nvPr/>
        </p:nvSpPr>
        <p:spPr bwMode="auto">
          <a:xfrm>
            <a:off x="5334000" y="3878263"/>
            <a:ext cx="93980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 angular</a:t>
            </a:r>
            <a:endParaRPr lang="en-GB" sz="2400">
              <a:solidFill>
                <a:srgbClr val="000000"/>
              </a:solidFill>
              <a:latin typeface="Times New Roman" pitchFamily="18" charset="0"/>
              <a:ea typeface="ＭＳ Ｐゴシック" pitchFamily="34" charset="-128"/>
            </a:endParaRPr>
          </a:p>
        </p:txBody>
      </p:sp>
      <p:sp>
        <p:nvSpPr>
          <p:cNvPr id="77894" name="Rectangle 70"/>
          <p:cNvSpPr>
            <a:spLocks noChangeArrowheads="1"/>
          </p:cNvSpPr>
          <p:nvPr/>
        </p:nvSpPr>
        <p:spPr bwMode="auto">
          <a:xfrm>
            <a:off x="6359525" y="384175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95" name="Rectangle 71"/>
          <p:cNvSpPr>
            <a:spLocks noChangeArrowheads="1"/>
          </p:cNvSpPr>
          <p:nvPr/>
        </p:nvSpPr>
        <p:spPr bwMode="auto">
          <a:xfrm>
            <a:off x="5434013" y="4057650"/>
            <a:ext cx="81756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96" name="Rectangle 72"/>
          <p:cNvSpPr>
            <a:spLocks noChangeArrowheads="1"/>
          </p:cNvSpPr>
          <p:nvPr/>
        </p:nvSpPr>
        <p:spPr bwMode="auto">
          <a:xfrm>
            <a:off x="5481638" y="4033838"/>
            <a:ext cx="74453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accelerations</a:t>
            </a:r>
            <a:endParaRPr lang="en-GB" sz="2400">
              <a:solidFill>
                <a:srgbClr val="000000"/>
              </a:solidFill>
              <a:latin typeface="Times New Roman" pitchFamily="18" charset="0"/>
              <a:ea typeface="ＭＳ Ｐゴシック" pitchFamily="34" charset="-128"/>
            </a:endParaRPr>
          </a:p>
        </p:txBody>
      </p:sp>
      <p:sp>
        <p:nvSpPr>
          <p:cNvPr id="77897" name="Rectangle 73"/>
          <p:cNvSpPr>
            <a:spLocks noChangeArrowheads="1"/>
          </p:cNvSpPr>
          <p:nvPr/>
        </p:nvSpPr>
        <p:spPr bwMode="auto">
          <a:xfrm>
            <a:off x="6238875" y="39862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898" name="Line 74"/>
          <p:cNvSpPr>
            <a:spLocks noChangeShapeType="1"/>
          </p:cNvSpPr>
          <p:nvPr/>
        </p:nvSpPr>
        <p:spPr bwMode="auto">
          <a:xfrm>
            <a:off x="6683375" y="2420938"/>
            <a:ext cx="384175" cy="28892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899" name="Line 75"/>
          <p:cNvSpPr>
            <a:spLocks noChangeShapeType="1"/>
          </p:cNvSpPr>
          <p:nvPr/>
        </p:nvSpPr>
        <p:spPr bwMode="auto">
          <a:xfrm flipV="1">
            <a:off x="6683375" y="2709863"/>
            <a:ext cx="384175" cy="28892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0" name="Rectangle 76"/>
          <p:cNvSpPr>
            <a:spLocks noChangeArrowheads="1"/>
          </p:cNvSpPr>
          <p:nvPr/>
        </p:nvSpPr>
        <p:spPr bwMode="auto">
          <a:xfrm>
            <a:off x="6588125" y="2420938"/>
            <a:ext cx="95250" cy="577850"/>
          </a:xfrm>
          <a:prstGeom prst="rect">
            <a:avLst/>
          </a:prstGeom>
          <a:no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1" name="Line 77"/>
          <p:cNvSpPr>
            <a:spLocks noChangeShapeType="1"/>
          </p:cNvSpPr>
          <p:nvPr/>
        </p:nvSpPr>
        <p:spPr bwMode="auto">
          <a:xfrm>
            <a:off x="6683375" y="3768725"/>
            <a:ext cx="384175" cy="28892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2" name="Line 78"/>
          <p:cNvSpPr>
            <a:spLocks noChangeShapeType="1"/>
          </p:cNvSpPr>
          <p:nvPr/>
        </p:nvSpPr>
        <p:spPr bwMode="auto">
          <a:xfrm flipV="1">
            <a:off x="6683375" y="4057650"/>
            <a:ext cx="384175" cy="28892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3" name="Rectangle 79"/>
          <p:cNvSpPr>
            <a:spLocks noChangeArrowheads="1"/>
          </p:cNvSpPr>
          <p:nvPr/>
        </p:nvSpPr>
        <p:spPr bwMode="auto">
          <a:xfrm>
            <a:off x="6588125" y="3768725"/>
            <a:ext cx="95250" cy="577850"/>
          </a:xfrm>
          <a:prstGeom prst="rect">
            <a:avLst/>
          </a:prstGeom>
          <a:no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4" name="Line 80"/>
          <p:cNvSpPr>
            <a:spLocks noChangeShapeType="1"/>
          </p:cNvSpPr>
          <p:nvPr/>
        </p:nvSpPr>
        <p:spPr bwMode="auto">
          <a:xfrm>
            <a:off x="3414713" y="2517775"/>
            <a:ext cx="4794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5" name="Line 81"/>
          <p:cNvSpPr>
            <a:spLocks noChangeShapeType="1"/>
          </p:cNvSpPr>
          <p:nvPr/>
        </p:nvSpPr>
        <p:spPr bwMode="auto">
          <a:xfrm>
            <a:off x="4856163" y="2517775"/>
            <a:ext cx="481012"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6" name="Line 82"/>
          <p:cNvSpPr>
            <a:spLocks noChangeShapeType="1"/>
          </p:cNvSpPr>
          <p:nvPr/>
        </p:nvSpPr>
        <p:spPr bwMode="auto">
          <a:xfrm>
            <a:off x="6299200" y="2709863"/>
            <a:ext cx="28892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7" name="Rectangle 83"/>
          <p:cNvSpPr>
            <a:spLocks noChangeArrowheads="1"/>
          </p:cNvSpPr>
          <p:nvPr/>
        </p:nvSpPr>
        <p:spPr bwMode="auto">
          <a:xfrm>
            <a:off x="7356475" y="2420938"/>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8" name="Rectangle 84"/>
          <p:cNvSpPr>
            <a:spLocks noChangeArrowheads="1"/>
          </p:cNvSpPr>
          <p:nvPr/>
        </p:nvSpPr>
        <p:spPr bwMode="auto">
          <a:xfrm>
            <a:off x="7343775" y="2595563"/>
            <a:ext cx="5651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09" name="Rectangle 85"/>
          <p:cNvSpPr>
            <a:spLocks noChangeArrowheads="1"/>
          </p:cNvSpPr>
          <p:nvPr/>
        </p:nvSpPr>
        <p:spPr bwMode="auto">
          <a:xfrm>
            <a:off x="7391400" y="2582863"/>
            <a:ext cx="4841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a:t>
            </a:r>
            <a:endParaRPr lang="en-GB" sz="2400">
              <a:solidFill>
                <a:srgbClr val="000000"/>
              </a:solidFill>
              <a:latin typeface="Times New Roman" pitchFamily="18" charset="0"/>
              <a:ea typeface="ＭＳ Ｐゴシック" pitchFamily="34" charset="-128"/>
            </a:endParaRPr>
          </a:p>
        </p:txBody>
      </p:sp>
      <p:sp>
        <p:nvSpPr>
          <p:cNvPr id="77910" name="Rectangle 86"/>
          <p:cNvSpPr>
            <a:spLocks noChangeArrowheads="1"/>
          </p:cNvSpPr>
          <p:nvPr/>
        </p:nvSpPr>
        <p:spPr bwMode="auto">
          <a:xfrm>
            <a:off x="7885113" y="25352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11" name="Rectangle 87"/>
          <p:cNvSpPr>
            <a:spLocks noChangeArrowheads="1"/>
          </p:cNvSpPr>
          <p:nvPr/>
        </p:nvSpPr>
        <p:spPr bwMode="auto">
          <a:xfrm>
            <a:off x="8077200" y="2584450"/>
            <a:ext cx="276225" cy="1920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12" name="Rectangle 88"/>
          <p:cNvSpPr>
            <a:spLocks noChangeArrowheads="1"/>
          </p:cNvSpPr>
          <p:nvPr/>
        </p:nvSpPr>
        <p:spPr bwMode="auto">
          <a:xfrm>
            <a:off x="8124825" y="2584450"/>
            <a:ext cx="1809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latin typeface="Symbol" pitchFamily="18" charset="2"/>
                <a:ea typeface="ＭＳ Ｐゴシック" pitchFamily="34" charset="-128"/>
              </a:rPr>
              <a:t>a,b</a:t>
            </a:r>
            <a:endParaRPr lang="en-GB" sz="2400">
              <a:solidFill>
                <a:srgbClr val="000000"/>
              </a:solidFill>
              <a:latin typeface="Times New Roman" pitchFamily="18" charset="0"/>
              <a:ea typeface="ＭＳ Ｐゴシック" pitchFamily="34" charset="-128"/>
            </a:endParaRPr>
          </a:p>
        </p:txBody>
      </p:sp>
      <p:sp>
        <p:nvSpPr>
          <p:cNvPr id="77913" name="Rectangle 89"/>
          <p:cNvSpPr>
            <a:spLocks noChangeArrowheads="1"/>
          </p:cNvSpPr>
          <p:nvPr/>
        </p:nvSpPr>
        <p:spPr bwMode="auto">
          <a:xfrm>
            <a:off x="8316913" y="25479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7914" name="Line 90"/>
          <p:cNvSpPr>
            <a:spLocks noChangeShapeType="1"/>
          </p:cNvSpPr>
          <p:nvPr/>
        </p:nvSpPr>
        <p:spPr bwMode="auto">
          <a:xfrm>
            <a:off x="7067550" y="2709863"/>
            <a:ext cx="28892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15" name="Line 91"/>
          <p:cNvSpPr>
            <a:spLocks noChangeShapeType="1"/>
          </p:cNvSpPr>
          <p:nvPr/>
        </p:nvSpPr>
        <p:spPr bwMode="auto">
          <a:xfrm>
            <a:off x="8318500" y="2709863"/>
            <a:ext cx="28892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16" name="Line 92"/>
          <p:cNvSpPr>
            <a:spLocks noChangeShapeType="1"/>
          </p:cNvSpPr>
          <p:nvPr/>
        </p:nvSpPr>
        <p:spPr bwMode="auto">
          <a:xfrm>
            <a:off x="8607425" y="2613025"/>
            <a:ext cx="1588" cy="19367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17" name="Line 93"/>
          <p:cNvSpPr>
            <a:spLocks noChangeShapeType="1"/>
          </p:cNvSpPr>
          <p:nvPr/>
        </p:nvSpPr>
        <p:spPr bwMode="auto">
          <a:xfrm>
            <a:off x="8607425" y="2613025"/>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18" name="Line 94"/>
          <p:cNvSpPr>
            <a:spLocks noChangeShapeType="1"/>
          </p:cNvSpPr>
          <p:nvPr/>
        </p:nvSpPr>
        <p:spPr bwMode="auto">
          <a:xfrm flipH="1">
            <a:off x="8607425" y="2709863"/>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19" name="Line 95"/>
          <p:cNvSpPr>
            <a:spLocks noChangeShapeType="1"/>
          </p:cNvSpPr>
          <p:nvPr/>
        </p:nvSpPr>
        <p:spPr bwMode="auto">
          <a:xfrm>
            <a:off x="3414713" y="4249738"/>
            <a:ext cx="47942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0" name="Line 96"/>
          <p:cNvSpPr>
            <a:spLocks noChangeShapeType="1"/>
          </p:cNvSpPr>
          <p:nvPr/>
        </p:nvSpPr>
        <p:spPr bwMode="auto">
          <a:xfrm>
            <a:off x="4856163" y="4249738"/>
            <a:ext cx="481012"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1" name="Line 97"/>
          <p:cNvSpPr>
            <a:spLocks noChangeShapeType="1"/>
          </p:cNvSpPr>
          <p:nvPr/>
        </p:nvSpPr>
        <p:spPr bwMode="auto">
          <a:xfrm>
            <a:off x="6299200" y="405765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2" name="Line 98"/>
          <p:cNvSpPr>
            <a:spLocks noChangeShapeType="1"/>
          </p:cNvSpPr>
          <p:nvPr/>
        </p:nvSpPr>
        <p:spPr bwMode="auto">
          <a:xfrm>
            <a:off x="7067550" y="405765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3" name="Line 99"/>
          <p:cNvSpPr>
            <a:spLocks noChangeShapeType="1"/>
          </p:cNvSpPr>
          <p:nvPr/>
        </p:nvSpPr>
        <p:spPr bwMode="auto">
          <a:xfrm>
            <a:off x="336550" y="3384550"/>
            <a:ext cx="769938"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4" name="Line 100"/>
          <p:cNvSpPr>
            <a:spLocks noChangeShapeType="1"/>
          </p:cNvSpPr>
          <p:nvPr/>
        </p:nvSpPr>
        <p:spPr bwMode="auto">
          <a:xfrm>
            <a:off x="528638" y="3190875"/>
            <a:ext cx="577850"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5" name="Line 101"/>
          <p:cNvSpPr>
            <a:spLocks noChangeShapeType="1"/>
          </p:cNvSpPr>
          <p:nvPr/>
        </p:nvSpPr>
        <p:spPr bwMode="auto">
          <a:xfrm>
            <a:off x="336550" y="2998788"/>
            <a:ext cx="769938"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6" name="Line 102"/>
          <p:cNvSpPr>
            <a:spLocks noChangeShapeType="1"/>
          </p:cNvSpPr>
          <p:nvPr/>
        </p:nvSpPr>
        <p:spPr bwMode="auto">
          <a:xfrm>
            <a:off x="528638" y="3576638"/>
            <a:ext cx="577850"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7" name="Line 103"/>
          <p:cNvSpPr>
            <a:spLocks noChangeShapeType="1"/>
          </p:cNvSpPr>
          <p:nvPr/>
        </p:nvSpPr>
        <p:spPr bwMode="auto">
          <a:xfrm>
            <a:off x="336550" y="3768725"/>
            <a:ext cx="769938"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8" name="Line 104"/>
          <p:cNvSpPr>
            <a:spLocks noChangeShapeType="1"/>
          </p:cNvSpPr>
          <p:nvPr/>
        </p:nvSpPr>
        <p:spPr bwMode="auto">
          <a:xfrm>
            <a:off x="241300" y="2901950"/>
            <a:ext cx="1588" cy="19367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29" name="Line 105"/>
          <p:cNvSpPr>
            <a:spLocks noChangeShapeType="1"/>
          </p:cNvSpPr>
          <p:nvPr/>
        </p:nvSpPr>
        <p:spPr bwMode="auto">
          <a:xfrm flipV="1">
            <a:off x="241300" y="2998788"/>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0" name="Line 106"/>
          <p:cNvSpPr>
            <a:spLocks noChangeShapeType="1"/>
          </p:cNvSpPr>
          <p:nvPr/>
        </p:nvSpPr>
        <p:spPr bwMode="auto">
          <a:xfrm flipH="1" flipV="1">
            <a:off x="241300" y="2901950"/>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1" name="Line 107"/>
          <p:cNvSpPr>
            <a:spLocks noChangeShapeType="1"/>
          </p:cNvSpPr>
          <p:nvPr/>
        </p:nvSpPr>
        <p:spPr bwMode="auto">
          <a:xfrm>
            <a:off x="433388" y="3095625"/>
            <a:ext cx="1587" cy="1920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2" name="Line 108"/>
          <p:cNvSpPr>
            <a:spLocks noChangeShapeType="1"/>
          </p:cNvSpPr>
          <p:nvPr/>
        </p:nvSpPr>
        <p:spPr bwMode="auto">
          <a:xfrm flipV="1">
            <a:off x="433388" y="3190875"/>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3" name="Line 109"/>
          <p:cNvSpPr>
            <a:spLocks noChangeShapeType="1"/>
          </p:cNvSpPr>
          <p:nvPr/>
        </p:nvSpPr>
        <p:spPr bwMode="auto">
          <a:xfrm flipH="1" flipV="1">
            <a:off x="433388" y="3095625"/>
            <a:ext cx="95250"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4" name="Line 110"/>
          <p:cNvSpPr>
            <a:spLocks noChangeShapeType="1"/>
          </p:cNvSpPr>
          <p:nvPr/>
        </p:nvSpPr>
        <p:spPr bwMode="auto">
          <a:xfrm>
            <a:off x="241300" y="3287713"/>
            <a:ext cx="1588" cy="1920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5" name="Line 111"/>
          <p:cNvSpPr>
            <a:spLocks noChangeShapeType="1"/>
          </p:cNvSpPr>
          <p:nvPr/>
        </p:nvSpPr>
        <p:spPr bwMode="auto">
          <a:xfrm flipV="1">
            <a:off x="241300" y="3384550"/>
            <a:ext cx="95250"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6" name="Line 112"/>
          <p:cNvSpPr>
            <a:spLocks noChangeShapeType="1"/>
          </p:cNvSpPr>
          <p:nvPr/>
        </p:nvSpPr>
        <p:spPr bwMode="auto">
          <a:xfrm flipH="1" flipV="1">
            <a:off x="241300" y="3287713"/>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7" name="Line 113"/>
          <p:cNvSpPr>
            <a:spLocks noChangeShapeType="1"/>
          </p:cNvSpPr>
          <p:nvPr/>
        </p:nvSpPr>
        <p:spPr bwMode="auto">
          <a:xfrm>
            <a:off x="433388" y="3479800"/>
            <a:ext cx="1587" cy="1920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8" name="Line 114"/>
          <p:cNvSpPr>
            <a:spLocks noChangeShapeType="1"/>
          </p:cNvSpPr>
          <p:nvPr/>
        </p:nvSpPr>
        <p:spPr bwMode="auto">
          <a:xfrm flipV="1">
            <a:off x="433388" y="3576638"/>
            <a:ext cx="95250"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39" name="Line 115"/>
          <p:cNvSpPr>
            <a:spLocks noChangeShapeType="1"/>
          </p:cNvSpPr>
          <p:nvPr/>
        </p:nvSpPr>
        <p:spPr bwMode="auto">
          <a:xfrm flipH="1" flipV="1">
            <a:off x="433388" y="3479800"/>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40" name="Rectangle 116"/>
          <p:cNvSpPr>
            <a:spLocks noChangeArrowheads="1"/>
          </p:cNvSpPr>
          <p:nvPr/>
        </p:nvSpPr>
        <p:spPr bwMode="auto">
          <a:xfrm>
            <a:off x="2452688" y="4827588"/>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41" name="Rectangle 117"/>
          <p:cNvSpPr>
            <a:spLocks noChangeArrowheads="1"/>
          </p:cNvSpPr>
          <p:nvPr/>
        </p:nvSpPr>
        <p:spPr bwMode="auto">
          <a:xfrm>
            <a:off x="2644775" y="4995863"/>
            <a:ext cx="5651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42" name="Rectangle 118"/>
          <p:cNvSpPr>
            <a:spLocks noChangeArrowheads="1"/>
          </p:cNvSpPr>
          <p:nvPr/>
        </p:nvSpPr>
        <p:spPr bwMode="auto">
          <a:xfrm>
            <a:off x="2667000" y="4868863"/>
            <a:ext cx="4841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a:t>
            </a:r>
            <a:endParaRPr lang="en-GB" sz="2400">
              <a:solidFill>
                <a:srgbClr val="000000"/>
              </a:solidFill>
              <a:latin typeface="Times New Roman" pitchFamily="18" charset="0"/>
              <a:ea typeface="ＭＳ Ｐゴシック" pitchFamily="34" charset="-128"/>
            </a:endParaRPr>
          </a:p>
        </p:txBody>
      </p:sp>
      <p:sp>
        <p:nvSpPr>
          <p:cNvPr id="77943" name="Rectangle 119"/>
          <p:cNvSpPr>
            <a:spLocks noChangeArrowheads="1"/>
          </p:cNvSpPr>
          <p:nvPr/>
        </p:nvSpPr>
        <p:spPr bwMode="auto">
          <a:xfrm>
            <a:off x="3186113" y="493712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44" name="Rectangle 120"/>
          <p:cNvSpPr>
            <a:spLocks noChangeArrowheads="1"/>
          </p:cNvSpPr>
          <p:nvPr/>
        </p:nvSpPr>
        <p:spPr bwMode="auto">
          <a:xfrm>
            <a:off x="2600325" y="5092700"/>
            <a:ext cx="105727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45" name="Rectangle 121"/>
          <p:cNvSpPr>
            <a:spLocks noChangeArrowheads="1"/>
          </p:cNvSpPr>
          <p:nvPr/>
        </p:nvSpPr>
        <p:spPr bwMode="auto">
          <a:xfrm>
            <a:off x="2743200" y="5021263"/>
            <a:ext cx="295275" cy="152400"/>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Euler</a:t>
            </a:r>
            <a:endParaRPr lang="en-GB" sz="2400">
              <a:solidFill>
                <a:srgbClr val="000000"/>
              </a:solidFill>
              <a:latin typeface="Times New Roman" pitchFamily="18" charset="0"/>
              <a:ea typeface="ＭＳ Ｐゴシック" pitchFamily="34" charset="-128"/>
            </a:endParaRPr>
          </a:p>
        </p:txBody>
      </p:sp>
      <p:sp>
        <p:nvSpPr>
          <p:cNvPr id="77946" name="Rectangle 122"/>
          <p:cNvSpPr>
            <a:spLocks noChangeArrowheads="1"/>
          </p:cNvSpPr>
          <p:nvPr/>
        </p:nvSpPr>
        <p:spPr bwMode="auto">
          <a:xfrm>
            <a:off x="3460750" y="503237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47" name="Rectangle 123"/>
          <p:cNvSpPr>
            <a:spLocks noChangeArrowheads="1"/>
          </p:cNvSpPr>
          <p:nvPr/>
        </p:nvSpPr>
        <p:spPr bwMode="auto">
          <a:xfrm>
            <a:off x="3894138" y="4827588"/>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48" name="Rectangle 124"/>
          <p:cNvSpPr>
            <a:spLocks noChangeArrowheads="1"/>
          </p:cNvSpPr>
          <p:nvPr/>
        </p:nvSpPr>
        <p:spPr bwMode="auto">
          <a:xfrm>
            <a:off x="5337175" y="5021263"/>
            <a:ext cx="962025" cy="576262"/>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49" name="Line 125"/>
          <p:cNvSpPr>
            <a:spLocks noChangeShapeType="1"/>
          </p:cNvSpPr>
          <p:nvPr/>
        </p:nvSpPr>
        <p:spPr bwMode="auto">
          <a:xfrm>
            <a:off x="6683375" y="5021263"/>
            <a:ext cx="384175" cy="2873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0" name="Line 126"/>
          <p:cNvSpPr>
            <a:spLocks noChangeShapeType="1"/>
          </p:cNvSpPr>
          <p:nvPr/>
        </p:nvSpPr>
        <p:spPr bwMode="auto">
          <a:xfrm flipV="1">
            <a:off x="6683375" y="5308600"/>
            <a:ext cx="384175" cy="28892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1" name="Rectangle 127"/>
          <p:cNvSpPr>
            <a:spLocks noChangeArrowheads="1"/>
          </p:cNvSpPr>
          <p:nvPr/>
        </p:nvSpPr>
        <p:spPr bwMode="auto">
          <a:xfrm>
            <a:off x="6588125" y="5021263"/>
            <a:ext cx="95250" cy="576262"/>
          </a:xfrm>
          <a:prstGeom prst="rect">
            <a:avLst/>
          </a:prstGeom>
          <a:no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2" name="Line 128"/>
          <p:cNvSpPr>
            <a:spLocks noChangeShapeType="1"/>
          </p:cNvSpPr>
          <p:nvPr/>
        </p:nvSpPr>
        <p:spPr bwMode="auto">
          <a:xfrm>
            <a:off x="3389313" y="5116513"/>
            <a:ext cx="47942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3" name="Line 129"/>
          <p:cNvSpPr>
            <a:spLocks noChangeShapeType="1"/>
          </p:cNvSpPr>
          <p:nvPr/>
        </p:nvSpPr>
        <p:spPr bwMode="auto">
          <a:xfrm>
            <a:off x="4856163" y="5116513"/>
            <a:ext cx="481012"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4" name="Line 130"/>
          <p:cNvSpPr>
            <a:spLocks noChangeShapeType="1"/>
          </p:cNvSpPr>
          <p:nvPr/>
        </p:nvSpPr>
        <p:spPr bwMode="auto">
          <a:xfrm>
            <a:off x="6299200" y="530860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5" name="Line 131"/>
          <p:cNvSpPr>
            <a:spLocks noChangeShapeType="1"/>
          </p:cNvSpPr>
          <p:nvPr/>
        </p:nvSpPr>
        <p:spPr bwMode="auto">
          <a:xfrm>
            <a:off x="7067550" y="530860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6" name="Rectangle 132"/>
          <p:cNvSpPr>
            <a:spLocks noChangeArrowheads="1"/>
          </p:cNvSpPr>
          <p:nvPr/>
        </p:nvSpPr>
        <p:spPr bwMode="auto">
          <a:xfrm>
            <a:off x="3886200" y="5021263"/>
            <a:ext cx="88900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57" name="Rectangle 133"/>
          <p:cNvSpPr>
            <a:spLocks noChangeArrowheads="1"/>
          </p:cNvSpPr>
          <p:nvPr/>
        </p:nvSpPr>
        <p:spPr bwMode="auto">
          <a:xfrm>
            <a:off x="3962400" y="5021263"/>
            <a:ext cx="80962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compute DCM</a:t>
            </a:r>
            <a:endParaRPr lang="en-GB" sz="2400">
              <a:solidFill>
                <a:srgbClr val="000000"/>
              </a:solidFill>
              <a:latin typeface="Times New Roman" pitchFamily="18" charset="0"/>
              <a:ea typeface="ＭＳ Ｐゴシック" pitchFamily="34" charset="-128"/>
            </a:endParaRPr>
          </a:p>
        </p:txBody>
      </p:sp>
      <p:sp>
        <p:nvSpPr>
          <p:cNvPr id="77958" name="Rectangle 134"/>
          <p:cNvSpPr>
            <a:spLocks noChangeArrowheads="1"/>
          </p:cNvSpPr>
          <p:nvPr/>
        </p:nvSpPr>
        <p:spPr bwMode="auto">
          <a:xfrm>
            <a:off x="4856163" y="493712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7959" name="Rectangle 135"/>
          <p:cNvSpPr>
            <a:spLocks noChangeArrowheads="1"/>
          </p:cNvSpPr>
          <p:nvPr/>
        </p:nvSpPr>
        <p:spPr bwMode="auto">
          <a:xfrm>
            <a:off x="5421313" y="5140325"/>
            <a:ext cx="7937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60" name="Rectangle 136"/>
          <p:cNvSpPr>
            <a:spLocks noChangeArrowheads="1"/>
          </p:cNvSpPr>
          <p:nvPr/>
        </p:nvSpPr>
        <p:spPr bwMode="auto">
          <a:xfrm>
            <a:off x="5468938" y="5129213"/>
            <a:ext cx="7159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convert axes</a:t>
            </a:r>
            <a:endParaRPr lang="en-GB" sz="2400">
              <a:solidFill>
                <a:srgbClr val="000000"/>
              </a:solidFill>
              <a:latin typeface="Times New Roman" pitchFamily="18" charset="0"/>
              <a:ea typeface="ＭＳ Ｐゴシック" pitchFamily="34" charset="-128"/>
            </a:endParaRPr>
          </a:p>
        </p:txBody>
      </p:sp>
      <p:sp>
        <p:nvSpPr>
          <p:cNvPr id="77961" name="Rectangle 137"/>
          <p:cNvSpPr>
            <a:spLocks noChangeArrowheads="1"/>
          </p:cNvSpPr>
          <p:nvPr/>
        </p:nvSpPr>
        <p:spPr bwMode="auto">
          <a:xfrm>
            <a:off x="6191250" y="508158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62" name="Rectangle 138"/>
          <p:cNvSpPr>
            <a:spLocks noChangeArrowheads="1"/>
          </p:cNvSpPr>
          <p:nvPr/>
        </p:nvSpPr>
        <p:spPr bwMode="auto">
          <a:xfrm>
            <a:off x="5434013" y="5284788"/>
            <a:ext cx="81756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63" name="Rectangle 139"/>
          <p:cNvSpPr>
            <a:spLocks noChangeArrowheads="1"/>
          </p:cNvSpPr>
          <p:nvPr/>
        </p:nvSpPr>
        <p:spPr bwMode="auto">
          <a:xfrm>
            <a:off x="5481638" y="5273675"/>
            <a:ext cx="7429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body to Euler</a:t>
            </a:r>
            <a:endParaRPr lang="en-GB" sz="2400">
              <a:solidFill>
                <a:srgbClr val="000000"/>
              </a:solidFill>
              <a:latin typeface="Times New Roman" pitchFamily="18" charset="0"/>
              <a:ea typeface="ＭＳ Ｐゴシック" pitchFamily="34" charset="-128"/>
            </a:endParaRPr>
          </a:p>
        </p:txBody>
      </p:sp>
      <p:sp>
        <p:nvSpPr>
          <p:cNvPr id="77964" name="Rectangle 140"/>
          <p:cNvSpPr>
            <a:spLocks noChangeArrowheads="1"/>
          </p:cNvSpPr>
          <p:nvPr/>
        </p:nvSpPr>
        <p:spPr bwMode="auto">
          <a:xfrm>
            <a:off x="6238875" y="522605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65" name="Rectangle 141"/>
          <p:cNvSpPr>
            <a:spLocks noChangeArrowheads="1"/>
          </p:cNvSpPr>
          <p:nvPr/>
        </p:nvSpPr>
        <p:spPr bwMode="auto">
          <a:xfrm>
            <a:off x="7356475" y="5021263"/>
            <a:ext cx="962025" cy="576262"/>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66" name="Rectangle 142"/>
          <p:cNvSpPr>
            <a:spLocks noChangeArrowheads="1"/>
          </p:cNvSpPr>
          <p:nvPr/>
        </p:nvSpPr>
        <p:spPr bwMode="auto">
          <a:xfrm>
            <a:off x="7356475" y="3768725"/>
            <a:ext cx="962025" cy="577850"/>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67" name="Rectangle 143"/>
          <p:cNvSpPr>
            <a:spLocks noChangeArrowheads="1"/>
          </p:cNvSpPr>
          <p:nvPr/>
        </p:nvSpPr>
        <p:spPr bwMode="auto">
          <a:xfrm>
            <a:off x="7453313" y="3876675"/>
            <a:ext cx="7937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68" name="Rectangle 144"/>
          <p:cNvSpPr>
            <a:spLocks noChangeArrowheads="1"/>
          </p:cNvSpPr>
          <p:nvPr/>
        </p:nvSpPr>
        <p:spPr bwMode="auto">
          <a:xfrm>
            <a:off x="7500938" y="3865563"/>
            <a:ext cx="7159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convert axes</a:t>
            </a:r>
            <a:endParaRPr lang="en-GB" sz="2400">
              <a:solidFill>
                <a:srgbClr val="000000"/>
              </a:solidFill>
              <a:latin typeface="Times New Roman" pitchFamily="18" charset="0"/>
              <a:ea typeface="ＭＳ Ｐゴシック" pitchFamily="34" charset="-128"/>
            </a:endParaRPr>
          </a:p>
        </p:txBody>
      </p:sp>
      <p:sp>
        <p:nvSpPr>
          <p:cNvPr id="77969" name="Rectangle 145"/>
          <p:cNvSpPr>
            <a:spLocks noChangeArrowheads="1"/>
          </p:cNvSpPr>
          <p:nvPr/>
        </p:nvSpPr>
        <p:spPr bwMode="auto">
          <a:xfrm>
            <a:off x="8221663" y="38179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70" name="Rectangle 146"/>
          <p:cNvSpPr>
            <a:spLocks noChangeArrowheads="1"/>
          </p:cNvSpPr>
          <p:nvPr/>
        </p:nvSpPr>
        <p:spPr bwMode="auto">
          <a:xfrm>
            <a:off x="7404100" y="4033838"/>
            <a:ext cx="95091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71" name="Rectangle 147"/>
          <p:cNvSpPr>
            <a:spLocks noChangeArrowheads="1"/>
          </p:cNvSpPr>
          <p:nvPr/>
        </p:nvSpPr>
        <p:spPr bwMode="auto">
          <a:xfrm>
            <a:off x="7440613" y="4021138"/>
            <a:ext cx="8699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body to stability</a:t>
            </a:r>
            <a:endParaRPr lang="en-GB" sz="2400">
              <a:solidFill>
                <a:srgbClr val="000000"/>
              </a:solidFill>
              <a:latin typeface="Times New Roman" pitchFamily="18" charset="0"/>
              <a:ea typeface="ＭＳ Ｐゴシック" pitchFamily="34" charset="-128"/>
            </a:endParaRPr>
          </a:p>
        </p:txBody>
      </p:sp>
      <p:sp>
        <p:nvSpPr>
          <p:cNvPr id="77972" name="Rectangle 148"/>
          <p:cNvSpPr>
            <a:spLocks noChangeArrowheads="1"/>
          </p:cNvSpPr>
          <p:nvPr/>
        </p:nvSpPr>
        <p:spPr bwMode="auto">
          <a:xfrm>
            <a:off x="8331200" y="39735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7973" name="Line 149"/>
          <p:cNvSpPr>
            <a:spLocks noChangeShapeType="1"/>
          </p:cNvSpPr>
          <p:nvPr/>
        </p:nvSpPr>
        <p:spPr bwMode="auto">
          <a:xfrm>
            <a:off x="8318500" y="405765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74" name="Line 150"/>
          <p:cNvSpPr>
            <a:spLocks noChangeShapeType="1"/>
          </p:cNvSpPr>
          <p:nvPr/>
        </p:nvSpPr>
        <p:spPr bwMode="auto">
          <a:xfrm>
            <a:off x="8607425" y="3960813"/>
            <a:ext cx="1588" cy="19367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75" name="Line 151"/>
          <p:cNvSpPr>
            <a:spLocks noChangeShapeType="1"/>
          </p:cNvSpPr>
          <p:nvPr/>
        </p:nvSpPr>
        <p:spPr bwMode="auto">
          <a:xfrm>
            <a:off x="8607425" y="3960813"/>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76" name="Line 152"/>
          <p:cNvSpPr>
            <a:spLocks noChangeShapeType="1"/>
          </p:cNvSpPr>
          <p:nvPr/>
        </p:nvSpPr>
        <p:spPr bwMode="auto">
          <a:xfrm flipH="1">
            <a:off x="8607425" y="4057650"/>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77" name="Rectangle 153"/>
          <p:cNvSpPr>
            <a:spLocks noChangeArrowheads="1"/>
          </p:cNvSpPr>
          <p:nvPr/>
        </p:nvSpPr>
        <p:spPr bwMode="auto">
          <a:xfrm>
            <a:off x="7464425" y="5140325"/>
            <a:ext cx="782638"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78" name="Rectangle 154"/>
          <p:cNvSpPr>
            <a:spLocks noChangeArrowheads="1"/>
          </p:cNvSpPr>
          <p:nvPr/>
        </p:nvSpPr>
        <p:spPr bwMode="auto">
          <a:xfrm>
            <a:off x="7500938" y="5129213"/>
            <a:ext cx="6889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atmospheric</a:t>
            </a:r>
            <a:endParaRPr lang="en-GB" sz="2400">
              <a:solidFill>
                <a:srgbClr val="000000"/>
              </a:solidFill>
              <a:latin typeface="Times New Roman" pitchFamily="18" charset="0"/>
              <a:ea typeface="ＭＳ Ｐゴシック" pitchFamily="34" charset="-128"/>
            </a:endParaRPr>
          </a:p>
        </p:txBody>
      </p:sp>
      <p:sp>
        <p:nvSpPr>
          <p:cNvPr id="77979" name="Rectangle 155"/>
          <p:cNvSpPr>
            <a:spLocks noChangeArrowheads="1"/>
          </p:cNvSpPr>
          <p:nvPr/>
        </p:nvSpPr>
        <p:spPr bwMode="auto">
          <a:xfrm>
            <a:off x="8221663" y="508158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80" name="Rectangle 156"/>
          <p:cNvSpPr>
            <a:spLocks noChangeArrowheads="1"/>
          </p:cNvSpPr>
          <p:nvPr/>
        </p:nvSpPr>
        <p:spPr bwMode="auto">
          <a:xfrm>
            <a:off x="7645400" y="5284788"/>
            <a:ext cx="420688"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81" name="Rectangle 157"/>
          <p:cNvSpPr>
            <a:spLocks noChangeArrowheads="1"/>
          </p:cNvSpPr>
          <p:nvPr/>
        </p:nvSpPr>
        <p:spPr bwMode="auto">
          <a:xfrm>
            <a:off x="7693025" y="5273675"/>
            <a:ext cx="3444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model</a:t>
            </a:r>
            <a:endParaRPr lang="en-GB" sz="2400">
              <a:solidFill>
                <a:srgbClr val="000000"/>
              </a:solidFill>
              <a:latin typeface="Times New Roman" pitchFamily="18" charset="0"/>
              <a:ea typeface="ＭＳ Ｐゴシック" pitchFamily="34" charset="-128"/>
            </a:endParaRPr>
          </a:p>
        </p:txBody>
      </p:sp>
      <p:sp>
        <p:nvSpPr>
          <p:cNvPr id="77982" name="Rectangle 158"/>
          <p:cNvSpPr>
            <a:spLocks noChangeArrowheads="1"/>
          </p:cNvSpPr>
          <p:nvPr/>
        </p:nvSpPr>
        <p:spPr bwMode="auto">
          <a:xfrm>
            <a:off x="8042275" y="522605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7983" name="Line 159"/>
          <p:cNvSpPr>
            <a:spLocks noChangeShapeType="1"/>
          </p:cNvSpPr>
          <p:nvPr/>
        </p:nvSpPr>
        <p:spPr bwMode="auto">
          <a:xfrm>
            <a:off x="8318500" y="530860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84" name="Line 160"/>
          <p:cNvSpPr>
            <a:spLocks noChangeShapeType="1"/>
          </p:cNvSpPr>
          <p:nvPr/>
        </p:nvSpPr>
        <p:spPr bwMode="auto">
          <a:xfrm>
            <a:off x="8607425" y="5213350"/>
            <a:ext cx="1588" cy="1920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85" name="Line 161"/>
          <p:cNvSpPr>
            <a:spLocks noChangeShapeType="1"/>
          </p:cNvSpPr>
          <p:nvPr/>
        </p:nvSpPr>
        <p:spPr bwMode="auto">
          <a:xfrm>
            <a:off x="8607425" y="5213350"/>
            <a:ext cx="95250"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86" name="Line 162"/>
          <p:cNvSpPr>
            <a:spLocks noChangeShapeType="1"/>
          </p:cNvSpPr>
          <p:nvPr/>
        </p:nvSpPr>
        <p:spPr bwMode="auto">
          <a:xfrm flipH="1">
            <a:off x="8607425" y="5308600"/>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87" name="Rectangle 163"/>
          <p:cNvSpPr>
            <a:spLocks noChangeArrowheads="1"/>
          </p:cNvSpPr>
          <p:nvPr/>
        </p:nvSpPr>
        <p:spPr bwMode="auto">
          <a:xfrm>
            <a:off x="8558213" y="2420938"/>
            <a:ext cx="277812" cy="1920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88" name="Rectangle 164"/>
          <p:cNvSpPr>
            <a:spLocks noChangeArrowheads="1"/>
          </p:cNvSpPr>
          <p:nvPr/>
        </p:nvSpPr>
        <p:spPr bwMode="auto">
          <a:xfrm>
            <a:off x="8607425" y="2420938"/>
            <a:ext cx="1809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latin typeface="Symbol" pitchFamily="18" charset="2"/>
                <a:ea typeface="ＭＳ Ｐゴシック" pitchFamily="34" charset="-128"/>
              </a:rPr>
              <a:t>a,b</a:t>
            </a:r>
            <a:endParaRPr lang="en-GB" sz="2400">
              <a:solidFill>
                <a:srgbClr val="FFFFFF"/>
              </a:solidFill>
              <a:latin typeface="Times New Roman" pitchFamily="18" charset="0"/>
              <a:ea typeface="ＭＳ Ｐゴシック" pitchFamily="34" charset="-128"/>
            </a:endParaRPr>
          </a:p>
        </p:txBody>
      </p:sp>
      <p:sp>
        <p:nvSpPr>
          <p:cNvPr id="77989" name="Rectangle 165"/>
          <p:cNvSpPr>
            <a:spLocks noChangeArrowheads="1"/>
          </p:cNvSpPr>
          <p:nvPr/>
        </p:nvSpPr>
        <p:spPr bwMode="auto">
          <a:xfrm>
            <a:off x="8799513" y="238442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7990" name="Rectangle 166"/>
          <p:cNvSpPr>
            <a:spLocks noChangeArrowheads="1"/>
          </p:cNvSpPr>
          <p:nvPr/>
        </p:nvSpPr>
        <p:spPr bwMode="auto">
          <a:xfrm>
            <a:off x="6238875" y="3576638"/>
            <a:ext cx="48101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1" name="Rectangle 167"/>
          <p:cNvSpPr>
            <a:spLocks noChangeArrowheads="1"/>
          </p:cNvSpPr>
          <p:nvPr/>
        </p:nvSpPr>
        <p:spPr bwMode="auto">
          <a:xfrm>
            <a:off x="6275388" y="3563938"/>
            <a:ext cx="41592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P',Q',R'</a:t>
            </a:r>
            <a:endParaRPr lang="en-GB" sz="2400">
              <a:solidFill>
                <a:srgbClr val="FFFFFF"/>
              </a:solidFill>
              <a:latin typeface="Times New Roman" pitchFamily="18" charset="0"/>
              <a:ea typeface="ＭＳ Ｐゴシック" pitchFamily="34" charset="-128"/>
            </a:endParaRPr>
          </a:p>
        </p:txBody>
      </p:sp>
      <p:sp>
        <p:nvSpPr>
          <p:cNvPr id="77992" name="Rectangle 168"/>
          <p:cNvSpPr>
            <a:spLocks noChangeArrowheads="1"/>
          </p:cNvSpPr>
          <p:nvPr/>
        </p:nvSpPr>
        <p:spPr bwMode="auto">
          <a:xfrm>
            <a:off x="6707188" y="351631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7993" name="Line 169"/>
          <p:cNvSpPr>
            <a:spLocks noChangeShapeType="1"/>
          </p:cNvSpPr>
          <p:nvPr/>
        </p:nvSpPr>
        <p:spPr bwMode="auto">
          <a:xfrm flipV="1">
            <a:off x="7164388" y="3479800"/>
            <a:ext cx="1587" cy="5778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4" name="Line 170"/>
          <p:cNvSpPr>
            <a:spLocks noChangeShapeType="1"/>
          </p:cNvSpPr>
          <p:nvPr/>
        </p:nvSpPr>
        <p:spPr bwMode="auto">
          <a:xfrm>
            <a:off x="7164388" y="3479800"/>
            <a:ext cx="1443037"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5" name="Line 171"/>
          <p:cNvSpPr>
            <a:spLocks noChangeShapeType="1"/>
          </p:cNvSpPr>
          <p:nvPr/>
        </p:nvSpPr>
        <p:spPr bwMode="auto">
          <a:xfrm>
            <a:off x="8607425" y="3384550"/>
            <a:ext cx="1588" cy="1920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6" name="Line 172"/>
          <p:cNvSpPr>
            <a:spLocks noChangeShapeType="1"/>
          </p:cNvSpPr>
          <p:nvPr/>
        </p:nvSpPr>
        <p:spPr bwMode="auto">
          <a:xfrm>
            <a:off x="8607425" y="3384550"/>
            <a:ext cx="95250"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7" name="Line 173"/>
          <p:cNvSpPr>
            <a:spLocks noChangeShapeType="1"/>
          </p:cNvSpPr>
          <p:nvPr/>
        </p:nvSpPr>
        <p:spPr bwMode="auto">
          <a:xfrm flipH="1">
            <a:off x="8607425" y="3479800"/>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8" name="Rectangle 174"/>
          <p:cNvSpPr>
            <a:spLocks noChangeArrowheads="1"/>
          </p:cNvSpPr>
          <p:nvPr/>
        </p:nvSpPr>
        <p:spPr bwMode="auto">
          <a:xfrm>
            <a:off x="8197850" y="3298825"/>
            <a:ext cx="40957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7999" name="Rectangle 175"/>
          <p:cNvSpPr>
            <a:spLocks noChangeArrowheads="1"/>
          </p:cNvSpPr>
          <p:nvPr/>
        </p:nvSpPr>
        <p:spPr bwMode="auto">
          <a:xfrm>
            <a:off x="8145463" y="3275013"/>
            <a:ext cx="34448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P,Q,R</a:t>
            </a:r>
            <a:endParaRPr lang="en-GB" sz="2400">
              <a:solidFill>
                <a:srgbClr val="FFFFFF"/>
              </a:solidFill>
              <a:latin typeface="Times New Roman" pitchFamily="18" charset="0"/>
              <a:ea typeface="ＭＳ Ｐゴシック" pitchFamily="34" charset="-128"/>
            </a:endParaRPr>
          </a:p>
        </p:txBody>
      </p:sp>
      <p:sp>
        <p:nvSpPr>
          <p:cNvPr id="78000" name="Rectangle 176"/>
          <p:cNvSpPr>
            <a:spLocks noChangeArrowheads="1"/>
          </p:cNvSpPr>
          <p:nvPr/>
        </p:nvSpPr>
        <p:spPr bwMode="auto">
          <a:xfrm>
            <a:off x="8594725" y="322738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01" name="Rectangle 177"/>
          <p:cNvSpPr>
            <a:spLocks noChangeArrowheads="1"/>
          </p:cNvSpPr>
          <p:nvPr/>
        </p:nvSpPr>
        <p:spPr bwMode="auto">
          <a:xfrm>
            <a:off x="8366125" y="3829050"/>
            <a:ext cx="60166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02" name="Rectangle 178"/>
          <p:cNvSpPr>
            <a:spLocks noChangeArrowheads="1"/>
          </p:cNvSpPr>
          <p:nvPr/>
        </p:nvSpPr>
        <p:spPr bwMode="auto">
          <a:xfrm>
            <a:off x="8402638" y="3816350"/>
            <a:ext cx="53498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Ps,Qs,Rs</a:t>
            </a:r>
            <a:endParaRPr lang="en-GB" sz="2400">
              <a:solidFill>
                <a:srgbClr val="FFFFFF"/>
              </a:solidFill>
              <a:latin typeface="Times New Roman" pitchFamily="18" charset="0"/>
              <a:ea typeface="ＭＳ Ｐゴシック" pitchFamily="34" charset="-128"/>
            </a:endParaRPr>
          </a:p>
        </p:txBody>
      </p:sp>
      <p:sp>
        <p:nvSpPr>
          <p:cNvPr id="78003" name="Rectangle 179"/>
          <p:cNvSpPr>
            <a:spLocks noChangeArrowheads="1"/>
          </p:cNvSpPr>
          <p:nvPr/>
        </p:nvSpPr>
        <p:spPr bwMode="auto">
          <a:xfrm>
            <a:off x="4940300" y="4081463"/>
            <a:ext cx="40957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04" name="Rectangle 180"/>
          <p:cNvSpPr>
            <a:spLocks noChangeArrowheads="1"/>
          </p:cNvSpPr>
          <p:nvPr/>
        </p:nvSpPr>
        <p:spPr bwMode="auto">
          <a:xfrm>
            <a:off x="4926013" y="4068763"/>
            <a:ext cx="33813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L,M,N</a:t>
            </a:r>
            <a:endParaRPr lang="en-GB" sz="2400">
              <a:solidFill>
                <a:srgbClr val="FFFFFF"/>
              </a:solidFill>
              <a:latin typeface="Times New Roman" pitchFamily="18" charset="0"/>
              <a:ea typeface="ＭＳ Ｐゴシック" pitchFamily="34" charset="-128"/>
            </a:endParaRPr>
          </a:p>
        </p:txBody>
      </p:sp>
      <p:sp>
        <p:nvSpPr>
          <p:cNvPr id="78005" name="Rectangle 181"/>
          <p:cNvSpPr>
            <a:spLocks noChangeArrowheads="1"/>
          </p:cNvSpPr>
          <p:nvPr/>
        </p:nvSpPr>
        <p:spPr bwMode="auto">
          <a:xfrm>
            <a:off x="5326063" y="40211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06" name="Rectangle 182"/>
          <p:cNvSpPr>
            <a:spLocks noChangeArrowheads="1"/>
          </p:cNvSpPr>
          <p:nvPr/>
        </p:nvSpPr>
        <p:spPr bwMode="auto">
          <a:xfrm>
            <a:off x="3894138" y="3095625"/>
            <a:ext cx="962025" cy="576263"/>
          </a:xfrm>
          <a:prstGeom prst="rect">
            <a:avLst/>
          </a:prstGeom>
          <a:solidFill>
            <a:srgbClr val="FFFFFF"/>
          </a:solidFill>
          <a:ln w="12700">
            <a:solidFill>
              <a:srgbClr val="FFFFFF"/>
            </a:solid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07" name="Rectangle 183"/>
          <p:cNvSpPr>
            <a:spLocks noChangeArrowheads="1"/>
          </p:cNvSpPr>
          <p:nvPr/>
        </p:nvSpPr>
        <p:spPr bwMode="auto">
          <a:xfrm>
            <a:off x="3990975" y="3227388"/>
            <a:ext cx="83026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08" name="Rectangle 184"/>
          <p:cNvSpPr>
            <a:spLocks noChangeArrowheads="1"/>
          </p:cNvSpPr>
          <p:nvPr/>
        </p:nvSpPr>
        <p:spPr bwMode="auto">
          <a:xfrm>
            <a:off x="4038600" y="3214688"/>
            <a:ext cx="75723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engine forces</a:t>
            </a:r>
            <a:endParaRPr lang="en-GB" sz="2400">
              <a:solidFill>
                <a:srgbClr val="000000"/>
              </a:solidFill>
              <a:latin typeface="Times New Roman" pitchFamily="18" charset="0"/>
              <a:ea typeface="ＭＳ Ｐゴシック" pitchFamily="34" charset="-128"/>
            </a:endParaRPr>
          </a:p>
        </p:txBody>
      </p:sp>
      <p:sp>
        <p:nvSpPr>
          <p:cNvPr id="78009" name="Rectangle 185"/>
          <p:cNvSpPr>
            <a:spLocks noChangeArrowheads="1"/>
          </p:cNvSpPr>
          <p:nvPr/>
        </p:nvSpPr>
        <p:spPr bwMode="auto">
          <a:xfrm>
            <a:off x="4808538" y="316706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10" name="Line 186"/>
          <p:cNvSpPr>
            <a:spLocks noChangeShapeType="1"/>
          </p:cNvSpPr>
          <p:nvPr/>
        </p:nvSpPr>
        <p:spPr bwMode="auto">
          <a:xfrm>
            <a:off x="4856163" y="3287713"/>
            <a:ext cx="28892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1" name="Line 187"/>
          <p:cNvSpPr>
            <a:spLocks noChangeShapeType="1"/>
          </p:cNvSpPr>
          <p:nvPr/>
        </p:nvSpPr>
        <p:spPr bwMode="auto">
          <a:xfrm flipH="1">
            <a:off x="5145088" y="2901950"/>
            <a:ext cx="192087"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2" name="Line 188"/>
          <p:cNvSpPr>
            <a:spLocks noChangeShapeType="1"/>
          </p:cNvSpPr>
          <p:nvPr/>
        </p:nvSpPr>
        <p:spPr bwMode="auto">
          <a:xfrm>
            <a:off x="5145088" y="2901950"/>
            <a:ext cx="1587" cy="385763"/>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3" name="Line 189"/>
          <p:cNvSpPr>
            <a:spLocks noChangeShapeType="1"/>
          </p:cNvSpPr>
          <p:nvPr/>
        </p:nvSpPr>
        <p:spPr bwMode="auto">
          <a:xfrm>
            <a:off x="4856163" y="3479800"/>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4" name="Line 190"/>
          <p:cNvSpPr>
            <a:spLocks noChangeShapeType="1"/>
          </p:cNvSpPr>
          <p:nvPr/>
        </p:nvSpPr>
        <p:spPr bwMode="auto">
          <a:xfrm flipV="1">
            <a:off x="5145088" y="3479800"/>
            <a:ext cx="1587" cy="385763"/>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5" name="Line 191"/>
          <p:cNvSpPr>
            <a:spLocks noChangeShapeType="1"/>
          </p:cNvSpPr>
          <p:nvPr/>
        </p:nvSpPr>
        <p:spPr bwMode="auto">
          <a:xfrm>
            <a:off x="5145088" y="3865563"/>
            <a:ext cx="192087"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6" name="Rectangle 192"/>
          <p:cNvSpPr>
            <a:spLocks noChangeArrowheads="1"/>
          </p:cNvSpPr>
          <p:nvPr/>
        </p:nvSpPr>
        <p:spPr bwMode="auto">
          <a:xfrm>
            <a:off x="8402638" y="5041900"/>
            <a:ext cx="698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latin typeface="Symbol" pitchFamily="18" charset="2"/>
                <a:ea typeface="ＭＳ Ｐゴシック" pitchFamily="34" charset="-128"/>
              </a:rPr>
              <a:t>r</a:t>
            </a:r>
            <a:endParaRPr lang="en-GB" sz="2400">
              <a:solidFill>
                <a:srgbClr val="FFFFFF"/>
              </a:solidFill>
              <a:latin typeface="Times New Roman" pitchFamily="18" charset="0"/>
              <a:ea typeface="ＭＳ Ｐゴシック" pitchFamily="34" charset="-128"/>
            </a:endParaRPr>
          </a:p>
        </p:txBody>
      </p:sp>
      <p:sp>
        <p:nvSpPr>
          <p:cNvPr id="78017" name="Rectangle 193"/>
          <p:cNvSpPr>
            <a:spLocks noChangeArrowheads="1"/>
          </p:cNvSpPr>
          <p:nvPr/>
        </p:nvSpPr>
        <p:spPr bwMode="auto">
          <a:xfrm>
            <a:off x="8474075" y="505618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18" name="Rectangle 194"/>
          <p:cNvSpPr>
            <a:spLocks noChangeArrowheads="1"/>
          </p:cNvSpPr>
          <p:nvPr/>
        </p:nvSpPr>
        <p:spPr bwMode="auto">
          <a:xfrm>
            <a:off x="8439150" y="5116513"/>
            <a:ext cx="23971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19" name="Rectangle 195"/>
          <p:cNvSpPr>
            <a:spLocks noChangeArrowheads="1"/>
          </p:cNvSpPr>
          <p:nvPr/>
        </p:nvSpPr>
        <p:spPr bwMode="auto">
          <a:xfrm>
            <a:off x="8435975" y="5054600"/>
            <a:ext cx="17621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 M</a:t>
            </a:r>
            <a:endParaRPr lang="en-GB" sz="2400">
              <a:solidFill>
                <a:srgbClr val="FFFFFF"/>
              </a:solidFill>
              <a:latin typeface="Times New Roman" pitchFamily="18" charset="0"/>
              <a:ea typeface="ＭＳ Ｐゴシック" pitchFamily="34" charset="-128"/>
            </a:endParaRPr>
          </a:p>
        </p:txBody>
      </p:sp>
      <p:sp>
        <p:nvSpPr>
          <p:cNvPr id="78020" name="Rectangle 196"/>
          <p:cNvSpPr>
            <a:spLocks noChangeArrowheads="1"/>
          </p:cNvSpPr>
          <p:nvPr/>
        </p:nvSpPr>
        <p:spPr bwMode="auto">
          <a:xfrm>
            <a:off x="8655050" y="504507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21" name="Line 197"/>
          <p:cNvSpPr>
            <a:spLocks noChangeShapeType="1"/>
          </p:cNvSpPr>
          <p:nvPr/>
        </p:nvSpPr>
        <p:spPr bwMode="auto">
          <a:xfrm>
            <a:off x="2068513" y="5116513"/>
            <a:ext cx="384175"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22" name="Line 198"/>
          <p:cNvSpPr>
            <a:spLocks noChangeShapeType="1"/>
          </p:cNvSpPr>
          <p:nvPr/>
        </p:nvSpPr>
        <p:spPr bwMode="auto">
          <a:xfrm>
            <a:off x="1971675" y="5021263"/>
            <a:ext cx="1588" cy="1920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23" name="Line 199"/>
          <p:cNvSpPr>
            <a:spLocks noChangeShapeType="1"/>
          </p:cNvSpPr>
          <p:nvPr/>
        </p:nvSpPr>
        <p:spPr bwMode="auto">
          <a:xfrm>
            <a:off x="1971675" y="5021263"/>
            <a:ext cx="96838"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24" name="Line 200"/>
          <p:cNvSpPr>
            <a:spLocks noChangeShapeType="1"/>
          </p:cNvSpPr>
          <p:nvPr/>
        </p:nvSpPr>
        <p:spPr bwMode="auto">
          <a:xfrm flipH="1">
            <a:off x="1971675" y="5116513"/>
            <a:ext cx="96838"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25" name="Rectangle 201"/>
          <p:cNvSpPr>
            <a:spLocks noChangeArrowheads="1"/>
          </p:cNvSpPr>
          <p:nvPr/>
        </p:nvSpPr>
        <p:spPr bwMode="auto">
          <a:xfrm>
            <a:off x="2068513" y="4900613"/>
            <a:ext cx="407987"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26" name="Rectangle 202"/>
          <p:cNvSpPr>
            <a:spLocks noChangeArrowheads="1"/>
          </p:cNvSpPr>
          <p:nvPr/>
        </p:nvSpPr>
        <p:spPr bwMode="auto">
          <a:xfrm>
            <a:off x="2116138" y="4887913"/>
            <a:ext cx="34448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P,Q,R</a:t>
            </a:r>
            <a:endParaRPr lang="en-GB" sz="2400">
              <a:solidFill>
                <a:srgbClr val="FFFFFF"/>
              </a:solidFill>
              <a:latin typeface="Times New Roman" pitchFamily="18" charset="0"/>
              <a:ea typeface="ＭＳ Ｐゴシック" pitchFamily="34" charset="-128"/>
            </a:endParaRPr>
          </a:p>
        </p:txBody>
      </p:sp>
      <p:sp>
        <p:nvSpPr>
          <p:cNvPr id="78027" name="Rectangle 203"/>
          <p:cNvSpPr>
            <a:spLocks noChangeArrowheads="1"/>
          </p:cNvSpPr>
          <p:nvPr/>
        </p:nvSpPr>
        <p:spPr bwMode="auto">
          <a:xfrm>
            <a:off x="2463800" y="484028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28" name="Rectangle 204"/>
          <p:cNvSpPr>
            <a:spLocks noChangeArrowheads="1"/>
          </p:cNvSpPr>
          <p:nvPr/>
        </p:nvSpPr>
        <p:spPr bwMode="auto">
          <a:xfrm>
            <a:off x="3473450" y="4743450"/>
            <a:ext cx="420688"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29" name="Rectangle 205"/>
          <p:cNvSpPr>
            <a:spLocks noChangeArrowheads="1"/>
          </p:cNvSpPr>
          <p:nvPr/>
        </p:nvSpPr>
        <p:spPr bwMode="auto">
          <a:xfrm>
            <a:off x="3482975" y="4730750"/>
            <a:ext cx="3492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e0,e1,</a:t>
            </a:r>
            <a:endParaRPr lang="en-GB" sz="2400">
              <a:solidFill>
                <a:srgbClr val="FFFFFF"/>
              </a:solidFill>
              <a:latin typeface="Times New Roman" pitchFamily="18" charset="0"/>
              <a:ea typeface="ＭＳ Ｐゴシック" pitchFamily="34" charset="-128"/>
            </a:endParaRPr>
          </a:p>
        </p:txBody>
      </p:sp>
      <p:sp>
        <p:nvSpPr>
          <p:cNvPr id="78030" name="Rectangle 206"/>
          <p:cNvSpPr>
            <a:spLocks noChangeArrowheads="1"/>
          </p:cNvSpPr>
          <p:nvPr/>
        </p:nvSpPr>
        <p:spPr bwMode="auto">
          <a:xfrm>
            <a:off x="3868738" y="468312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31" name="Rectangle 207"/>
          <p:cNvSpPr>
            <a:spLocks noChangeArrowheads="1"/>
          </p:cNvSpPr>
          <p:nvPr/>
        </p:nvSpPr>
        <p:spPr bwMode="auto">
          <a:xfrm>
            <a:off x="3473450" y="4887913"/>
            <a:ext cx="38417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32" name="Rectangle 208"/>
          <p:cNvSpPr>
            <a:spLocks noChangeArrowheads="1"/>
          </p:cNvSpPr>
          <p:nvPr/>
        </p:nvSpPr>
        <p:spPr bwMode="auto">
          <a:xfrm>
            <a:off x="3482975" y="4875213"/>
            <a:ext cx="31432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e2,e3</a:t>
            </a:r>
            <a:endParaRPr lang="en-GB" sz="2400">
              <a:solidFill>
                <a:srgbClr val="FFFFFF"/>
              </a:solidFill>
              <a:latin typeface="Times New Roman" pitchFamily="18" charset="0"/>
              <a:ea typeface="ＭＳ Ｐゴシック" pitchFamily="34" charset="-128"/>
            </a:endParaRPr>
          </a:p>
        </p:txBody>
      </p:sp>
      <p:sp>
        <p:nvSpPr>
          <p:cNvPr id="78033" name="Rectangle 209"/>
          <p:cNvSpPr>
            <a:spLocks noChangeArrowheads="1"/>
          </p:cNvSpPr>
          <p:nvPr/>
        </p:nvSpPr>
        <p:spPr bwMode="auto">
          <a:xfrm>
            <a:off x="3844925" y="482758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34" name="Line 210"/>
          <p:cNvSpPr>
            <a:spLocks noChangeShapeType="1"/>
          </p:cNvSpPr>
          <p:nvPr/>
        </p:nvSpPr>
        <p:spPr bwMode="auto">
          <a:xfrm>
            <a:off x="3414713" y="3190875"/>
            <a:ext cx="4794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35" name="Line 211"/>
          <p:cNvSpPr>
            <a:spLocks noChangeShapeType="1"/>
          </p:cNvSpPr>
          <p:nvPr/>
        </p:nvSpPr>
        <p:spPr bwMode="auto">
          <a:xfrm>
            <a:off x="3414713" y="3479800"/>
            <a:ext cx="4794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36" name="Rectangle 212"/>
          <p:cNvSpPr>
            <a:spLocks noChangeArrowheads="1"/>
          </p:cNvSpPr>
          <p:nvPr/>
        </p:nvSpPr>
        <p:spPr bwMode="auto">
          <a:xfrm>
            <a:off x="2741613" y="3455988"/>
            <a:ext cx="57626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37" name="Rectangle 213"/>
          <p:cNvSpPr>
            <a:spLocks noChangeArrowheads="1"/>
          </p:cNvSpPr>
          <p:nvPr/>
        </p:nvSpPr>
        <p:spPr bwMode="auto">
          <a:xfrm>
            <a:off x="2776538" y="3432175"/>
            <a:ext cx="5127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inceptors</a:t>
            </a:r>
            <a:endParaRPr lang="en-GB" sz="2400">
              <a:solidFill>
                <a:srgbClr val="FFFFFF"/>
              </a:solidFill>
              <a:latin typeface="Times New Roman" pitchFamily="18" charset="0"/>
              <a:ea typeface="ＭＳ Ｐゴシック" pitchFamily="34" charset="-128"/>
            </a:endParaRPr>
          </a:p>
        </p:txBody>
      </p:sp>
      <p:sp>
        <p:nvSpPr>
          <p:cNvPr id="78038" name="Rectangle 214"/>
          <p:cNvSpPr>
            <a:spLocks noChangeArrowheads="1"/>
          </p:cNvSpPr>
          <p:nvPr/>
        </p:nvSpPr>
        <p:spPr bwMode="auto">
          <a:xfrm>
            <a:off x="3498850" y="2998788"/>
            <a:ext cx="142875" cy="1920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39" name="Rectangle 215"/>
          <p:cNvSpPr>
            <a:spLocks noChangeArrowheads="1"/>
          </p:cNvSpPr>
          <p:nvPr/>
        </p:nvSpPr>
        <p:spPr bwMode="auto">
          <a:xfrm>
            <a:off x="3546475" y="2987675"/>
            <a:ext cx="698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latin typeface="Symbol" pitchFamily="18" charset="2"/>
                <a:ea typeface="ＭＳ Ｐゴシック" pitchFamily="34" charset="-128"/>
              </a:rPr>
              <a:t>r</a:t>
            </a:r>
            <a:endParaRPr lang="en-GB" sz="2400">
              <a:solidFill>
                <a:srgbClr val="FFFFFF"/>
              </a:solidFill>
              <a:latin typeface="Times New Roman" pitchFamily="18" charset="0"/>
              <a:ea typeface="ＭＳ Ｐゴシック" pitchFamily="34" charset="-128"/>
            </a:endParaRPr>
          </a:p>
        </p:txBody>
      </p:sp>
      <p:sp>
        <p:nvSpPr>
          <p:cNvPr id="78040" name="Rectangle 216"/>
          <p:cNvSpPr>
            <a:spLocks noChangeArrowheads="1"/>
          </p:cNvSpPr>
          <p:nvPr/>
        </p:nvSpPr>
        <p:spPr bwMode="auto">
          <a:xfrm>
            <a:off x="3617913" y="295116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41" name="Rectangle 217"/>
          <p:cNvSpPr>
            <a:spLocks noChangeArrowheads="1"/>
          </p:cNvSpPr>
          <p:nvPr/>
        </p:nvSpPr>
        <p:spPr bwMode="auto">
          <a:xfrm>
            <a:off x="3594100" y="3022600"/>
            <a:ext cx="204788"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42" name="Rectangle 218"/>
          <p:cNvSpPr>
            <a:spLocks noChangeArrowheads="1"/>
          </p:cNvSpPr>
          <p:nvPr/>
        </p:nvSpPr>
        <p:spPr bwMode="auto">
          <a:xfrm>
            <a:off x="3641725" y="3009900"/>
            <a:ext cx="1412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,M</a:t>
            </a:r>
            <a:endParaRPr lang="en-GB" sz="2400">
              <a:solidFill>
                <a:srgbClr val="FFFFFF"/>
              </a:solidFill>
              <a:latin typeface="Times New Roman" pitchFamily="18" charset="0"/>
              <a:ea typeface="ＭＳ Ｐゴシック" pitchFamily="34" charset="-128"/>
            </a:endParaRPr>
          </a:p>
        </p:txBody>
      </p:sp>
      <p:sp>
        <p:nvSpPr>
          <p:cNvPr id="78043" name="Rectangle 219"/>
          <p:cNvSpPr>
            <a:spLocks noChangeArrowheads="1"/>
          </p:cNvSpPr>
          <p:nvPr/>
        </p:nvSpPr>
        <p:spPr bwMode="auto">
          <a:xfrm>
            <a:off x="3786188" y="296227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44" name="Rectangle 220"/>
          <p:cNvSpPr>
            <a:spLocks noChangeArrowheads="1"/>
          </p:cNvSpPr>
          <p:nvPr/>
        </p:nvSpPr>
        <p:spPr bwMode="auto">
          <a:xfrm>
            <a:off x="5192713" y="3095625"/>
            <a:ext cx="396875" cy="1793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45" name="Rectangle 221"/>
          <p:cNvSpPr>
            <a:spLocks noChangeArrowheads="1"/>
          </p:cNvSpPr>
          <p:nvPr/>
        </p:nvSpPr>
        <p:spPr bwMode="auto">
          <a:xfrm>
            <a:off x="5241925" y="3082925"/>
            <a:ext cx="3365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Xp,Zp</a:t>
            </a:r>
            <a:endParaRPr lang="en-GB" sz="2400">
              <a:solidFill>
                <a:srgbClr val="FFFFFF"/>
              </a:solidFill>
              <a:latin typeface="Times New Roman" pitchFamily="18" charset="0"/>
              <a:ea typeface="ＭＳ Ｐゴシック" pitchFamily="34" charset="-128"/>
            </a:endParaRPr>
          </a:p>
        </p:txBody>
      </p:sp>
      <p:sp>
        <p:nvSpPr>
          <p:cNvPr id="78046" name="Rectangle 222"/>
          <p:cNvSpPr>
            <a:spLocks noChangeArrowheads="1"/>
          </p:cNvSpPr>
          <p:nvPr/>
        </p:nvSpPr>
        <p:spPr bwMode="auto">
          <a:xfrm>
            <a:off x="5578475" y="303530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47" name="Rectangle 223"/>
          <p:cNvSpPr>
            <a:spLocks noChangeArrowheads="1"/>
          </p:cNvSpPr>
          <p:nvPr/>
        </p:nvSpPr>
        <p:spPr bwMode="auto">
          <a:xfrm>
            <a:off x="5192713" y="3552825"/>
            <a:ext cx="625475" cy="1793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48" name="Rectangle 224"/>
          <p:cNvSpPr>
            <a:spLocks noChangeArrowheads="1"/>
          </p:cNvSpPr>
          <p:nvPr/>
        </p:nvSpPr>
        <p:spPr bwMode="auto">
          <a:xfrm>
            <a:off x="5241925" y="3540125"/>
            <a:ext cx="5476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Lp,Mp,Np</a:t>
            </a:r>
            <a:endParaRPr lang="en-GB" sz="2400">
              <a:solidFill>
                <a:srgbClr val="FFFFFF"/>
              </a:solidFill>
              <a:latin typeface="Times New Roman" pitchFamily="18" charset="0"/>
              <a:ea typeface="ＭＳ Ｐゴシック" pitchFamily="34" charset="-128"/>
            </a:endParaRPr>
          </a:p>
        </p:txBody>
      </p:sp>
      <p:sp>
        <p:nvSpPr>
          <p:cNvPr id="78049" name="Rectangle 225"/>
          <p:cNvSpPr>
            <a:spLocks noChangeArrowheads="1"/>
          </p:cNvSpPr>
          <p:nvPr/>
        </p:nvSpPr>
        <p:spPr bwMode="auto">
          <a:xfrm>
            <a:off x="5794375" y="349250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50" name="Rectangle 226"/>
          <p:cNvSpPr>
            <a:spLocks noChangeArrowheads="1"/>
          </p:cNvSpPr>
          <p:nvPr/>
        </p:nvSpPr>
        <p:spPr bwMode="auto">
          <a:xfrm>
            <a:off x="3389313" y="2024063"/>
            <a:ext cx="5651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51" name="Rectangle 227"/>
          <p:cNvSpPr>
            <a:spLocks noChangeArrowheads="1"/>
          </p:cNvSpPr>
          <p:nvPr/>
        </p:nvSpPr>
        <p:spPr bwMode="auto">
          <a:xfrm>
            <a:off x="3425825" y="2011363"/>
            <a:ext cx="50641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Xs,Ys,Zs</a:t>
            </a:r>
            <a:endParaRPr lang="en-GB" sz="2400">
              <a:solidFill>
                <a:srgbClr val="FFFFFF"/>
              </a:solidFill>
              <a:latin typeface="Times New Roman" pitchFamily="18" charset="0"/>
              <a:ea typeface="ＭＳ Ｐゴシック" pitchFamily="34" charset="-128"/>
            </a:endParaRPr>
          </a:p>
        </p:txBody>
      </p:sp>
      <p:sp>
        <p:nvSpPr>
          <p:cNvPr id="78052" name="Rectangle 228"/>
          <p:cNvSpPr>
            <a:spLocks noChangeArrowheads="1"/>
          </p:cNvSpPr>
          <p:nvPr/>
        </p:nvSpPr>
        <p:spPr bwMode="auto">
          <a:xfrm>
            <a:off x="3943350" y="196373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53" name="Rectangle 229"/>
          <p:cNvSpPr>
            <a:spLocks noChangeArrowheads="1"/>
          </p:cNvSpPr>
          <p:nvPr/>
        </p:nvSpPr>
        <p:spPr bwMode="auto">
          <a:xfrm>
            <a:off x="4905375" y="2132013"/>
            <a:ext cx="58896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54" name="Rectangle 230"/>
          <p:cNvSpPr>
            <a:spLocks noChangeArrowheads="1"/>
          </p:cNvSpPr>
          <p:nvPr/>
        </p:nvSpPr>
        <p:spPr bwMode="auto">
          <a:xfrm>
            <a:off x="4940300" y="2208213"/>
            <a:ext cx="52546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Xb,Yb,Zb</a:t>
            </a:r>
            <a:endParaRPr lang="en-GB" sz="2400">
              <a:solidFill>
                <a:srgbClr val="FFFFFF"/>
              </a:solidFill>
              <a:latin typeface="Times New Roman" pitchFamily="18" charset="0"/>
              <a:ea typeface="ＭＳ Ｐゴシック" pitchFamily="34" charset="-128"/>
            </a:endParaRPr>
          </a:p>
        </p:txBody>
      </p:sp>
      <p:sp>
        <p:nvSpPr>
          <p:cNvPr id="78055" name="Rectangle 231"/>
          <p:cNvSpPr>
            <a:spLocks noChangeArrowheads="1"/>
          </p:cNvSpPr>
          <p:nvPr/>
        </p:nvSpPr>
        <p:spPr bwMode="auto">
          <a:xfrm>
            <a:off x="5481638" y="207168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56" name="Rectangle 232"/>
          <p:cNvSpPr>
            <a:spLocks noChangeArrowheads="1"/>
          </p:cNvSpPr>
          <p:nvPr/>
        </p:nvSpPr>
        <p:spPr bwMode="auto">
          <a:xfrm>
            <a:off x="6299200" y="2205038"/>
            <a:ext cx="515938"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57" name="Rectangle 233"/>
          <p:cNvSpPr>
            <a:spLocks noChangeArrowheads="1"/>
          </p:cNvSpPr>
          <p:nvPr/>
        </p:nvSpPr>
        <p:spPr bwMode="auto">
          <a:xfrm>
            <a:off x="6335713" y="2192338"/>
            <a:ext cx="4381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U',V',W'</a:t>
            </a:r>
            <a:endParaRPr lang="en-GB" sz="2400">
              <a:solidFill>
                <a:srgbClr val="FFFFFF"/>
              </a:solidFill>
              <a:latin typeface="Times New Roman" pitchFamily="18" charset="0"/>
              <a:ea typeface="ＭＳ Ｐゴシック" pitchFamily="34" charset="-128"/>
            </a:endParaRPr>
          </a:p>
        </p:txBody>
      </p:sp>
      <p:sp>
        <p:nvSpPr>
          <p:cNvPr id="78058" name="Rectangle 234"/>
          <p:cNvSpPr>
            <a:spLocks noChangeArrowheads="1"/>
          </p:cNvSpPr>
          <p:nvPr/>
        </p:nvSpPr>
        <p:spPr bwMode="auto">
          <a:xfrm>
            <a:off x="6791325" y="21447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59" name="Rectangle 235"/>
          <p:cNvSpPr>
            <a:spLocks noChangeArrowheads="1"/>
          </p:cNvSpPr>
          <p:nvPr/>
        </p:nvSpPr>
        <p:spPr bwMode="auto">
          <a:xfrm>
            <a:off x="8126413" y="1963738"/>
            <a:ext cx="44450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60" name="Rectangle 236"/>
          <p:cNvSpPr>
            <a:spLocks noChangeArrowheads="1"/>
          </p:cNvSpPr>
          <p:nvPr/>
        </p:nvSpPr>
        <p:spPr bwMode="auto">
          <a:xfrm>
            <a:off x="8124825" y="1925638"/>
            <a:ext cx="36671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U,V,W</a:t>
            </a:r>
            <a:endParaRPr lang="en-GB" sz="2400">
              <a:solidFill>
                <a:srgbClr val="FFFFFF"/>
              </a:solidFill>
              <a:latin typeface="Times New Roman" pitchFamily="18" charset="0"/>
              <a:ea typeface="ＭＳ Ｐゴシック" pitchFamily="34" charset="-128"/>
            </a:endParaRPr>
          </a:p>
        </p:txBody>
      </p:sp>
      <p:sp>
        <p:nvSpPr>
          <p:cNvPr id="78061" name="Rectangle 237"/>
          <p:cNvSpPr>
            <a:spLocks noChangeArrowheads="1"/>
          </p:cNvSpPr>
          <p:nvPr/>
        </p:nvSpPr>
        <p:spPr bwMode="auto">
          <a:xfrm>
            <a:off x="8547100" y="19034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62" name="Rectangle 238"/>
          <p:cNvSpPr>
            <a:spLocks noChangeArrowheads="1"/>
          </p:cNvSpPr>
          <p:nvPr/>
        </p:nvSpPr>
        <p:spPr bwMode="auto">
          <a:xfrm>
            <a:off x="396875" y="2830513"/>
            <a:ext cx="601663"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63" name="Rectangle 239"/>
          <p:cNvSpPr>
            <a:spLocks noChangeArrowheads="1"/>
          </p:cNvSpPr>
          <p:nvPr/>
        </p:nvSpPr>
        <p:spPr bwMode="auto">
          <a:xfrm>
            <a:off x="433388" y="2817813"/>
            <a:ext cx="53498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Ps,Qs,Rs</a:t>
            </a:r>
            <a:endParaRPr lang="en-GB" sz="2400">
              <a:solidFill>
                <a:srgbClr val="FFFFFF"/>
              </a:solidFill>
              <a:latin typeface="Times New Roman" pitchFamily="18" charset="0"/>
              <a:ea typeface="ＭＳ Ｐゴシック" pitchFamily="34" charset="-128"/>
            </a:endParaRPr>
          </a:p>
        </p:txBody>
      </p:sp>
      <p:sp>
        <p:nvSpPr>
          <p:cNvPr id="78064" name="Rectangle 240"/>
          <p:cNvSpPr>
            <a:spLocks noChangeArrowheads="1"/>
          </p:cNvSpPr>
          <p:nvPr/>
        </p:nvSpPr>
        <p:spPr bwMode="auto">
          <a:xfrm>
            <a:off x="985838" y="277018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65" name="Rectangle 241"/>
          <p:cNvSpPr>
            <a:spLocks noChangeArrowheads="1"/>
          </p:cNvSpPr>
          <p:nvPr/>
        </p:nvSpPr>
        <p:spPr bwMode="auto">
          <a:xfrm>
            <a:off x="565150" y="3251200"/>
            <a:ext cx="21590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66" name="Rectangle 242"/>
          <p:cNvSpPr>
            <a:spLocks noChangeArrowheads="1"/>
          </p:cNvSpPr>
          <p:nvPr/>
        </p:nvSpPr>
        <p:spPr bwMode="auto">
          <a:xfrm>
            <a:off x="601663" y="3238500"/>
            <a:ext cx="147637"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Vc</a:t>
            </a:r>
            <a:endParaRPr lang="en-GB" sz="2400">
              <a:solidFill>
                <a:srgbClr val="FFFFFF"/>
              </a:solidFill>
              <a:latin typeface="Times New Roman" pitchFamily="18" charset="0"/>
              <a:ea typeface="ＭＳ Ｐゴシック" pitchFamily="34" charset="-128"/>
            </a:endParaRPr>
          </a:p>
        </p:txBody>
      </p:sp>
      <p:sp>
        <p:nvSpPr>
          <p:cNvPr id="78067" name="Rectangle 243"/>
          <p:cNvSpPr>
            <a:spLocks noChangeArrowheads="1"/>
          </p:cNvSpPr>
          <p:nvPr/>
        </p:nvSpPr>
        <p:spPr bwMode="auto">
          <a:xfrm>
            <a:off x="757238" y="319087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68" name="Rectangle 244"/>
          <p:cNvSpPr>
            <a:spLocks noChangeArrowheads="1"/>
          </p:cNvSpPr>
          <p:nvPr/>
        </p:nvSpPr>
        <p:spPr bwMode="auto">
          <a:xfrm>
            <a:off x="601663" y="3408363"/>
            <a:ext cx="144462" cy="1920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69" name="Rectangle 245"/>
          <p:cNvSpPr>
            <a:spLocks noChangeArrowheads="1"/>
          </p:cNvSpPr>
          <p:nvPr/>
        </p:nvSpPr>
        <p:spPr bwMode="auto">
          <a:xfrm>
            <a:off x="649288" y="3408363"/>
            <a:ext cx="698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latin typeface="Symbol" pitchFamily="18" charset="2"/>
                <a:ea typeface="ＭＳ Ｐゴシック" pitchFamily="34" charset="-128"/>
              </a:rPr>
              <a:t>r</a:t>
            </a:r>
            <a:endParaRPr lang="en-GB" sz="2400">
              <a:solidFill>
                <a:srgbClr val="FFFFFF"/>
              </a:solidFill>
              <a:latin typeface="Times New Roman" pitchFamily="18" charset="0"/>
              <a:ea typeface="ＭＳ Ｐゴシック" pitchFamily="34" charset="-128"/>
            </a:endParaRPr>
          </a:p>
        </p:txBody>
      </p:sp>
      <p:sp>
        <p:nvSpPr>
          <p:cNvPr id="78070" name="Rectangle 246"/>
          <p:cNvSpPr>
            <a:spLocks noChangeArrowheads="1"/>
          </p:cNvSpPr>
          <p:nvPr/>
        </p:nvSpPr>
        <p:spPr bwMode="auto">
          <a:xfrm>
            <a:off x="720725" y="337185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71" name="Rectangle 247"/>
          <p:cNvSpPr>
            <a:spLocks noChangeArrowheads="1"/>
          </p:cNvSpPr>
          <p:nvPr/>
        </p:nvSpPr>
        <p:spPr bwMode="auto">
          <a:xfrm>
            <a:off x="493713" y="3636963"/>
            <a:ext cx="576262"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72" name="Rectangle 248"/>
          <p:cNvSpPr>
            <a:spLocks noChangeArrowheads="1"/>
          </p:cNvSpPr>
          <p:nvPr/>
        </p:nvSpPr>
        <p:spPr bwMode="auto">
          <a:xfrm>
            <a:off x="528638" y="3624263"/>
            <a:ext cx="5127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inceptors</a:t>
            </a:r>
            <a:endParaRPr lang="en-GB" sz="2400">
              <a:solidFill>
                <a:srgbClr val="FFFFFF"/>
              </a:solidFill>
              <a:latin typeface="Times New Roman" pitchFamily="18" charset="0"/>
              <a:ea typeface="ＭＳ Ｐゴシック" pitchFamily="34" charset="-128"/>
            </a:endParaRPr>
          </a:p>
        </p:txBody>
      </p:sp>
      <p:sp>
        <p:nvSpPr>
          <p:cNvPr id="78073" name="Rectangle 249"/>
          <p:cNvSpPr>
            <a:spLocks noChangeArrowheads="1"/>
          </p:cNvSpPr>
          <p:nvPr/>
        </p:nvSpPr>
        <p:spPr bwMode="auto">
          <a:xfrm>
            <a:off x="1057275" y="357663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74" name="Rectangle 250"/>
          <p:cNvSpPr>
            <a:spLocks noChangeArrowheads="1"/>
          </p:cNvSpPr>
          <p:nvPr/>
        </p:nvSpPr>
        <p:spPr bwMode="auto">
          <a:xfrm>
            <a:off x="577850" y="3035300"/>
            <a:ext cx="528638" cy="1920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75" name="Rectangle 251"/>
          <p:cNvSpPr>
            <a:spLocks noChangeArrowheads="1"/>
          </p:cNvSpPr>
          <p:nvPr/>
        </p:nvSpPr>
        <p:spPr bwMode="auto">
          <a:xfrm>
            <a:off x="636588" y="3035300"/>
            <a:ext cx="4254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latin typeface="Symbol" pitchFamily="18" charset="2"/>
                <a:ea typeface="ＭＳ Ｐゴシック" pitchFamily="34" charset="-128"/>
              </a:rPr>
              <a:t>a,a ,b,b</a:t>
            </a:r>
            <a:endParaRPr lang="en-GB" sz="2400">
              <a:solidFill>
                <a:srgbClr val="FFFFFF"/>
              </a:solidFill>
              <a:latin typeface="Times New Roman" pitchFamily="18" charset="0"/>
              <a:ea typeface="ＭＳ Ｐゴシック" pitchFamily="34" charset="-128"/>
            </a:endParaRPr>
          </a:p>
        </p:txBody>
      </p:sp>
      <p:sp>
        <p:nvSpPr>
          <p:cNvPr id="78076" name="Rectangle 252"/>
          <p:cNvSpPr>
            <a:spLocks noChangeArrowheads="1"/>
          </p:cNvSpPr>
          <p:nvPr/>
        </p:nvSpPr>
        <p:spPr bwMode="auto">
          <a:xfrm>
            <a:off x="1082675" y="299878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77" name="Rectangle 253"/>
          <p:cNvSpPr>
            <a:spLocks noChangeArrowheads="1"/>
          </p:cNvSpPr>
          <p:nvPr/>
        </p:nvSpPr>
        <p:spPr bwMode="auto">
          <a:xfrm>
            <a:off x="757238" y="3035300"/>
            <a:ext cx="84137" cy="1793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78" name="Rectangle 254"/>
          <p:cNvSpPr>
            <a:spLocks noChangeArrowheads="1"/>
          </p:cNvSpPr>
          <p:nvPr/>
        </p:nvSpPr>
        <p:spPr bwMode="auto">
          <a:xfrm>
            <a:off x="793750" y="3022600"/>
            <a:ext cx="2381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a:t>
            </a:r>
            <a:endParaRPr lang="en-GB" sz="2400">
              <a:solidFill>
                <a:srgbClr val="FFFFFF"/>
              </a:solidFill>
              <a:latin typeface="Times New Roman" pitchFamily="18" charset="0"/>
              <a:ea typeface="ＭＳ Ｐゴシック" pitchFamily="34" charset="-128"/>
            </a:endParaRPr>
          </a:p>
        </p:txBody>
      </p:sp>
      <p:sp>
        <p:nvSpPr>
          <p:cNvPr id="78079" name="Rectangle 255"/>
          <p:cNvSpPr>
            <a:spLocks noChangeArrowheads="1"/>
          </p:cNvSpPr>
          <p:nvPr/>
        </p:nvSpPr>
        <p:spPr bwMode="auto">
          <a:xfrm>
            <a:off x="817563" y="297497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80" name="Rectangle 256"/>
          <p:cNvSpPr>
            <a:spLocks noChangeArrowheads="1"/>
          </p:cNvSpPr>
          <p:nvPr/>
        </p:nvSpPr>
        <p:spPr bwMode="auto">
          <a:xfrm>
            <a:off x="973138" y="3011488"/>
            <a:ext cx="84137" cy="179387"/>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81" name="Rectangle 257"/>
          <p:cNvSpPr>
            <a:spLocks noChangeArrowheads="1"/>
          </p:cNvSpPr>
          <p:nvPr/>
        </p:nvSpPr>
        <p:spPr bwMode="auto">
          <a:xfrm>
            <a:off x="1009650" y="2986088"/>
            <a:ext cx="23813"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a:t>
            </a:r>
            <a:endParaRPr lang="en-GB" sz="2400">
              <a:solidFill>
                <a:srgbClr val="FFFFFF"/>
              </a:solidFill>
              <a:latin typeface="Times New Roman" pitchFamily="18" charset="0"/>
              <a:ea typeface="ＭＳ Ｐゴシック" pitchFamily="34" charset="-128"/>
            </a:endParaRPr>
          </a:p>
        </p:txBody>
      </p:sp>
      <p:sp>
        <p:nvSpPr>
          <p:cNvPr id="78082" name="Rectangle 258"/>
          <p:cNvSpPr>
            <a:spLocks noChangeArrowheads="1"/>
          </p:cNvSpPr>
          <p:nvPr/>
        </p:nvSpPr>
        <p:spPr bwMode="auto">
          <a:xfrm>
            <a:off x="1033463" y="293846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83" name="Rectangle 259"/>
          <p:cNvSpPr>
            <a:spLocks noChangeArrowheads="1"/>
          </p:cNvSpPr>
          <p:nvPr/>
        </p:nvSpPr>
        <p:spPr bwMode="auto">
          <a:xfrm>
            <a:off x="3990975" y="3371850"/>
            <a:ext cx="85407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84" name="Rectangle 260"/>
          <p:cNvSpPr>
            <a:spLocks noChangeArrowheads="1"/>
          </p:cNvSpPr>
          <p:nvPr/>
        </p:nvSpPr>
        <p:spPr bwMode="auto">
          <a:xfrm>
            <a:off x="4027488" y="3359150"/>
            <a:ext cx="7651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and moments</a:t>
            </a:r>
            <a:endParaRPr lang="en-GB" sz="2400">
              <a:solidFill>
                <a:srgbClr val="000000"/>
              </a:solidFill>
              <a:latin typeface="Times New Roman" pitchFamily="18" charset="0"/>
              <a:ea typeface="ＭＳ Ｐゴシック" pitchFamily="34" charset="-128"/>
            </a:endParaRPr>
          </a:p>
        </p:txBody>
      </p:sp>
      <p:sp>
        <p:nvSpPr>
          <p:cNvPr id="78085" name="Rectangle 261"/>
          <p:cNvSpPr>
            <a:spLocks noChangeArrowheads="1"/>
          </p:cNvSpPr>
          <p:nvPr/>
        </p:nvSpPr>
        <p:spPr bwMode="auto">
          <a:xfrm>
            <a:off x="4808538" y="3311525"/>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086" name="Line 262"/>
          <p:cNvSpPr>
            <a:spLocks noChangeShapeType="1"/>
          </p:cNvSpPr>
          <p:nvPr/>
        </p:nvSpPr>
        <p:spPr bwMode="auto">
          <a:xfrm flipV="1">
            <a:off x="7164388" y="2132013"/>
            <a:ext cx="1587" cy="5778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87" name="Line 263"/>
          <p:cNvSpPr>
            <a:spLocks noChangeShapeType="1"/>
          </p:cNvSpPr>
          <p:nvPr/>
        </p:nvSpPr>
        <p:spPr bwMode="auto">
          <a:xfrm>
            <a:off x="7164388" y="2132013"/>
            <a:ext cx="1443037" cy="15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88" name="Line 264"/>
          <p:cNvSpPr>
            <a:spLocks noChangeShapeType="1"/>
          </p:cNvSpPr>
          <p:nvPr/>
        </p:nvSpPr>
        <p:spPr bwMode="auto">
          <a:xfrm>
            <a:off x="8607425" y="2035175"/>
            <a:ext cx="1588" cy="19367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89" name="Line 265"/>
          <p:cNvSpPr>
            <a:spLocks noChangeShapeType="1"/>
          </p:cNvSpPr>
          <p:nvPr/>
        </p:nvSpPr>
        <p:spPr bwMode="auto">
          <a:xfrm>
            <a:off x="8607425" y="2035175"/>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0" name="Line 266"/>
          <p:cNvSpPr>
            <a:spLocks noChangeShapeType="1"/>
          </p:cNvSpPr>
          <p:nvPr/>
        </p:nvSpPr>
        <p:spPr bwMode="auto">
          <a:xfrm flipH="1">
            <a:off x="8607425" y="2132013"/>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1" name="Rectangle 267"/>
          <p:cNvSpPr>
            <a:spLocks noChangeArrowheads="1"/>
          </p:cNvSpPr>
          <p:nvPr/>
        </p:nvSpPr>
        <p:spPr bwMode="auto">
          <a:xfrm>
            <a:off x="4940300" y="4924425"/>
            <a:ext cx="373063" cy="1920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2" name="Rectangle 268"/>
          <p:cNvSpPr>
            <a:spLocks noChangeArrowheads="1"/>
          </p:cNvSpPr>
          <p:nvPr/>
        </p:nvSpPr>
        <p:spPr bwMode="auto">
          <a:xfrm>
            <a:off x="4989513" y="4924425"/>
            <a:ext cx="2841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latin typeface="Symbol" pitchFamily="18" charset="2"/>
                <a:ea typeface="ＭＳ Ｐゴシック" pitchFamily="34" charset="-128"/>
              </a:rPr>
              <a:t>q,f,y</a:t>
            </a:r>
            <a:endParaRPr lang="en-GB" sz="2400">
              <a:solidFill>
                <a:srgbClr val="FFFFFF"/>
              </a:solidFill>
              <a:latin typeface="Times New Roman" pitchFamily="18" charset="0"/>
              <a:ea typeface="ＭＳ Ｐゴシック" pitchFamily="34" charset="-128"/>
            </a:endParaRPr>
          </a:p>
        </p:txBody>
      </p:sp>
      <p:sp>
        <p:nvSpPr>
          <p:cNvPr id="78093" name="Rectangle 269"/>
          <p:cNvSpPr>
            <a:spLocks noChangeArrowheads="1"/>
          </p:cNvSpPr>
          <p:nvPr/>
        </p:nvSpPr>
        <p:spPr bwMode="auto">
          <a:xfrm>
            <a:off x="5276850" y="48879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094" name="Line 270"/>
          <p:cNvSpPr>
            <a:spLocks noChangeShapeType="1"/>
          </p:cNvSpPr>
          <p:nvPr/>
        </p:nvSpPr>
        <p:spPr bwMode="auto">
          <a:xfrm>
            <a:off x="5048250" y="5502275"/>
            <a:ext cx="288925" cy="15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5" name="Line 271"/>
          <p:cNvSpPr>
            <a:spLocks noChangeShapeType="1"/>
          </p:cNvSpPr>
          <p:nvPr/>
        </p:nvSpPr>
        <p:spPr bwMode="auto">
          <a:xfrm>
            <a:off x="4953000" y="5405438"/>
            <a:ext cx="1588" cy="19208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6" name="Line 272"/>
          <p:cNvSpPr>
            <a:spLocks noChangeShapeType="1"/>
          </p:cNvSpPr>
          <p:nvPr/>
        </p:nvSpPr>
        <p:spPr bwMode="auto">
          <a:xfrm flipV="1">
            <a:off x="4953000" y="5502275"/>
            <a:ext cx="95250"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7" name="Line 273"/>
          <p:cNvSpPr>
            <a:spLocks noChangeShapeType="1"/>
          </p:cNvSpPr>
          <p:nvPr/>
        </p:nvSpPr>
        <p:spPr bwMode="auto">
          <a:xfrm>
            <a:off x="4953000" y="5405438"/>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8" name="Rectangle 274"/>
          <p:cNvSpPr>
            <a:spLocks noChangeArrowheads="1"/>
          </p:cNvSpPr>
          <p:nvPr/>
        </p:nvSpPr>
        <p:spPr bwMode="auto">
          <a:xfrm>
            <a:off x="4929188" y="5273675"/>
            <a:ext cx="444500" cy="179388"/>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099" name="Rectangle 275"/>
          <p:cNvSpPr>
            <a:spLocks noChangeArrowheads="1"/>
          </p:cNvSpPr>
          <p:nvPr/>
        </p:nvSpPr>
        <p:spPr bwMode="auto">
          <a:xfrm>
            <a:off x="4913313" y="5260975"/>
            <a:ext cx="36671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U,V,W</a:t>
            </a:r>
            <a:endParaRPr lang="en-GB" sz="2400">
              <a:solidFill>
                <a:srgbClr val="FFFFFF"/>
              </a:solidFill>
              <a:latin typeface="Times New Roman" pitchFamily="18" charset="0"/>
              <a:ea typeface="ＭＳ Ｐゴシック" pitchFamily="34" charset="-128"/>
            </a:endParaRPr>
          </a:p>
        </p:txBody>
      </p:sp>
      <p:sp>
        <p:nvSpPr>
          <p:cNvPr id="78100" name="Rectangle 276"/>
          <p:cNvSpPr>
            <a:spLocks noChangeArrowheads="1"/>
          </p:cNvSpPr>
          <p:nvPr/>
        </p:nvSpPr>
        <p:spPr bwMode="auto">
          <a:xfrm>
            <a:off x="5349875" y="5213350"/>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101" name="Rectangle 277"/>
          <p:cNvSpPr>
            <a:spLocks noChangeArrowheads="1"/>
          </p:cNvSpPr>
          <p:nvPr/>
        </p:nvSpPr>
        <p:spPr bwMode="auto">
          <a:xfrm>
            <a:off x="6178550" y="4803775"/>
            <a:ext cx="577850"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02" name="Rectangle 278"/>
          <p:cNvSpPr>
            <a:spLocks noChangeArrowheads="1"/>
          </p:cNvSpPr>
          <p:nvPr/>
        </p:nvSpPr>
        <p:spPr bwMode="auto">
          <a:xfrm>
            <a:off x="6215063" y="4779963"/>
            <a:ext cx="5127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Vx,Vy,Vz</a:t>
            </a:r>
            <a:endParaRPr lang="en-GB" sz="2400">
              <a:solidFill>
                <a:srgbClr val="FFFFFF"/>
              </a:solidFill>
              <a:latin typeface="Times New Roman" pitchFamily="18" charset="0"/>
              <a:ea typeface="ＭＳ Ｐゴシック" pitchFamily="34" charset="-128"/>
            </a:endParaRPr>
          </a:p>
        </p:txBody>
      </p:sp>
      <p:sp>
        <p:nvSpPr>
          <p:cNvPr id="78103" name="Rectangle 279"/>
          <p:cNvSpPr>
            <a:spLocks noChangeArrowheads="1"/>
          </p:cNvSpPr>
          <p:nvPr/>
        </p:nvSpPr>
        <p:spPr bwMode="auto">
          <a:xfrm>
            <a:off x="6731000" y="473233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04" name="Rectangle 280"/>
          <p:cNvSpPr>
            <a:spLocks noChangeArrowheads="1"/>
          </p:cNvSpPr>
          <p:nvPr/>
        </p:nvSpPr>
        <p:spPr bwMode="auto">
          <a:xfrm>
            <a:off x="6875463" y="4995863"/>
            <a:ext cx="517525"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05" name="Rectangle 281"/>
          <p:cNvSpPr>
            <a:spLocks noChangeArrowheads="1"/>
          </p:cNvSpPr>
          <p:nvPr/>
        </p:nvSpPr>
        <p:spPr bwMode="auto">
          <a:xfrm>
            <a:off x="6848475" y="4984750"/>
            <a:ext cx="447675"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Pn,Pe,h</a:t>
            </a:r>
            <a:endParaRPr lang="en-GB" sz="2400">
              <a:solidFill>
                <a:srgbClr val="FFFFFF"/>
              </a:solidFill>
              <a:latin typeface="Times New Roman" pitchFamily="18" charset="0"/>
              <a:ea typeface="ＭＳ Ｐゴシック" pitchFamily="34" charset="-128"/>
            </a:endParaRPr>
          </a:p>
        </p:txBody>
      </p:sp>
      <p:sp>
        <p:nvSpPr>
          <p:cNvPr id="78106" name="Rectangle 282"/>
          <p:cNvSpPr>
            <a:spLocks noChangeArrowheads="1"/>
          </p:cNvSpPr>
          <p:nvPr/>
        </p:nvSpPr>
        <p:spPr bwMode="auto">
          <a:xfrm>
            <a:off x="7369175" y="493712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107" name="Line 283"/>
          <p:cNvSpPr>
            <a:spLocks noChangeShapeType="1"/>
          </p:cNvSpPr>
          <p:nvPr/>
        </p:nvSpPr>
        <p:spPr bwMode="auto">
          <a:xfrm flipH="1">
            <a:off x="3317875" y="3190875"/>
            <a:ext cx="96838"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08" name="Line 284"/>
          <p:cNvSpPr>
            <a:spLocks noChangeShapeType="1"/>
          </p:cNvSpPr>
          <p:nvPr/>
        </p:nvSpPr>
        <p:spPr bwMode="auto">
          <a:xfrm flipV="1">
            <a:off x="3317875" y="3095625"/>
            <a:ext cx="1588" cy="1920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09" name="Line 285"/>
          <p:cNvSpPr>
            <a:spLocks noChangeShapeType="1"/>
          </p:cNvSpPr>
          <p:nvPr/>
        </p:nvSpPr>
        <p:spPr bwMode="auto">
          <a:xfrm>
            <a:off x="3317875" y="3095625"/>
            <a:ext cx="96838"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10" name="Rectangle 286"/>
          <p:cNvSpPr>
            <a:spLocks noChangeArrowheads="1"/>
          </p:cNvSpPr>
          <p:nvPr/>
        </p:nvSpPr>
        <p:spPr bwMode="auto">
          <a:xfrm>
            <a:off x="3389313" y="3768725"/>
            <a:ext cx="58896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11" name="Rectangle 287"/>
          <p:cNvSpPr>
            <a:spLocks noChangeArrowheads="1"/>
          </p:cNvSpPr>
          <p:nvPr/>
        </p:nvSpPr>
        <p:spPr bwMode="auto">
          <a:xfrm>
            <a:off x="3425825" y="3756025"/>
            <a:ext cx="52863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Ls,Ms,Ns</a:t>
            </a:r>
            <a:endParaRPr lang="en-GB" sz="2400">
              <a:solidFill>
                <a:srgbClr val="FFFFFF"/>
              </a:solidFill>
              <a:latin typeface="Times New Roman" pitchFamily="18" charset="0"/>
              <a:ea typeface="ＭＳ Ｐゴシック" pitchFamily="34" charset="-128"/>
            </a:endParaRPr>
          </a:p>
        </p:txBody>
      </p:sp>
      <p:sp>
        <p:nvSpPr>
          <p:cNvPr id="78112" name="Rectangle 288"/>
          <p:cNvSpPr>
            <a:spLocks noChangeArrowheads="1"/>
          </p:cNvSpPr>
          <p:nvPr/>
        </p:nvSpPr>
        <p:spPr bwMode="auto">
          <a:xfrm>
            <a:off x="3967163" y="3708400"/>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13" name="Rectangle 289"/>
          <p:cNvSpPr>
            <a:spLocks noChangeArrowheads="1"/>
          </p:cNvSpPr>
          <p:nvPr/>
        </p:nvSpPr>
        <p:spPr bwMode="auto">
          <a:xfrm>
            <a:off x="696913" y="3419475"/>
            <a:ext cx="204787"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14" name="Rectangle 290"/>
          <p:cNvSpPr>
            <a:spLocks noChangeArrowheads="1"/>
          </p:cNvSpPr>
          <p:nvPr/>
        </p:nvSpPr>
        <p:spPr bwMode="auto">
          <a:xfrm>
            <a:off x="746125" y="3408363"/>
            <a:ext cx="141288"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,M</a:t>
            </a:r>
            <a:endParaRPr lang="en-GB" sz="2400">
              <a:solidFill>
                <a:srgbClr val="FFFFFF"/>
              </a:solidFill>
              <a:latin typeface="Times New Roman" pitchFamily="18" charset="0"/>
              <a:ea typeface="ＭＳ Ｐゴシック" pitchFamily="34" charset="-128"/>
            </a:endParaRPr>
          </a:p>
        </p:txBody>
      </p:sp>
      <p:sp>
        <p:nvSpPr>
          <p:cNvPr id="78115" name="Rectangle 291"/>
          <p:cNvSpPr>
            <a:spLocks noChangeArrowheads="1"/>
          </p:cNvSpPr>
          <p:nvPr/>
        </p:nvSpPr>
        <p:spPr bwMode="auto">
          <a:xfrm>
            <a:off x="889000" y="3360738"/>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16" name="Line 292"/>
          <p:cNvSpPr>
            <a:spLocks noChangeShapeType="1"/>
          </p:cNvSpPr>
          <p:nvPr/>
        </p:nvSpPr>
        <p:spPr bwMode="auto">
          <a:xfrm flipH="1">
            <a:off x="3317875" y="3479800"/>
            <a:ext cx="96838"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17" name="Line 293"/>
          <p:cNvSpPr>
            <a:spLocks noChangeShapeType="1"/>
          </p:cNvSpPr>
          <p:nvPr/>
        </p:nvSpPr>
        <p:spPr bwMode="auto">
          <a:xfrm flipV="1">
            <a:off x="3317875" y="3384550"/>
            <a:ext cx="1588" cy="19208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18" name="Line 294"/>
          <p:cNvSpPr>
            <a:spLocks noChangeShapeType="1"/>
          </p:cNvSpPr>
          <p:nvPr/>
        </p:nvSpPr>
        <p:spPr bwMode="auto">
          <a:xfrm>
            <a:off x="3317875" y="3384550"/>
            <a:ext cx="96838" cy="95250"/>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19" name="Line 295"/>
          <p:cNvSpPr>
            <a:spLocks noChangeShapeType="1"/>
          </p:cNvSpPr>
          <p:nvPr/>
        </p:nvSpPr>
        <p:spPr bwMode="auto">
          <a:xfrm flipH="1">
            <a:off x="241300" y="3768725"/>
            <a:ext cx="95250" cy="96838"/>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20" name="Line 296"/>
          <p:cNvSpPr>
            <a:spLocks noChangeShapeType="1"/>
          </p:cNvSpPr>
          <p:nvPr/>
        </p:nvSpPr>
        <p:spPr bwMode="auto">
          <a:xfrm flipV="1">
            <a:off x="241300" y="3671888"/>
            <a:ext cx="1588" cy="193675"/>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21" name="Line 297"/>
          <p:cNvSpPr>
            <a:spLocks noChangeShapeType="1"/>
          </p:cNvSpPr>
          <p:nvPr/>
        </p:nvSpPr>
        <p:spPr bwMode="auto">
          <a:xfrm>
            <a:off x="241300" y="3671888"/>
            <a:ext cx="95250" cy="96837"/>
          </a:xfrm>
          <a:prstGeom prst="line">
            <a:avLst/>
          </a:prstGeom>
          <a:noFill/>
          <a:ln w="12700">
            <a:solidFill>
              <a:srgbClr val="FFFFFF"/>
            </a:solidFill>
            <a:round/>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22" name="Rectangle 298"/>
          <p:cNvSpPr>
            <a:spLocks noChangeArrowheads="1"/>
          </p:cNvSpPr>
          <p:nvPr/>
        </p:nvSpPr>
        <p:spPr bwMode="auto">
          <a:xfrm>
            <a:off x="6780213" y="3925888"/>
            <a:ext cx="215900" cy="349250"/>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23" name="Rectangle 299"/>
          <p:cNvSpPr>
            <a:spLocks noChangeArrowheads="1"/>
          </p:cNvSpPr>
          <p:nvPr/>
        </p:nvSpPr>
        <p:spPr bwMode="auto">
          <a:xfrm>
            <a:off x="6781800" y="3954463"/>
            <a:ext cx="61913"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Symbol" pitchFamily="18" charset="2"/>
                <a:ea typeface="ＭＳ Ｐゴシック" pitchFamily="34" charset="-128"/>
              </a:rPr>
              <a:t>ò</a:t>
            </a:r>
            <a:endParaRPr lang="en-GB" sz="2400">
              <a:solidFill>
                <a:srgbClr val="FFFFFF"/>
              </a:solidFill>
              <a:latin typeface="Times New Roman" pitchFamily="18" charset="0"/>
              <a:ea typeface="ＭＳ Ｐゴシック" pitchFamily="34" charset="-128"/>
            </a:endParaRPr>
          </a:p>
        </p:txBody>
      </p:sp>
      <p:sp>
        <p:nvSpPr>
          <p:cNvPr id="78124" name="Rectangle 300"/>
          <p:cNvSpPr>
            <a:spLocks noChangeArrowheads="1"/>
          </p:cNvSpPr>
          <p:nvPr/>
        </p:nvSpPr>
        <p:spPr bwMode="auto">
          <a:xfrm>
            <a:off x="6924675" y="398621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25" name="Rectangle 301"/>
          <p:cNvSpPr>
            <a:spLocks noChangeArrowheads="1"/>
          </p:cNvSpPr>
          <p:nvPr/>
        </p:nvSpPr>
        <p:spPr bwMode="auto">
          <a:xfrm>
            <a:off x="6780213" y="5176838"/>
            <a:ext cx="215900" cy="349250"/>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26" name="Rectangle 302"/>
          <p:cNvSpPr>
            <a:spLocks noChangeArrowheads="1"/>
          </p:cNvSpPr>
          <p:nvPr/>
        </p:nvSpPr>
        <p:spPr bwMode="auto">
          <a:xfrm>
            <a:off x="6781800" y="5173663"/>
            <a:ext cx="61913"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Symbol" pitchFamily="18" charset="2"/>
                <a:ea typeface="ＭＳ Ｐゴシック" pitchFamily="34" charset="-128"/>
              </a:rPr>
              <a:t>ò</a:t>
            </a:r>
            <a:endParaRPr lang="en-GB" sz="2400">
              <a:solidFill>
                <a:srgbClr val="FFFFFF"/>
              </a:solidFill>
              <a:latin typeface="Times New Roman" pitchFamily="18" charset="0"/>
              <a:ea typeface="ＭＳ Ｐゴシック" pitchFamily="34" charset="-128"/>
            </a:endParaRPr>
          </a:p>
        </p:txBody>
      </p:sp>
      <p:sp>
        <p:nvSpPr>
          <p:cNvPr id="78127" name="Rectangle 303"/>
          <p:cNvSpPr>
            <a:spLocks noChangeArrowheads="1"/>
          </p:cNvSpPr>
          <p:nvPr/>
        </p:nvSpPr>
        <p:spPr bwMode="auto">
          <a:xfrm>
            <a:off x="6924675" y="5237163"/>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28" name="Rectangle 304"/>
          <p:cNvSpPr>
            <a:spLocks noChangeArrowheads="1"/>
          </p:cNvSpPr>
          <p:nvPr/>
        </p:nvSpPr>
        <p:spPr bwMode="auto">
          <a:xfrm>
            <a:off x="6780213" y="2578100"/>
            <a:ext cx="215900" cy="347663"/>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29" name="Rectangle 305"/>
          <p:cNvSpPr>
            <a:spLocks noChangeArrowheads="1"/>
          </p:cNvSpPr>
          <p:nvPr/>
        </p:nvSpPr>
        <p:spPr bwMode="auto">
          <a:xfrm>
            <a:off x="6781800" y="2582863"/>
            <a:ext cx="61913"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Symbol" pitchFamily="18" charset="2"/>
                <a:ea typeface="ＭＳ Ｐゴシック" pitchFamily="34" charset="-128"/>
              </a:rPr>
              <a:t>ò</a:t>
            </a:r>
            <a:endParaRPr lang="en-GB" sz="2400">
              <a:solidFill>
                <a:srgbClr val="FFFFFF"/>
              </a:solidFill>
              <a:latin typeface="Times New Roman" pitchFamily="18" charset="0"/>
              <a:ea typeface="ＭＳ Ｐゴシック" pitchFamily="34" charset="-128"/>
            </a:endParaRPr>
          </a:p>
        </p:txBody>
      </p:sp>
      <p:sp>
        <p:nvSpPr>
          <p:cNvPr id="78130" name="Rectangle 306"/>
          <p:cNvSpPr>
            <a:spLocks noChangeArrowheads="1"/>
          </p:cNvSpPr>
          <p:nvPr/>
        </p:nvSpPr>
        <p:spPr bwMode="auto">
          <a:xfrm>
            <a:off x="6924675" y="2638425"/>
            <a:ext cx="52388"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31" name="Rectangle 307"/>
          <p:cNvSpPr>
            <a:spLocks noChangeArrowheads="1"/>
          </p:cNvSpPr>
          <p:nvPr/>
        </p:nvSpPr>
        <p:spPr bwMode="auto">
          <a:xfrm>
            <a:off x="8355013" y="2420938"/>
            <a:ext cx="25241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32" name="Rectangle 308"/>
          <p:cNvSpPr>
            <a:spLocks noChangeArrowheads="1"/>
          </p:cNvSpPr>
          <p:nvPr/>
        </p:nvSpPr>
        <p:spPr bwMode="auto">
          <a:xfrm>
            <a:off x="8389938" y="2408238"/>
            <a:ext cx="1825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FFFFFF"/>
                </a:solidFill>
                <a:ea typeface="ＭＳ Ｐゴシック" pitchFamily="34" charset="-128"/>
              </a:rPr>
              <a:t>Vc,</a:t>
            </a:r>
            <a:endParaRPr lang="en-GB" sz="2400">
              <a:solidFill>
                <a:srgbClr val="FFFFFF"/>
              </a:solidFill>
              <a:latin typeface="Times New Roman" pitchFamily="18" charset="0"/>
              <a:ea typeface="ＭＳ Ｐゴシック" pitchFamily="34" charset="-128"/>
            </a:endParaRPr>
          </a:p>
        </p:txBody>
      </p:sp>
      <p:sp>
        <p:nvSpPr>
          <p:cNvPr id="78133" name="Rectangle 309"/>
          <p:cNvSpPr>
            <a:spLocks noChangeArrowheads="1"/>
          </p:cNvSpPr>
          <p:nvPr/>
        </p:nvSpPr>
        <p:spPr bwMode="auto">
          <a:xfrm>
            <a:off x="8583613" y="2360613"/>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FFFFFF"/>
                </a:solidFill>
                <a:ea typeface="ＭＳ Ｐゴシック" pitchFamily="34" charset="-128"/>
              </a:rPr>
              <a:t> </a:t>
            </a:r>
            <a:endParaRPr lang="en-GB" sz="2400">
              <a:solidFill>
                <a:srgbClr val="FFFFFF"/>
              </a:solidFill>
              <a:latin typeface="Times New Roman" pitchFamily="18" charset="0"/>
              <a:ea typeface="ＭＳ Ｐゴシック" pitchFamily="34" charset="-128"/>
            </a:endParaRPr>
          </a:p>
        </p:txBody>
      </p:sp>
      <p:sp>
        <p:nvSpPr>
          <p:cNvPr id="78134" name="Rectangle 310"/>
          <p:cNvSpPr>
            <a:spLocks noChangeArrowheads="1"/>
          </p:cNvSpPr>
          <p:nvPr/>
        </p:nvSpPr>
        <p:spPr bwMode="auto">
          <a:xfrm>
            <a:off x="7885113" y="2595563"/>
            <a:ext cx="252412" cy="180975"/>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8135" name="Rectangle 311"/>
          <p:cNvSpPr>
            <a:spLocks noChangeArrowheads="1"/>
          </p:cNvSpPr>
          <p:nvPr/>
        </p:nvSpPr>
        <p:spPr bwMode="auto">
          <a:xfrm>
            <a:off x="7920038" y="2582863"/>
            <a:ext cx="182562"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Vc,</a:t>
            </a:r>
            <a:endParaRPr lang="en-GB" sz="2400">
              <a:solidFill>
                <a:srgbClr val="000000"/>
              </a:solidFill>
              <a:latin typeface="Times New Roman" pitchFamily="18" charset="0"/>
              <a:ea typeface="ＭＳ Ｐゴシック" pitchFamily="34" charset="-128"/>
            </a:endParaRPr>
          </a:p>
        </p:txBody>
      </p:sp>
      <p:sp>
        <p:nvSpPr>
          <p:cNvPr id="78136" name="Rectangle 312"/>
          <p:cNvSpPr>
            <a:spLocks noChangeArrowheads="1"/>
          </p:cNvSpPr>
          <p:nvPr/>
        </p:nvSpPr>
        <p:spPr bwMode="auto">
          <a:xfrm>
            <a:off x="8113713" y="2535238"/>
            <a:ext cx="52387" cy="2286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500">
                <a:solidFill>
                  <a:srgbClr val="000000"/>
                </a:solidFill>
                <a:ea typeface="ＭＳ Ｐゴシック" pitchFamily="34" charset="-128"/>
              </a:rPr>
              <a:t> </a:t>
            </a:r>
            <a:endParaRPr lang="en-GB" sz="2400">
              <a:solidFill>
                <a:srgbClr val="000000"/>
              </a:solidFill>
              <a:latin typeface="Times New Roman" pitchFamily="18" charset="0"/>
              <a:ea typeface="ＭＳ Ｐゴシック" pitchFamily="34" charset="-128"/>
            </a:endParaRPr>
          </a:p>
        </p:txBody>
      </p:sp>
      <p:sp>
        <p:nvSpPr>
          <p:cNvPr id="78137" name="Rectangle 313"/>
          <p:cNvSpPr>
            <a:spLocks noChangeArrowheads="1"/>
          </p:cNvSpPr>
          <p:nvPr/>
        </p:nvSpPr>
        <p:spPr bwMode="auto">
          <a:xfrm>
            <a:off x="2590800" y="5173663"/>
            <a:ext cx="685800" cy="152400"/>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GB" sz="1000">
                <a:solidFill>
                  <a:srgbClr val="000000"/>
                </a:solidFill>
                <a:ea typeface="ＭＳ Ｐゴシック" pitchFamily="34" charset="-128"/>
              </a:rPr>
              <a:t>parameters</a:t>
            </a:r>
            <a:endParaRPr lang="en-GB" sz="2400">
              <a:solidFill>
                <a:srgbClr val="000000"/>
              </a:solidFill>
              <a:latin typeface="Times New Roman" pitchFamily="18" charset="0"/>
              <a:ea typeface="ＭＳ Ｐゴシック" pitchFamily="34" charset="-128"/>
            </a:endParaRPr>
          </a:p>
        </p:txBody>
      </p:sp>
      <p:sp>
        <p:nvSpPr>
          <p:cNvPr id="78138" name="Text Box 314"/>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78139" name="Rectangle 317"/>
          <p:cNvSpPr>
            <a:spLocks noChangeArrowheads="1"/>
          </p:cNvSpPr>
          <p:nvPr/>
        </p:nvSpPr>
        <p:spPr bwMode="auto">
          <a:xfrm>
            <a:off x="365125" y="954088"/>
            <a:ext cx="8413750" cy="36671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solidFill>
                  <a:srgbClr val="000000"/>
                </a:solidFill>
                <a:ea typeface="ＭＳ Ｐゴシック" pitchFamily="34" charset="-128"/>
              </a:rPr>
              <a:t>The inputs to the motion platform are calculated by the Equations of Motion</a:t>
            </a:r>
          </a:p>
        </p:txBody>
      </p:sp>
      <p:sp>
        <p:nvSpPr>
          <p:cNvPr id="78140" name="Rectangle 319"/>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743075" y="1727200"/>
            <a:ext cx="184150" cy="579438"/>
          </a:xfrm>
          <a:prstGeom prst="rect">
            <a:avLst/>
          </a:prstGeom>
          <a:noFill/>
          <a:ln w="28575">
            <a:noFill/>
            <a:miter lim="800000"/>
            <a:headEnd/>
            <a:tailEnd/>
          </a:ln>
        </p:spPr>
        <p:txBody>
          <a:bodyPr wrap="none">
            <a:spAutoFit/>
          </a:bodyPr>
          <a:lstStyle/>
          <a:p>
            <a:pPr eaLnBrk="0" fontAlgn="base" hangingPunct="0">
              <a:spcBef>
                <a:spcPct val="0"/>
              </a:spcBef>
              <a:spcAft>
                <a:spcPct val="0"/>
              </a:spcAft>
            </a:pPr>
            <a:endParaRPr lang="en-GB" sz="3200" i="1">
              <a:solidFill>
                <a:srgbClr val="FF0000"/>
              </a:solidFill>
              <a:ea typeface="ＭＳ Ｐゴシック" pitchFamily="34" charset="-128"/>
            </a:endParaRPr>
          </a:p>
        </p:txBody>
      </p:sp>
      <p:sp>
        <p:nvSpPr>
          <p:cNvPr id="78851" name="Rectangle 3"/>
          <p:cNvSpPr>
            <a:spLocks noGrp="1" noChangeArrowheads="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b="0" smtClean="0"/>
          </a:p>
          <a:p>
            <a:pPr lvl="1">
              <a:spcAft>
                <a:spcPct val="25000"/>
              </a:spcAft>
            </a:pPr>
            <a:endParaRPr lang="en-GB" sz="2000" b="1" smtClean="0"/>
          </a:p>
        </p:txBody>
      </p:sp>
      <p:pic>
        <p:nvPicPr>
          <p:cNvPr id="1598470" name="Picture 6" descr="Accel-onset-small"/>
          <p:cNvPicPr>
            <a:picLocks noGrp="1" noChangeAspect="1" noChangeArrowheads="1"/>
          </p:cNvPicPr>
          <p:nvPr>
            <p:ph sz="half" idx="2"/>
          </p:nvPr>
        </p:nvPicPr>
        <p:blipFill>
          <a:blip r:embed="rId3" cstate="print"/>
          <a:srcRect/>
          <a:stretch>
            <a:fillRect/>
          </a:stretch>
        </p:blipFill>
        <p:spPr bwMode="auto">
          <a:xfrm>
            <a:off x="1300163" y="1514475"/>
            <a:ext cx="6580187" cy="4113213"/>
          </a:xfrm>
          <a:noFill/>
          <a:ln>
            <a:miter lim="800000"/>
            <a:headEnd/>
            <a:tailEnd/>
          </a:ln>
        </p:spPr>
      </p:pic>
      <p:sp>
        <p:nvSpPr>
          <p:cNvPr id="78852" name="Text Box 4"/>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1598474" name="Rectangle 10"/>
          <p:cNvSpPr>
            <a:spLocks noChangeArrowheads="1"/>
          </p:cNvSpPr>
          <p:nvPr/>
        </p:nvSpPr>
        <p:spPr bwMode="auto">
          <a:xfrm>
            <a:off x="22225" y="954088"/>
            <a:ext cx="9099550" cy="36671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solidFill>
                  <a:srgbClr val="000000"/>
                </a:solidFill>
                <a:ea typeface="ＭＳ Ｐゴシック" pitchFamily="34" charset="-128"/>
              </a:rPr>
              <a:t>As movement is limited, platform motion must be washed out ready for next event</a:t>
            </a:r>
          </a:p>
        </p:txBody>
      </p:sp>
      <p:sp>
        <p:nvSpPr>
          <p:cNvPr id="1598475" name="Rectangle 11"/>
          <p:cNvSpPr>
            <a:spLocks noChangeArrowheads="1"/>
          </p:cNvSpPr>
          <p:nvPr/>
        </p:nvSpPr>
        <p:spPr bwMode="auto">
          <a:xfrm>
            <a:off x="0" y="5851525"/>
            <a:ext cx="9144000" cy="366713"/>
          </a:xfrm>
          <a:prstGeom prst="rect">
            <a:avLst/>
          </a:prstGeom>
          <a:noFill/>
          <a:ln w="9525">
            <a:noFill/>
            <a:miter lim="800000"/>
            <a:headEnd/>
            <a:tailEnd/>
          </a:ln>
        </p:spPr>
        <p:txBody>
          <a:bodyPr anchor="ctr">
            <a:spAutoFit/>
          </a:bodyPr>
          <a:lstStyle/>
          <a:p>
            <a:pPr eaLnBrk="0" fontAlgn="base" hangingPunct="0">
              <a:spcBef>
                <a:spcPct val="0"/>
              </a:spcBef>
              <a:spcAft>
                <a:spcPct val="0"/>
              </a:spcAft>
            </a:pPr>
            <a:r>
              <a:rPr lang="en-US">
                <a:solidFill>
                  <a:srgbClr val="000000"/>
                </a:solidFill>
                <a:ea typeface="ＭＳ Ｐゴシック" pitchFamily="34" charset="-128"/>
              </a:rPr>
              <a:t>Centrifuges are needed for high G acceleration </a:t>
            </a:r>
            <a:r>
              <a:rPr lang="en-US" sz="1200" i="1">
                <a:solidFill>
                  <a:srgbClr val="000000"/>
                </a:solidFill>
                <a:ea typeface="ＭＳ Ｐゴシック" pitchFamily="34" charset="-128"/>
              </a:rPr>
              <a:t>(seen only in civil aircraft rejected takeoffs)</a:t>
            </a:r>
          </a:p>
        </p:txBody>
      </p:sp>
      <p:sp>
        <p:nvSpPr>
          <p:cNvPr id="78856" name="Rectangle 12"/>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8474"/>
                                        </p:tgtEl>
                                        <p:attrNameLst>
                                          <p:attrName>style.visibility</p:attrName>
                                        </p:attrNameLst>
                                      </p:cBhvr>
                                      <p:to>
                                        <p:strVal val="visible"/>
                                      </p:to>
                                    </p:set>
                                    <p:animEffect transition="in" filter="wipe(left)">
                                      <p:cBhvr>
                                        <p:cTn id="7" dur="500"/>
                                        <p:tgtEl>
                                          <p:spTgt spid="159847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98470"/>
                                        </p:tgtEl>
                                        <p:attrNameLst>
                                          <p:attrName>style.visibility</p:attrName>
                                        </p:attrNameLst>
                                      </p:cBhvr>
                                      <p:to>
                                        <p:strVal val="visible"/>
                                      </p:to>
                                    </p:set>
                                    <p:animEffect transition="in" filter="wipe(left)">
                                      <p:cBhvr>
                                        <p:cTn id="11" dur="500"/>
                                        <p:tgtEl>
                                          <p:spTgt spid="15984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98475"/>
                                        </p:tgtEl>
                                        <p:attrNameLst>
                                          <p:attrName>style.visibility</p:attrName>
                                        </p:attrNameLst>
                                      </p:cBhvr>
                                      <p:to>
                                        <p:strVal val="visible"/>
                                      </p:to>
                                    </p:set>
                                    <p:animEffect transition="in" filter="wipe(left)">
                                      <p:cBhvr>
                                        <p:cTn id="16" dur="500"/>
                                        <p:tgtEl>
                                          <p:spTgt spid="1598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474" grpId="0" autoUpdateAnimBg="0"/>
      <p:bldP spid="159847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286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75" name="Rectangle 3"/>
          <p:cNvSpPr>
            <a:spLocks noChangeArrowheads="1"/>
          </p:cNvSpPr>
          <p:nvPr/>
        </p:nvSpPr>
        <p:spPr bwMode="auto">
          <a:xfrm>
            <a:off x="4953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2" name="Group 4"/>
          <p:cNvGrpSpPr>
            <a:grpSpLocks/>
          </p:cNvGrpSpPr>
          <p:nvPr/>
        </p:nvGrpSpPr>
        <p:grpSpPr bwMode="auto">
          <a:xfrm rot="-4200000">
            <a:off x="3925093" y="3999707"/>
            <a:ext cx="1071563" cy="2063750"/>
            <a:chOff x="597" y="816"/>
            <a:chExt cx="1007" cy="1872"/>
          </a:xfrm>
        </p:grpSpPr>
        <p:grpSp>
          <p:nvGrpSpPr>
            <p:cNvPr id="3" name="Group 5"/>
            <p:cNvGrpSpPr>
              <a:grpSpLocks/>
            </p:cNvGrpSpPr>
            <p:nvPr/>
          </p:nvGrpSpPr>
          <p:grpSpPr bwMode="auto">
            <a:xfrm rot="-3600000">
              <a:off x="168" y="1704"/>
              <a:ext cx="1872" cy="96"/>
              <a:chOff x="336" y="816"/>
              <a:chExt cx="1872" cy="96"/>
            </a:xfrm>
          </p:grpSpPr>
          <p:sp>
            <p:nvSpPr>
              <p:cNvPr id="79916" name="Rectangle 6"/>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17" name="Rectangle 7"/>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79914" name="Oval 8"/>
            <p:cNvSpPr>
              <a:spLocks noChangeArrowheads="1"/>
            </p:cNvSpPr>
            <p:nvPr/>
          </p:nvSpPr>
          <p:spPr bwMode="auto">
            <a:xfrm>
              <a:off x="1556" y="899"/>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15" name="Oval 9"/>
            <p:cNvSpPr>
              <a:spLocks noChangeArrowheads="1"/>
            </p:cNvSpPr>
            <p:nvPr/>
          </p:nvSpPr>
          <p:spPr bwMode="auto">
            <a:xfrm>
              <a:off x="597" y="2564"/>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4" name="Group 10"/>
          <p:cNvGrpSpPr>
            <a:grpSpLocks/>
          </p:cNvGrpSpPr>
          <p:nvPr/>
        </p:nvGrpSpPr>
        <p:grpSpPr bwMode="auto">
          <a:xfrm rot="900000">
            <a:off x="2759075" y="4116388"/>
            <a:ext cx="530225" cy="1828800"/>
            <a:chOff x="1514" y="2616"/>
            <a:chExt cx="334" cy="1084"/>
          </a:xfrm>
        </p:grpSpPr>
        <p:grpSp>
          <p:nvGrpSpPr>
            <p:cNvPr id="5" name="Group 11"/>
            <p:cNvGrpSpPr>
              <a:grpSpLocks/>
            </p:cNvGrpSpPr>
            <p:nvPr/>
          </p:nvGrpSpPr>
          <p:grpSpPr bwMode="auto">
            <a:xfrm rot="-4500000">
              <a:off x="1154" y="3126"/>
              <a:ext cx="1058" cy="73"/>
              <a:chOff x="336" y="816"/>
              <a:chExt cx="1872" cy="96"/>
            </a:xfrm>
          </p:grpSpPr>
          <p:sp>
            <p:nvSpPr>
              <p:cNvPr id="79911" name="Rectangle 12"/>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12" name="Rectangle 13"/>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79909" name="Oval 14"/>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10" name="Oval 15"/>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6" name="Group 16"/>
          <p:cNvGrpSpPr>
            <a:grpSpLocks/>
          </p:cNvGrpSpPr>
          <p:nvPr/>
        </p:nvGrpSpPr>
        <p:grpSpPr bwMode="auto">
          <a:xfrm>
            <a:off x="5354638" y="4191000"/>
            <a:ext cx="530225" cy="1676400"/>
            <a:chOff x="1514" y="2616"/>
            <a:chExt cx="334" cy="1084"/>
          </a:xfrm>
        </p:grpSpPr>
        <p:grpSp>
          <p:nvGrpSpPr>
            <p:cNvPr id="7" name="Group 17"/>
            <p:cNvGrpSpPr>
              <a:grpSpLocks/>
            </p:cNvGrpSpPr>
            <p:nvPr/>
          </p:nvGrpSpPr>
          <p:grpSpPr bwMode="auto">
            <a:xfrm rot="-4500000">
              <a:off x="1154" y="3126"/>
              <a:ext cx="1058" cy="73"/>
              <a:chOff x="336" y="816"/>
              <a:chExt cx="1872" cy="96"/>
            </a:xfrm>
          </p:grpSpPr>
          <p:sp>
            <p:nvSpPr>
              <p:cNvPr id="79906" name="Rectangle 18"/>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07" name="Rectangle 19"/>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79904" name="Oval 20"/>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05" name="Oval 21"/>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8" name="Group 22"/>
          <p:cNvGrpSpPr>
            <a:grpSpLocks/>
          </p:cNvGrpSpPr>
          <p:nvPr/>
        </p:nvGrpSpPr>
        <p:grpSpPr bwMode="auto">
          <a:xfrm>
            <a:off x="1828800" y="1524000"/>
            <a:ext cx="4267200" cy="2667000"/>
            <a:chOff x="1152" y="960"/>
            <a:chExt cx="2688" cy="1680"/>
          </a:xfrm>
        </p:grpSpPr>
        <p:sp>
          <p:nvSpPr>
            <p:cNvPr id="79885" name="Line 23"/>
            <p:cNvSpPr>
              <a:spLocks noChangeShapeType="1"/>
            </p:cNvSpPr>
            <p:nvPr/>
          </p:nvSpPr>
          <p:spPr bwMode="auto">
            <a:xfrm>
              <a:off x="1152" y="1392"/>
              <a:ext cx="1536" cy="0"/>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9" name="Group 24"/>
            <p:cNvGrpSpPr>
              <a:grpSpLocks/>
            </p:cNvGrpSpPr>
            <p:nvPr/>
          </p:nvGrpSpPr>
          <p:grpSpPr bwMode="auto">
            <a:xfrm>
              <a:off x="1296" y="960"/>
              <a:ext cx="2544" cy="1680"/>
              <a:chOff x="1296" y="960"/>
              <a:chExt cx="2544" cy="1680"/>
            </a:xfrm>
          </p:grpSpPr>
          <p:sp>
            <p:nvSpPr>
              <p:cNvPr id="79889" name="Rectangle 25"/>
              <p:cNvSpPr>
                <a:spLocks noChangeArrowheads="1"/>
              </p:cNvSpPr>
              <p:nvPr/>
            </p:nvSpPr>
            <p:spPr bwMode="auto">
              <a:xfrm>
                <a:off x="1296" y="2400"/>
                <a:ext cx="2544" cy="144"/>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0" name="Rectangle 26"/>
              <p:cNvSpPr>
                <a:spLocks noChangeArrowheads="1"/>
              </p:cNvSpPr>
              <p:nvPr/>
            </p:nvSpPr>
            <p:spPr bwMode="auto">
              <a:xfrm>
                <a:off x="2112"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1" name="Rectangle 27"/>
              <p:cNvSpPr>
                <a:spLocks noChangeArrowheads="1"/>
              </p:cNvSpPr>
              <p:nvPr/>
            </p:nvSpPr>
            <p:spPr bwMode="auto">
              <a:xfrm>
                <a:off x="3456"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2" name="Rectangle 28"/>
              <p:cNvSpPr>
                <a:spLocks noChangeArrowheads="1"/>
              </p:cNvSpPr>
              <p:nvPr/>
            </p:nvSpPr>
            <p:spPr bwMode="auto">
              <a:xfrm>
                <a:off x="2688" y="1248"/>
                <a:ext cx="1152" cy="1152"/>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3" name="Rectangle 29"/>
              <p:cNvSpPr>
                <a:spLocks noChangeArrowheads="1"/>
              </p:cNvSpPr>
              <p:nvPr/>
            </p:nvSpPr>
            <p:spPr bwMode="auto">
              <a:xfrm>
                <a:off x="2688" y="960"/>
                <a:ext cx="384" cy="28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4" name="Rectangle 30"/>
              <p:cNvSpPr>
                <a:spLocks noChangeArrowheads="1"/>
              </p:cNvSpPr>
              <p:nvPr/>
            </p:nvSpPr>
            <p:spPr bwMode="auto">
              <a:xfrm>
                <a:off x="1488" y="2160"/>
                <a:ext cx="1200" cy="24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5" name="Line 31"/>
              <p:cNvSpPr>
                <a:spLocks noChangeShapeType="1"/>
              </p:cNvSpPr>
              <p:nvPr/>
            </p:nvSpPr>
            <p:spPr bwMode="auto">
              <a:xfrm flipV="1">
                <a:off x="1872" y="1056"/>
                <a:ext cx="816" cy="336"/>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10" name="Group 32"/>
              <p:cNvGrpSpPr>
                <a:grpSpLocks/>
              </p:cNvGrpSpPr>
              <p:nvPr/>
            </p:nvGrpSpPr>
            <p:grpSpPr bwMode="auto">
              <a:xfrm>
                <a:off x="2208" y="1728"/>
                <a:ext cx="336" cy="576"/>
                <a:chOff x="432" y="2928"/>
                <a:chExt cx="336" cy="576"/>
              </a:xfrm>
            </p:grpSpPr>
            <p:sp>
              <p:nvSpPr>
                <p:cNvPr id="79897" name="Oval 33"/>
                <p:cNvSpPr>
                  <a:spLocks noChangeArrowheads="1"/>
                </p:cNvSpPr>
                <p:nvPr/>
              </p:nvSpPr>
              <p:spPr bwMode="auto">
                <a:xfrm>
                  <a:off x="624" y="2928"/>
                  <a:ext cx="144" cy="144"/>
                </a:xfrm>
                <a:prstGeom prst="ellips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8" name="Line 34"/>
                <p:cNvSpPr>
                  <a:spLocks noChangeShapeType="1"/>
                </p:cNvSpPr>
                <p:nvPr/>
              </p:nvSpPr>
              <p:spPr bwMode="auto">
                <a:xfrm flipH="1">
                  <a:off x="638" y="3072"/>
                  <a:ext cx="48" cy="28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99" name="Line 35"/>
                <p:cNvSpPr>
                  <a:spLocks noChangeShapeType="1"/>
                </p:cNvSpPr>
                <p:nvPr/>
              </p:nvSpPr>
              <p:spPr bwMode="auto">
                <a:xfrm flipH="1">
                  <a:off x="480" y="3360"/>
                  <a:ext cx="144"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00" name="Line 36"/>
                <p:cNvSpPr>
                  <a:spLocks noChangeShapeType="1"/>
                </p:cNvSpPr>
                <p:nvPr/>
              </p:nvSpPr>
              <p:spPr bwMode="auto">
                <a:xfrm>
                  <a:off x="480" y="3360"/>
                  <a:ext cx="0" cy="144"/>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01" name="Line 37"/>
                <p:cNvSpPr>
                  <a:spLocks noChangeShapeType="1"/>
                </p:cNvSpPr>
                <p:nvPr/>
              </p:nvSpPr>
              <p:spPr bwMode="auto">
                <a:xfrm flipH="1">
                  <a:off x="432" y="3504"/>
                  <a:ext cx="48"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902" name="Line 38"/>
                <p:cNvSpPr>
                  <a:spLocks noChangeShapeType="1"/>
                </p:cNvSpPr>
                <p:nvPr/>
              </p:nvSpPr>
              <p:spPr bwMode="auto">
                <a:xfrm flipH="1">
                  <a:off x="528" y="3168"/>
                  <a:ext cx="144" cy="4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sp>
          <p:nvSpPr>
            <p:cNvPr id="79887" name="Arc 39"/>
            <p:cNvSpPr>
              <a:spLocks/>
            </p:cNvSpPr>
            <p:nvPr/>
          </p:nvSpPr>
          <p:spPr bwMode="auto">
            <a:xfrm flipH="1" flipV="1">
              <a:off x="1152" y="1392"/>
              <a:ext cx="576" cy="768"/>
            </a:xfrm>
            <a:custGeom>
              <a:avLst/>
              <a:gdLst>
                <a:gd name="T0" fmla="*/ 0 w 21600"/>
                <a:gd name="T1" fmla="*/ 0 h 21600"/>
                <a:gd name="T2" fmla="*/ 15 w 21600"/>
                <a:gd name="T3" fmla="*/ 27 h 21600"/>
                <a:gd name="T4" fmla="*/ 0 w 21600"/>
                <a:gd name="T5" fmla="*/ 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88" name="Line 40"/>
            <p:cNvSpPr>
              <a:spLocks noChangeShapeType="1"/>
            </p:cNvSpPr>
            <p:nvPr/>
          </p:nvSpPr>
          <p:spPr bwMode="auto">
            <a:xfrm flipH="1">
              <a:off x="1248" y="1776"/>
              <a:ext cx="1104" cy="0"/>
            </a:xfrm>
            <a:prstGeom prst="line">
              <a:avLst/>
            </a:prstGeom>
            <a:noFill/>
            <a:ln w="25400">
              <a:solidFill>
                <a:srgbClr val="333399"/>
              </a:solidFill>
              <a:round/>
              <a:headEnd/>
              <a:tailEnd type="oval"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79880" name="Line 41"/>
          <p:cNvSpPr>
            <a:spLocks noChangeShapeType="1"/>
          </p:cNvSpPr>
          <p:nvPr/>
        </p:nvSpPr>
        <p:spPr bwMode="auto">
          <a:xfrm>
            <a:off x="914400" y="2743200"/>
            <a:ext cx="0" cy="1752600"/>
          </a:xfrm>
          <a:prstGeom prst="line">
            <a:avLst/>
          </a:pr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79881" name="Text Box 42"/>
          <p:cNvSpPr txBox="1">
            <a:spLocks noChangeArrowheads="1"/>
          </p:cNvSpPr>
          <p:nvPr/>
        </p:nvSpPr>
        <p:spPr bwMode="auto">
          <a:xfrm>
            <a:off x="647700" y="4478338"/>
            <a:ext cx="536575" cy="433387"/>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800">
                <a:solidFill>
                  <a:srgbClr val="000000"/>
                </a:solidFill>
                <a:latin typeface="Times New Roman" pitchFamily="18" charset="0"/>
                <a:ea typeface="ＭＳ Ｐゴシック" pitchFamily="34" charset="-128"/>
              </a:rPr>
              <a:t>1g</a:t>
            </a:r>
          </a:p>
        </p:txBody>
      </p:sp>
      <p:sp>
        <p:nvSpPr>
          <p:cNvPr id="79882" name="Text Box 43"/>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79883" name="Rectangle 45"/>
          <p:cNvSpPr>
            <a:spLocks noChangeArrowheads="1"/>
          </p:cNvSpPr>
          <p:nvPr/>
        </p:nvSpPr>
        <p:spPr bwMode="auto">
          <a:xfrm>
            <a:off x="1466850" y="930275"/>
            <a:ext cx="6273800"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Acceleration sense available from motion platform</a:t>
            </a:r>
            <a:endParaRPr lang="en-US" sz="2000">
              <a:solidFill>
                <a:srgbClr val="000000"/>
              </a:solidFill>
              <a:ea typeface="ＭＳ Ｐゴシック" pitchFamily="34" charset="-128"/>
            </a:endParaRPr>
          </a:p>
        </p:txBody>
      </p:sp>
      <p:sp>
        <p:nvSpPr>
          <p:cNvPr id="79884" name="Rectangle 47"/>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86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899" name="Rectangle 3"/>
          <p:cNvSpPr>
            <a:spLocks noChangeArrowheads="1"/>
          </p:cNvSpPr>
          <p:nvPr/>
        </p:nvSpPr>
        <p:spPr bwMode="auto">
          <a:xfrm>
            <a:off x="4953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2" name="Group 4"/>
          <p:cNvGrpSpPr>
            <a:grpSpLocks/>
          </p:cNvGrpSpPr>
          <p:nvPr/>
        </p:nvGrpSpPr>
        <p:grpSpPr bwMode="auto">
          <a:xfrm rot="-4200000">
            <a:off x="3925093" y="3999707"/>
            <a:ext cx="1071563" cy="2063750"/>
            <a:chOff x="597" y="816"/>
            <a:chExt cx="1007" cy="1872"/>
          </a:xfrm>
        </p:grpSpPr>
        <p:grpSp>
          <p:nvGrpSpPr>
            <p:cNvPr id="3" name="Group 5"/>
            <p:cNvGrpSpPr>
              <a:grpSpLocks/>
            </p:cNvGrpSpPr>
            <p:nvPr/>
          </p:nvGrpSpPr>
          <p:grpSpPr bwMode="auto">
            <a:xfrm rot="-3600000">
              <a:off x="168" y="1704"/>
              <a:ext cx="1872" cy="96"/>
              <a:chOff x="336" y="816"/>
              <a:chExt cx="1872" cy="96"/>
            </a:xfrm>
          </p:grpSpPr>
          <p:sp>
            <p:nvSpPr>
              <p:cNvPr id="80940" name="Rectangle 6"/>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41" name="Rectangle 7"/>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0938" name="Oval 8"/>
            <p:cNvSpPr>
              <a:spLocks noChangeArrowheads="1"/>
            </p:cNvSpPr>
            <p:nvPr/>
          </p:nvSpPr>
          <p:spPr bwMode="auto">
            <a:xfrm>
              <a:off x="1556" y="899"/>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39" name="Oval 9"/>
            <p:cNvSpPr>
              <a:spLocks noChangeArrowheads="1"/>
            </p:cNvSpPr>
            <p:nvPr/>
          </p:nvSpPr>
          <p:spPr bwMode="auto">
            <a:xfrm>
              <a:off x="597" y="2564"/>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4" name="Group 10"/>
          <p:cNvGrpSpPr>
            <a:grpSpLocks/>
          </p:cNvGrpSpPr>
          <p:nvPr/>
        </p:nvGrpSpPr>
        <p:grpSpPr bwMode="auto">
          <a:xfrm rot="900000">
            <a:off x="2759075" y="4116388"/>
            <a:ext cx="530225" cy="1828800"/>
            <a:chOff x="1514" y="2616"/>
            <a:chExt cx="334" cy="1084"/>
          </a:xfrm>
        </p:grpSpPr>
        <p:grpSp>
          <p:nvGrpSpPr>
            <p:cNvPr id="5" name="Group 11"/>
            <p:cNvGrpSpPr>
              <a:grpSpLocks/>
            </p:cNvGrpSpPr>
            <p:nvPr/>
          </p:nvGrpSpPr>
          <p:grpSpPr bwMode="auto">
            <a:xfrm rot="-4500000">
              <a:off x="1154" y="3126"/>
              <a:ext cx="1058" cy="73"/>
              <a:chOff x="336" y="816"/>
              <a:chExt cx="1872" cy="96"/>
            </a:xfrm>
          </p:grpSpPr>
          <p:sp>
            <p:nvSpPr>
              <p:cNvPr id="80935" name="Rectangle 12"/>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36" name="Rectangle 13"/>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0933" name="Oval 14"/>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34" name="Oval 15"/>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6" name="Group 16"/>
          <p:cNvGrpSpPr>
            <a:grpSpLocks/>
          </p:cNvGrpSpPr>
          <p:nvPr/>
        </p:nvGrpSpPr>
        <p:grpSpPr bwMode="auto">
          <a:xfrm>
            <a:off x="5354638" y="4191000"/>
            <a:ext cx="530225" cy="1676400"/>
            <a:chOff x="1514" y="2616"/>
            <a:chExt cx="334" cy="1084"/>
          </a:xfrm>
        </p:grpSpPr>
        <p:grpSp>
          <p:nvGrpSpPr>
            <p:cNvPr id="7" name="Group 17"/>
            <p:cNvGrpSpPr>
              <a:grpSpLocks/>
            </p:cNvGrpSpPr>
            <p:nvPr/>
          </p:nvGrpSpPr>
          <p:grpSpPr bwMode="auto">
            <a:xfrm rot="-4500000">
              <a:off x="1154" y="3126"/>
              <a:ext cx="1058" cy="73"/>
              <a:chOff x="336" y="816"/>
              <a:chExt cx="1872" cy="96"/>
            </a:xfrm>
          </p:grpSpPr>
          <p:sp>
            <p:nvSpPr>
              <p:cNvPr id="80930" name="Rectangle 18"/>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31" name="Rectangle 19"/>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0928" name="Oval 20"/>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29" name="Oval 21"/>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8" name="Group 22"/>
          <p:cNvGrpSpPr>
            <a:grpSpLocks/>
          </p:cNvGrpSpPr>
          <p:nvPr/>
        </p:nvGrpSpPr>
        <p:grpSpPr bwMode="auto">
          <a:xfrm>
            <a:off x="1828800" y="1524000"/>
            <a:ext cx="4267200" cy="2667000"/>
            <a:chOff x="1152" y="960"/>
            <a:chExt cx="2688" cy="1680"/>
          </a:xfrm>
        </p:grpSpPr>
        <p:sp>
          <p:nvSpPr>
            <p:cNvPr id="80909" name="Line 23"/>
            <p:cNvSpPr>
              <a:spLocks noChangeShapeType="1"/>
            </p:cNvSpPr>
            <p:nvPr/>
          </p:nvSpPr>
          <p:spPr bwMode="auto">
            <a:xfrm>
              <a:off x="1152" y="1392"/>
              <a:ext cx="1536" cy="0"/>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9" name="Group 24"/>
            <p:cNvGrpSpPr>
              <a:grpSpLocks/>
            </p:cNvGrpSpPr>
            <p:nvPr/>
          </p:nvGrpSpPr>
          <p:grpSpPr bwMode="auto">
            <a:xfrm>
              <a:off x="1296" y="960"/>
              <a:ext cx="2544" cy="1680"/>
              <a:chOff x="1296" y="960"/>
              <a:chExt cx="2544" cy="1680"/>
            </a:xfrm>
          </p:grpSpPr>
          <p:sp>
            <p:nvSpPr>
              <p:cNvPr id="80913" name="Rectangle 25"/>
              <p:cNvSpPr>
                <a:spLocks noChangeArrowheads="1"/>
              </p:cNvSpPr>
              <p:nvPr/>
            </p:nvSpPr>
            <p:spPr bwMode="auto">
              <a:xfrm>
                <a:off x="1296" y="2400"/>
                <a:ext cx="2544" cy="144"/>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4" name="Rectangle 26"/>
              <p:cNvSpPr>
                <a:spLocks noChangeArrowheads="1"/>
              </p:cNvSpPr>
              <p:nvPr/>
            </p:nvSpPr>
            <p:spPr bwMode="auto">
              <a:xfrm>
                <a:off x="2112"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5" name="Rectangle 27"/>
              <p:cNvSpPr>
                <a:spLocks noChangeArrowheads="1"/>
              </p:cNvSpPr>
              <p:nvPr/>
            </p:nvSpPr>
            <p:spPr bwMode="auto">
              <a:xfrm>
                <a:off x="3456"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6" name="Rectangle 28"/>
              <p:cNvSpPr>
                <a:spLocks noChangeArrowheads="1"/>
              </p:cNvSpPr>
              <p:nvPr/>
            </p:nvSpPr>
            <p:spPr bwMode="auto">
              <a:xfrm>
                <a:off x="2688" y="1248"/>
                <a:ext cx="1152" cy="1152"/>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7" name="Rectangle 29"/>
              <p:cNvSpPr>
                <a:spLocks noChangeArrowheads="1"/>
              </p:cNvSpPr>
              <p:nvPr/>
            </p:nvSpPr>
            <p:spPr bwMode="auto">
              <a:xfrm>
                <a:off x="2688" y="960"/>
                <a:ext cx="384" cy="28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8" name="Rectangle 30"/>
              <p:cNvSpPr>
                <a:spLocks noChangeArrowheads="1"/>
              </p:cNvSpPr>
              <p:nvPr/>
            </p:nvSpPr>
            <p:spPr bwMode="auto">
              <a:xfrm>
                <a:off x="1488" y="2160"/>
                <a:ext cx="1200" cy="24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9" name="Line 31"/>
              <p:cNvSpPr>
                <a:spLocks noChangeShapeType="1"/>
              </p:cNvSpPr>
              <p:nvPr/>
            </p:nvSpPr>
            <p:spPr bwMode="auto">
              <a:xfrm flipV="1">
                <a:off x="1872" y="1056"/>
                <a:ext cx="816" cy="336"/>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10" name="Group 32"/>
              <p:cNvGrpSpPr>
                <a:grpSpLocks/>
              </p:cNvGrpSpPr>
              <p:nvPr/>
            </p:nvGrpSpPr>
            <p:grpSpPr bwMode="auto">
              <a:xfrm>
                <a:off x="2208" y="1728"/>
                <a:ext cx="336" cy="576"/>
                <a:chOff x="432" y="2928"/>
                <a:chExt cx="336" cy="576"/>
              </a:xfrm>
            </p:grpSpPr>
            <p:sp>
              <p:nvSpPr>
                <p:cNvPr id="80921" name="Oval 33"/>
                <p:cNvSpPr>
                  <a:spLocks noChangeArrowheads="1"/>
                </p:cNvSpPr>
                <p:nvPr/>
              </p:nvSpPr>
              <p:spPr bwMode="auto">
                <a:xfrm>
                  <a:off x="624" y="2928"/>
                  <a:ext cx="144" cy="144"/>
                </a:xfrm>
                <a:prstGeom prst="ellips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22" name="Line 34"/>
                <p:cNvSpPr>
                  <a:spLocks noChangeShapeType="1"/>
                </p:cNvSpPr>
                <p:nvPr/>
              </p:nvSpPr>
              <p:spPr bwMode="auto">
                <a:xfrm flipH="1">
                  <a:off x="638" y="3072"/>
                  <a:ext cx="48" cy="28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23" name="Line 35"/>
                <p:cNvSpPr>
                  <a:spLocks noChangeShapeType="1"/>
                </p:cNvSpPr>
                <p:nvPr/>
              </p:nvSpPr>
              <p:spPr bwMode="auto">
                <a:xfrm flipH="1">
                  <a:off x="480" y="3360"/>
                  <a:ext cx="144"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24" name="Line 36"/>
                <p:cNvSpPr>
                  <a:spLocks noChangeShapeType="1"/>
                </p:cNvSpPr>
                <p:nvPr/>
              </p:nvSpPr>
              <p:spPr bwMode="auto">
                <a:xfrm>
                  <a:off x="480" y="3360"/>
                  <a:ext cx="0" cy="144"/>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25" name="Line 37"/>
                <p:cNvSpPr>
                  <a:spLocks noChangeShapeType="1"/>
                </p:cNvSpPr>
                <p:nvPr/>
              </p:nvSpPr>
              <p:spPr bwMode="auto">
                <a:xfrm flipH="1">
                  <a:off x="432" y="3504"/>
                  <a:ext cx="48"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26" name="Line 38"/>
                <p:cNvSpPr>
                  <a:spLocks noChangeShapeType="1"/>
                </p:cNvSpPr>
                <p:nvPr/>
              </p:nvSpPr>
              <p:spPr bwMode="auto">
                <a:xfrm flipH="1">
                  <a:off x="528" y="3168"/>
                  <a:ext cx="144" cy="4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sp>
          <p:nvSpPr>
            <p:cNvPr id="80911" name="Arc 39"/>
            <p:cNvSpPr>
              <a:spLocks/>
            </p:cNvSpPr>
            <p:nvPr/>
          </p:nvSpPr>
          <p:spPr bwMode="auto">
            <a:xfrm flipH="1" flipV="1">
              <a:off x="1152" y="1392"/>
              <a:ext cx="576" cy="768"/>
            </a:xfrm>
            <a:custGeom>
              <a:avLst/>
              <a:gdLst>
                <a:gd name="T0" fmla="*/ 0 w 21600"/>
                <a:gd name="T1" fmla="*/ 0 h 21600"/>
                <a:gd name="T2" fmla="*/ 15 w 21600"/>
                <a:gd name="T3" fmla="*/ 27 h 21600"/>
                <a:gd name="T4" fmla="*/ 0 w 21600"/>
                <a:gd name="T5" fmla="*/ 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12" name="Line 40"/>
            <p:cNvSpPr>
              <a:spLocks noChangeShapeType="1"/>
            </p:cNvSpPr>
            <p:nvPr/>
          </p:nvSpPr>
          <p:spPr bwMode="auto">
            <a:xfrm flipH="1">
              <a:off x="1248" y="1776"/>
              <a:ext cx="1104" cy="0"/>
            </a:xfrm>
            <a:prstGeom prst="line">
              <a:avLst/>
            </a:prstGeom>
            <a:noFill/>
            <a:ln w="25400">
              <a:solidFill>
                <a:srgbClr val="333399"/>
              </a:solidFill>
              <a:round/>
              <a:headEnd/>
              <a:tailEnd type="oval"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0904" name="Line 41"/>
          <p:cNvSpPr>
            <a:spLocks noChangeShapeType="1"/>
          </p:cNvSpPr>
          <p:nvPr/>
        </p:nvSpPr>
        <p:spPr bwMode="auto">
          <a:xfrm>
            <a:off x="914400" y="2743200"/>
            <a:ext cx="0" cy="1752600"/>
          </a:xfrm>
          <a:prstGeom prst="line">
            <a:avLst/>
          </a:pr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0905" name="Text Box 42"/>
          <p:cNvSpPr txBox="1">
            <a:spLocks noChangeArrowheads="1"/>
          </p:cNvSpPr>
          <p:nvPr/>
        </p:nvSpPr>
        <p:spPr bwMode="auto">
          <a:xfrm>
            <a:off x="647700" y="4478338"/>
            <a:ext cx="536575" cy="433387"/>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800">
                <a:solidFill>
                  <a:srgbClr val="000000"/>
                </a:solidFill>
                <a:latin typeface="Times New Roman" pitchFamily="18" charset="0"/>
                <a:ea typeface="ＭＳ Ｐゴシック" pitchFamily="34" charset="-128"/>
              </a:rPr>
              <a:t>1g</a:t>
            </a:r>
          </a:p>
        </p:txBody>
      </p:sp>
      <p:sp>
        <p:nvSpPr>
          <p:cNvPr id="80906" name="Text Box 43"/>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80907" name="Rectangle 46"/>
          <p:cNvSpPr>
            <a:spLocks noChangeArrowheads="1"/>
          </p:cNvSpPr>
          <p:nvPr/>
        </p:nvSpPr>
        <p:spPr bwMode="auto">
          <a:xfrm>
            <a:off x="1466850" y="930275"/>
            <a:ext cx="6273800"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Acceleration sense available from motion platform</a:t>
            </a:r>
            <a:endParaRPr lang="en-US" sz="2000">
              <a:solidFill>
                <a:srgbClr val="000000"/>
              </a:solidFill>
              <a:ea typeface="ＭＳ Ｐゴシック" pitchFamily="34" charset="-128"/>
            </a:endParaRPr>
          </a:p>
        </p:txBody>
      </p:sp>
      <p:sp>
        <p:nvSpPr>
          <p:cNvPr id="80908" name="Rectangle 48"/>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86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23" name="Rectangle 3"/>
          <p:cNvSpPr>
            <a:spLocks noChangeArrowheads="1"/>
          </p:cNvSpPr>
          <p:nvPr/>
        </p:nvSpPr>
        <p:spPr bwMode="auto">
          <a:xfrm>
            <a:off x="4953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2" name="Group 4"/>
          <p:cNvGrpSpPr>
            <a:grpSpLocks/>
          </p:cNvGrpSpPr>
          <p:nvPr/>
        </p:nvGrpSpPr>
        <p:grpSpPr bwMode="auto">
          <a:xfrm rot="-4200000">
            <a:off x="3925093" y="3999707"/>
            <a:ext cx="1071563" cy="2063750"/>
            <a:chOff x="597" y="816"/>
            <a:chExt cx="1007" cy="1872"/>
          </a:xfrm>
        </p:grpSpPr>
        <p:grpSp>
          <p:nvGrpSpPr>
            <p:cNvPr id="3" name="Group 5"/>
            <p:cNvGrpSpPr>
              <a:grpSpLocks/>
            </p:cNvGrpSpPr>
            <p:nvPr/>
          </p:nvGrpSpPr>
          <p:grpSpPr bwMode="auto">
            <a:xfrm rot="-3600000">
              <a:off x="168" y="1704"/>
              <a:ext cx="1872" cy="96"/>
              <a:chOff x="336" y="816"/>
              <a:chExt cx="1872" cy="96"/>
            </a:xfrm>
          </p:grpSpPr>
          <p:sp>
            <p:nvSpPr>
              <p:cNvPr id="81964" name="Rectangle 6"/>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65" name="Rectangle 7"/>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1962" name="Oval 8"/>
            <p:cNvSpPr>
              <a:spLocks noChangeArrowheads="1"/>
            </p:cNvSpPr>
            <p:nvPr/>
          </p:nvSpPr>
          <p:spPr bwMode="auto">
            <a:xfrm>
              <a:off x="1556" y="899"/>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63" name="Oval 9"/>
            <p:cNvSpPr>
              <a:spLocks noChangeArrowheads="1"/>
            </p:cNvSpPr>
            <p:nvPr/>
          </p:nvSpPr>
          <p:spPr bwMode="auto">
            <a:xfrm>
              <a:off x="597" y="2564"/>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4" name="Group 10"/>
          <p:cNvGrpSpPr>
            <a:grpSpLocks/>
          </p:cNvGrpSpPr>
          <p:nvPr/>
        </p:nvGrpSpPr>
        <p:grpSpPr bwMode="auto">
          <a:xfrm rot="900000">
            <a:off x="2759075" y="4116388"/>
            <a:ext cx="530225" cy="1828800"/>
            <a:chOff x="1514" y="2616"/>
            <a:chExt cx="334" cy="1084"/>
          </a:xfrm>
        </p:grpSpPr>
        <p:grpSp>
          <p:nvGrpSpPr>
            <p:cNvPr id="5" name="Group 11"/>
            <p:cNvGrpSpPr>
              <a:grpSpLocks/>
            </p:cNvGrpSpPr>
            <p:nvPr/>
          </p:nvGrpSpPr>
          <p:grpSpPr bwMode="auto">
            <a:xfrm rot="-4500000">
              <a:off x="1154" y="3126"/>
              <a:ext cx="1058" cy="73"/>
              <a:chOff x="336" y="816"/>
              <a:chExt cx="1872" cy="96"/>
            </a:xfrm>
          </p:grpSpPr>
          <p:sp>
            <p:nvSpPr>
              <p:cNvPr id="81959" name="Rectangle 12"/>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60" name="Rectangle 13"/>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1957" name="Oval 14"/>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58" name="Oval 15"/>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6" name="Group 16"/>
          <p:cNvGrpSpPr>
            <a:grpSpLocks/>
          </p:cNvGrpSpPr>
          <p:nvPr/>
        </p:nvGrpSpPr>
        <p:grpSpPr bwMode="auto">
          <a:xfrm>
            <a:off x="5354638" y="4191000"/>
            <a:ext cx="530225" cy="1676400"/>
            <a:chOff x="1514" y="2616"/>
            <a:chExt cx="334" cy="1084"/>
          </a:xfrm>
        </p:grpSpPr>
        <p:grpSp>
          <p:nvGrpSpPr>
            <p:cNvPr id="7" name="Group 17"/>
            <p:cNvGrpSpPr>
              <a:grpSpLocks/>
            </p:cNvGrpSpPr>
            <p:nvPr/>
          </p:nvGrpSpPr>
          <p:grpSpPr bwMode="auto">
            <a:xfrm rot="-4500000">
              <a:off x="1154" y="3126"/>
              <a:ext cx="1058" cy="73"/>
              <a:chOff x="336" y="816"/>
              <a:chExt cx="1872" cy="96"/>
            </a:xfrm>
          </p:grpSpPr>
          <p:sp>
            <p:nvSpPr>
              <p:cNvPr id="81954" name="Rectangle 18"/>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55" name="Rectangle 19"/>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1952" name="Oval 20"/>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53" name="Oval 21"/>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8" name="Group 22"/>
          <p:cNvGrpSpPr>
            <a:grpSpLocks/>
          </p:cNvGrpSpPr>
          <p:nvPr/>
        </p:nvGrpSpPr>
        <p:grpSpPr bwMode="auto">
          <a:xfrm rot="300000">
            <a:off x="1828800" y="1524000"/>
            <a:ext cx="4267200" cy="2667000"/>
            <a:chOff x="1152" y="960"/>
            <a:chExt cx="2688" cy="1680"/>
          </a:xfrm>
        </p:grpSpPr>
        <p:sp>
          <p:nvSpPr>
            <p:cNvPr id="81933" name="Line 23"/>
            <p:cNvSpPr>
              <a:spLocks noChangeShapeType="1"/>
            </p:cNvSpPr>
            <p:nvPr/>
          </p:nvSpPr>
          <p:spPr bwMode="auto">
            <a:xfrm>
              <a:off x="1152" y="1392"/>
              <a:ext cx="1536" cy="0"/>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9" name="Group 24"/>
            <p:cNvGrpSpPr>
              <a:grpSpLocks/>
            </p:cNvGrpSpPr>
            <p:nvPr/>
          </p:nvGrpSpPr>
          <p:grpSpPr bwMode="auto">
            <a:xfrm>
              <a:off x="1296" y="960"/>
              <a:ext cx="2544" cy="1680"/>
              <a:chOff x="1296" y="960"/>
              <a:chExt cx="2544" cy="1680"/>
            </a:xfrm>
          </p:grpSpPr>
          <p:sp>
            <p:nvSpPr>
              <p:cNvPr id="81937" name="Rectangle 25"/>
              <p:cNvSpPr>
                <a:spLocks noChangeArrowheads="1"/>
              </p:cNvSpPr>
              <p:nvPr/>
            </p:nvSpPr>
            <p:spPr bwMode="auto">
              <a:xfrm>
                <a:off x="1296" y="2400"/>
                <a:ext cx="2544" cy="144"/>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38" name="Rectangle 26"/>
              <p:cNvSpPr>
                <a:spLocks noChangeArrowheads="1"/>
              </p:cNvSpPr>
              <p:nvPr/>
            </p:nvSpPr>
            <p:spPr bwMode="auto">
              <a:xfrm>
                <a:off x="2112"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39" name="Rectangle 27"/>
              <p:cNvSpPr>
                <a:spLocks noChangeArrowheads="1"/>
              </p:cNvSpPr>
              <p:nvPr/>
            </p:nvSpPr>
            <p:spPr bwMode="auto">
              <a:xfrm>
                <a:off x="3456"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0" name="Rectangle 28"/>
              <p:cNvSpPr>
                <a:spLocks noChangeArrowheads="1"/>
              </p:cNvSpPr>
              <p:nvPr/>
            </p:nvSpPr>
            <p:spPr bwMode="auto">
              <a:xfrm>
                <a:off x="2688" y="1248"/>
                <a:ext cx="1152" cy="1152"/>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1" name="Rectangle 29"/>
              <p:cNvSpPr>
                <a:spLocks noChangeArrowheads="1"/>
              </p:cNvSpPr>
              <p:nvPr/>
            </p:nvSpPr>
            <p:spPr bwMode="auto">
              <a:xfrm>
                <a:off x="2688" y="960"/>
                <a:ext cx="384" cy="28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2" name="Rectangle 30"/>
              <p:cNvSpPr>
                <a:spLocks noChangeArrowheads="1"/>
              </p:cNvSpPr>
              <p:nvPr/>
            </p:nvSpPr>
            <p:spPr bwMode="auto">
              <a:xfrm>
                <a:off x="1488" y="2160"/>
                <a:ext cx="1200" cy="24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3" name="Line 31"/>
              <p:cNvSpPr>
                <a:spLocks noChangeShapeType="1"/>
              </p:cNvSpPr>
              <p:nvPr/>
            </p:nvSpPr>
            <p:spPr bwMode="auto">
              <a:xfrm flipV="1">
                <a:off x="1872" y="1056"/>
                <a:ext cx="816" cy="336"/>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10" name="Group 32"/>
              <p:cNvGrpSpPr>
                <a:grpSpLocks/>
              </p:cNvGrpSpPr>
              <p:nvPr/>
            </p:nvGrpSpPr>
            <p:grpSpPr bwMode="auto">
              <a:xfrm>
                <a:off x="2208" y="1728"/>
                <a:ext cx="336" cy="576"/>
                <a:chOff x="432" y="2928"/>
                <a:chExt cx="336" cy="576"/>
              </a:xfrm>
            </p:grpSpPr>
            <p:sp>
              <p:nvSpPr>
                <p:cNvPr id="81945" name="Oval 33"/>
                <p:cNvSpPr>
                  <a:spLocks noChangeArrowheads="1"/>
                </p:cNvSpPr>
                <p:nvPr/>
              </p:nvSpPr>
              <p:spPr bwMode="auto">
                <a:xfrm>
                  <a:off x="624" y="2928"/>
                  <a:ext cx="144" cy="144"/>
                </a:xfrm>
                <a:prstGeom prst="ellips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6" name="Line 34"/>
                <p:cNvSpPr>
                  <a:spLocks noChangeShapeType="1"/>
                </p:cNvSpPr>
                <p:nvPr/>
              </p:nvSpPr>
              <p:spPr bwMode="auto">
                <a:xfrm flipH="1">
                  <a:off x="638" y="3072"/>
                  <a:ext cx="48" cy="28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7" name="Line 35"/>
                <p:cNvSpPr>
                  <a:spLocks noChangeShapeType="1"/>
                </p:cNvSpPr>
                <p:nvPr/>
              </p:nvSpPr>
              <p:spPr bwMode="auto">
                <a:xfrm flipH="1">
                  <a:off x="480" y="3360"/>
                  <a:ext cx="144"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8" name="Line 36"/>
                <p:cNvSpPr>
                  <a:spLocks noChangeShapeType="1"/>
                </p:cNvSpPr>
                <p:nvPr/>
              </p:nvSpPr>
              <p:spPr bwMode="auto">
                <a:xfrm>
                  <a:off x="480" y="3360"/>
                  <a:ext cx="0" cy="144"/>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49" name="Line 37"/>
                <p:cNvSpPr>
                  <a:spLocks noChangeShapeType="1"/>
                </p:cNvSpPr>
                <p:nvPr/>
              </p:nvSpPr>
              <p:spPr bwMode="auto">
                <a:xfrm flipH="1">
                  <a:off x="432" y="3504"/>
                  <a:ext cx="48"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50" name="Line 38"/>
                <p:cNvSpPr>
                  <a:spLocks noChangeShapeType="1"/>
                </p:cNvSpPr>
                <p:nvPr/>
              </p:nvSpPr>
              <p:spPr bwMode="auto">
                <a:xfrm flipH="1">
                  <a:off x="528" y="3168"/>
                  <a:ext cx="144" cy="4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sp>
          <p:nvSpPr>
            <p:cNvPr id="81935" name="Arc 39"/>
            <p:cNvSpPr>
              <a:spLocks/>
            </p:cNvSpPr>
            <p:nvPr/>
          </p:nvSpPr>
          <p:spPr bwMode="auto">
            <a:xfrm flipH="1" flipV="1">
              <a:off x="1152" y="1392"/>
              <a:ext cx="576" cy="768"/>
            </a:xfrm>
            <a:custGeom>
              <a:avLst/>
              <a:gdLst>
                <a:gd name="T0" fmla="*/ 0 w 21600"/>
                <a:gd name="T1" fmla="*/ 0 h 21600"/>
                <a:gd name="T2" fmla="*/ 15 w 21600"/>
                <a:gd name="T3" fmla="*/ 27 h 21600"/>
                <a:gd name="T4" fmla="*/ 0 w 21600"/>
                <a:gd name="T5" fmla="*/ 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36" name="Line 40"/>
            <p:cNvSpPr>
              <a:spLocks noChangeShapeType="1"/>
            </p:cNvSpPr>
            <p:nvPr/>
          </p:nvSpPr>
          <p:spPr bwMode="auto">
            <a:xfrm flipH="1">
              <a:off x="1248" y="1776"/>
              <a:ext cx="1104" cy="0"/>
            </a:xfrm>
            <a:prstGeom prst="line">
              <a:avLst/>
            </a:prstGeom>
            <a:noFill/>
            <a:ln w="25400">
              <a:solidFill>
                <a:srgbClr val="333399"/>
              </a:solidFill>
              <a:round/>
              <a:headEnd/>
              <a:tailEnd type="oval"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1928" name="Line 41"/>
          <p:cNvSpPr>
            <a:spLocks noChangeShapeType="1"/>
          </p:cNvSpPr>
          <p:nvPr/>
        </p:nvSpPr>
        <p:spPr bwMode="auto">
          <a:xfrm>
            <a:off x="914400" y="2743200"/>
            <a:ext cx="0" cy="1752600"/>
          </a:xfrm>
          <a:prstGeom prst="line">
            <a:avLst/>
          </a:pr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1929" name="Text Box 42"/>
          <p:cNvSpPr txBox="1">
            <a:spLocks noChangeArrowheads="1"/>
          </p:cNvSpPr>
          <p:nvPr/>
        </p:nvSpPr>
        <p:spPr bwMode="auto">
          <a:xfrm>
            <a:off x="647700" y="4478338"/>
            <a:ext cx="536575" cy="433387"/>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800">
                <a:solidFill>
                  <a:srgbClr val="000000"/>
                </a:solidFill>
                <a:latin typeface="Times New Roman" pitchFamily="18" charset="0"/>
                <a:ea typeface="ＭＳ Ｐゴシック" pitchFamily="34" charset="-128"/>
              </a:rPr>
              <a:t>1g</a:t>
            </a:r>
          </a:p>
        </p:txBody>
      </p:sp>
      <p:sp>
        <p:nvSpPr>
          <p:cNvPr id="81930" name="Text Box 43"/>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81931" name="Rectangle 46"/>
          <p:cNvSpPr>
            <a:spLocks noChangeArrowheads="1"/>
          </p:cNvSpPr>
          <p:nvPr/>
        </p:nvSpPr>
        <p:spPr bwMode="auto">
          <a:xfrm>
            <a:off x="1466850" y="930275"/>
            <a:ext cx="6273800"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Acceleration sense available from motion platform</a:t>
            </a:r>
            <a:endParaRPr lang="en-US" sz="2000">
              <a:solidFill>
                <a:srgbClr val="000000"/>
              </a:solidFill>
              <a:ea typeface="ＭＳ Ｐゴシック" pitchFamily="34" charset="-128"/>
            </a:endParaRPr>
          </a:p>
        </p:txBody>
      </p:sp>
      <p:sp>
        <p:nvSpPr>
          <p:cNvPr id="81932" name="Rectangle 48"/>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86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47" name="Rectangle 3"/>
          <p:cNvSpPr>
            <a:spLocks noChangeArrowheads="1"/>
          </p:cNvSpPr>
          <p:nvPr/>
        </p:nvSpPr>
        <p:spPr bwMode="auto">
          <a:xfrm>
            <a:off x="4953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2" name="Group 4"/>
          <p:cNvGrpSpPr>
            <a:grpSpLocks/>
          </p:cNvGrpSpPr>
          <p:nvPr/>
        </p:nvGrpSpPr>
        <p:grpSpPr bwMode="auto">
          <a:xfrm rot="-4200000">
            <a:off x="3894138" y="3957638"/>
            <a:ext cx="1044575" cy="2143125"/>
            <a:chOff x="597" y="816"/>
            <a:chExt cx="1007" cy="1872"/>
          </a:xfrm>
        </p:grpSpPr>
        <p:grpSp>
          <p:nvGrpSpPr>
            <p:cNvPr id="3" name="Group 5"/>
            <p:cNvGrpSpPr>
              <a:grpSpLocks/>
            </p:cNvGrpSpPr>
            <p:nvPr/>
          </p:nvGrpSpPr>
          <p:grpSpPr bwMode="auto">
            <a:xfrm rot="-3600000">
              <a:off x="168" y="1704"/>
              <a:ext cx="1872" cy="96"/>
              <a:chOff x="336" y="816"/>
              <a:chExt cx="1872" cy="96"/>
            </a:xfrm>
          </p:grpSpPr>
          <p:sp>
            <p:nvSpPr>
              <p:cNvPr id="82988" name="Rectangle 6"/>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89" name="Rectangle 7"/>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2986" name="Oval 8"/>
            <p:cNvSpPr>
              <a:spLocks noChangeArrowheads="1"/>
            </p:cNvSpPr>
            <p:nvPr/>
          </p:nvSpPr>
          <p:spPr bwMode="auto">
            <a:xfrm>
              <a:off x="1556" y="899"/>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87" name="Oval 9"/>
            <p:cNvSpPr>
              <a:spLocks noChangeArrowheads="1"/>
            </p:cNvSpPr>
            <p:nvPr/>
          </p:nvSpPr>
          <p:spPr bwMode="auto">
            <a:xfrm>
              <a:off x="597" y="2564"/>
              <a:ext cx="48" cy="4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4" name="Group 10"/>
          <p:cNvGrpSpPr>
            <a:grpSpLocks/>
          </p:cNvGrpSpPr>
          <p:nvPr/>
        </p:nvGrpSpPr>
        <p:grpSpPr bwMode="auto">
          <a:xfrm rot="900000">
            <a:off x="2770188" y="4014788"/>
            <a:ext cx="355600" cy="1906587"/>
            <a:chOff x="1514" y="2616"/>
            <a:chExt cx="334" cy="1084"/>
          </a:xfrm>
        </p:grpSpPr>
        <p:grpSp>
          <p:nvGrpSpPr>
            <p:cNvPr id="5" name="Group 11"/>
            <p:cNvGrpSpPr>
              <a:grpSpLocks/>
            </p:cNvGrpSpPr>
            <p:nvPr/>
          </p:nvGrpSpPr>
          <p:grpSpPr bwMode="auto">
            <a:xfrm rot="-4500000">
              <a:off x="1154" y="3126"/>
              <a:ext cx="1058" cy="73"/>
              <a:chOff x="336" y="816"/>
              <a:chExt cx="1872" cy="96"/>
            </a:xfrm>
          </p:grpSpPr>
          <p:sp>
            <p:nvSpPr>
              <p:cNvPr id="82983" name="Rectangle 12"/>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84" name="Rectangle 13"/>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2981" name="Oval 14"/>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82" name="Oval 15"/>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6" name="Group 16"/>
          <p:cNvGrpSpPr>
            <a:grpSpLocks/>
          </p:cNvGrpSpPr>
          <p:nvPr/>
        </p:nvGrpSpPr>
        <p:grpSpPr bwMode="auto">
          <a:xfrm>
            <a:off x="5354638" y="4191000"/>
            <a:ext cx="530225" cy="1676400"/>
            <a:chOff x="1514" y="2616"/>
            <a:chExt cx="334" cy="1084"/>
          </a:xfrm>
        </p:grpSpPr>
        <p:grpSp>
          <p:nvGrpSpPr>
            <p:cNvPr id="7" name="Group 17"/>
            <p:cNvGrpSpPr>
              <a:grpSpLocks/>
            </p:cNvGrpSpPr>
            <p:nvPr/>
          </p:nvGrpSpPr>
          <p:grpSpPr bwMode="auto">
            <a:xfrm rot="-4500000">
              <a:off x="1154" y="3126"/>
              <a:ext cx="1058" cy="73"/>
              <a:chOff x="336" y="816"/>
              <a:chExt cx="1872" cy="96"/>
            </a:xfrm>
          </p:grpSpPr>
          <p:sp>
            <p:nvSpPr>
              <p:cNvPr id="82978" name="Rectangle 18"/>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9" name="Rectangle 19"/>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2976" name="Oval 20"/>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7" name="Oval 21"/>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8" name="Group 22"/>
          <p:cNvGrpSpPr>
            <a:grpSpLocks/>
          </p:cNvGrpSpPr>
          <p:nvPr/>
        </p:nvGrpSpPr>
        <p:grpSpPr bwMode="auto">
          <a:xfrm rot="600000">
            <a:off x="1828800" y="1524000"/>
            <a:ext cx="4267200" cy="2667000"/>
            <a:chOff x="1152" y="960"/>
            <a:chExt cx="2688" cy="1680"/>
          </a:xfrm>
        </p:grpSpPr>
        <p:sp>
          <p:nvSpPr>
            <p:cNvPr id="82957" name="Line 23"/>
            <p:cNvSpPr>
              <a:spLocks noChangeShapeType="1"/>
            </p:cNvSpPr>
            <p:nvPr/>
          </p:nvSpPr>
          <p:spPr bwMode="auto">
            <a:xfrm>
              <a:off x="1152" y="1392"/>
              <a:ext cx="1536" cy="0"/>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9" name="Group 24"/>
            <p:cNvGrpSpPr>
              <a:grpSpLocks/>
            </p:cNvGrpSpPr>
            <p:nvPr/>
          </p:nvGrpSpPr>
          <p:grpSpPr bwMode="auto">
            <a:xfrm>
              <a:off x="1296" y="960"/>
              <a:ext cx="2544" cy="1680"/>
              <a:chOff x="1296" y="960"/>
              <a:chExt cx="2544" cy="1680"/>
            </a:xfrm>
          </p:grpSpPr>
          <p:sp>
            <p:nvSpPr>
              <p:cNvPr id="82961" name="Rectangle 25"/>
              <p:cNvSpPr>
                <a:spLocks noChangeArrowheads="1"/>
              </p:cNvSpPr>
              <p:nvPr/>
            </p:nvSpPr>
            <p:spPr bwMode="auto">
              <a:xfrm>
                <a:off x="1296" y="2400"/>
                <a:ext cx="2544" cy="144"/>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2" name="Rectangle 26"/>
              <p:cNvSpPr>
                <a:spLocks noChangeArrowheads="1"/>
              </p:cNvSpPr>
              <p:nvPr/>
            </p:nvSpPr>
            <p:spPr bwMode="auto">
              <a:xfrm>
                <a:off x="2112"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3" name="Rectangle 27"/>
              <p:cNvSpPr>
                <a:spLocks noChangeArrowheads="1"/>
              </p:cNvSpPr>
              <p:nvPr/>
            </p:nvSpPr>
            <p:spPr bwMode="auto">
              <a:xfrm>
                <a:off x="3456"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4" name="Rectangle 28"/>
              <p:cNvSpPr>
                <a:spLocks noChangeArrowheads="1"/>
              </p:cNvSpPr>
              <p:nvPr/>
            </p:nvSpPr>
            <p:spPr bwMode="auto">
              <a:xfrm>
                <a:off x="2688" y="1248"/>
                <a:ext cx="1152" cy="1152"/>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5" name="Rectangle 29"/>
              <p:cNvSpPr>
                <a:spLocks noChangeArrowheads="1"/>
              </p:cNvSpPr>
              <p:nvPr/>
            </p:nvSpPr>
            <p:spPr bwMode="auto">
              <a:xfrm>
                <a:off x="2688" y="960"/>
                <a:ext cx="384" cy="28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6" name="Rectangle 30"/>
              <p:cNvSpPr>
                <a:spLocks noChangeArrowheads="1"/>
              </p:cNvSpPr>
              <p:nvPr/>
            </p:nvSpPr>
            <p:spPr bwMode="auto">
              <a:xfrm>
                <a:off x="1488" y="2160"/>
                <a:ext cx="1200" cy="24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7" name="Line 31"/>
              <p:cNvSpPr>
                <a:spLocks noChangeShapeType="1"/>
              </p:cNvSpPr>
              <p:nvPr/>
            </p:nvSpPr>
            <p:spPr bwMode="auto">
              <a:xfrm flipV="1">
                <a:off x="1872" y="1056"/>
                <a:ext cx="816" cy="336"/>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10" name="Group 32"/>
              <p:cNvGrpSpPr>
                <a:grpSpLocks/>
              </p:cNvGrpSpPr>
              <p:nvPr/>
            </p:nvGrpSpPr>
            <p:grpSpPr bwMode="auto">
              <a:xfrm>
                <a:off x="2208" y="1728"/>
                <a:ext cx="336" cy="576"/>
                <a:chOff x="432" y="2928"/>
                <a:chExt cx="336" cy="576"/>
              </a:xfrm>
            </p:grpSpPr>
            <p:sp>
              <p:nvSpPr>
                <p:cNvPr id="82969" name="Oval 33"/>
                <p:cNvSpPr>
                  <a:spLocks noChangeArrowheads="1"/>
                </p:cNvSpPr>
                <p:nvPr/>
              </p:nvSpPr>
              <p:spPr bwMode="auto">
                <a:xfrm>
                  <a:off x="624" y="2928"/>
                  <a:ext cx="144" cy="144"/>
                </a:xfrm>
                <a:prstGeom prst="ellips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0" name="Line 34"/>
                <p:cNvSpPr>
                  <a:spLocks noChangeShapeType="1"/>
                </p:cNvSpPr>
                <p:nvPr/>
              </p:nvSpPr>
              <p:spPr bwMode="auto">
                <a:xfrm flipH="1">
                  <a:off x="638" y="3072"/>
                  <a:ext cx="48" cy="28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1" name="Line 35"/>
                <p:cNvSpPr>
                  <a:spLocks noChangeShapeType="1"/>
                </p:cNvSpPr>
                <p:nvPr/>
              </p:nvSpPr>
              <p:spPr bwMode="auto">
                <a:xfrm flipH="1">
                  <a:off x="480" y="3360"/>
                  <a:ext cx="144"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2" name="Line 36"/>
                <p:cNvSpPr>
                  <a:spLocks noChangeShapeType="1"/>
                </p:cNvSpPr>
                <p:nvPr/>
              </p:nvSpPr>
              <p:spPr bwMode="auto">
                <a:xfrm>
                  <a:off x="480" y="3360"/>
                  <a:ext cx="0" cy="144"/>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3" name="Line 37"/>
                <p:cNvSpPr>
                  <a:spLocks noChangeShapeType="1"/>
                </p:cNvSpPr>
                <p:nvPr/>
              </p:nvSpPr>
              <p:spPr bwMode="auto">
                <a:xfrm flipH="1">
                  <a:off x="432" y="3504"/>
                  <a:ext cx="48"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74" name="Line 38"/>
                <p:cNvSpPr>
                  <a:spLocks noChangeShapeType="1"/>
                </p:cNvSpPr>
                <p:nvPr/>
              </p:nvSpPr>
              <p:spPr bwMode="auto">
                <a:xfrm flipH="1">
                  <a:off x="528" y="3168"/>
                  <a:ext cx="144" cy="4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sp>
          <p:nvSpPr>
            <p:cNvPr id="82959" name="Arc 39"/>
            <p:cNvSpPr>
              <a:spLocks/>
            </p:cNvSpPr>
            <p:nvPr/>
          </p:nvSpPr>
          <p:spPr bwMode="auto">
            <a:xfrm flipH="1" flipV="1">
              <a:off x="1152" y="1392"/>
              <a:ext cx="576" cy="768"/>
            </a:xfrm>
            <a:custGeom>
              <a:avLst/>
              <a:gdLst>
                <a:gd name="T0" fmla="*/ 0 w 21600"/>
                <a:gd name="T1" fmla="*/ 0 h 21600"/>
                <a:gd name="T2" fmla="*/ 15 w 21600"/>
                <a:gd name="T3" fmla="*/ 27 h 21600"/>
                <a:gd name="T4" fmla="*/ 0 w 21600"/>
                <a:gd name="T5" fmla="*/ 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60" name="Line 40"/>
            <p:cNvSpPr>
              <a:spLocks noChangeShapeType="1"/>
            </p:cNvSpPr>
            <p:nvPr/>
          </p:nvSpPr>
          <p:spPr bwMode="auto">
            <a:xfrm flipH="1">
              <a:off x="1248" y="1776"/>
              <a:ext cx="1104" cy="0"/>
            </a:xfrm>
            <a:prstGeom prst="line">
              <a:avLst/>
            </a:prstGeom>
            <a:noFill/>
            <a:ln w="25400">
              <a:solidFill>
                <a:srgbClr val="333399"/>
              </a:solidFill>
              <a:round/>
              <a:headEnd/>
              <a:tailEnd type="oval"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2952" name="Line 41"/>
          <p:cNvSpPr>
            <a:spLocks noChangeShapeType="1"/>
          </p:cNvSpPr>
          <p:nvPr/>
        </p:nvSpPr>
        <p:spPr bwMode="auto">
          <a:xfrm>
            <a:off x="914400" y="2743200"/>
            <a:ext cx="0" cy="1752600"/>
          </a:xfrm>
          <a:prstGeom prst="line">
            <a:avLst/>
          </a:pr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2953" name="Text Box 42"/>
          <p:cNvSpPr txBox="1">
            <a:spLocks noChangeArrowheads="1"/>
          </p:cNvSpPr>
          <p:nvPr/>
        </p:nvSpPr>
        <p:spPr bwMode="auto">
          <a:xfrm>
            <a:off x="647700" y="4478338"/>
            <a:ext cx="536575" cy="433387"/>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800">
                <a:solidFill>
                  <a:srgbClr val="000000"/>
                </a:solidFill>
                <a:latin typeface="Times New Roman" pitchFamily="18" charset="0"/>
                <a:ea typeface="ＭＳ Ｐゴシック" pitchFamily="34" charset="-128"/>
              </a:rPr>
              <a:t>1g</a:t>
            </a:r>
          </a:p>
        </p:txBody>
      </p:sp>
      <p:sp>
        <p:nvSpPr>
          <p:cNvPr id="82954" name="Text Box 43"/>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82955" name="Rectangle 46"/>
          <p:cNvSpPr>
            <a:spLocks noChangeArrowheads="1"/>
          </p:cNvSpPr>
          <p:nvPr/>
        </p:nvSpPr>
        <p:spPr bwMode="auto">
          <a:xfrm>
            <a:off x="1466850" y="930275"/>
            <a:ext cx="6273800"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Acceleration sense available from motion platform</a:t>
            </a:r>
            <a:endParaRPr lang="en-US" sz="2000">
              <a:solidFill>
                <a:srgbClr val="000000"/>
              </a:solidFill>
              <a:ea typeface="ＭＳ Ｐゴシック" pitchFamily="34" charset="-128"/>
            </a:endParaRPr>
          </a:p>
        </p:txBody>
      </p:sp>
      <p:sp>
        <p:nvSpPr>
          <p:cNvPr id="82956" name="Rectangle 48"/>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286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71" name="Rectangle 3"/>
          <p:cNvSpPr>
            <a:spLocks noChangeArrowheads="1"/>
          </p:cNvSpPr>
          <p:nvPr/>
        </p:nvSpPr>
        <p:spPr bwMode="auto">
          <a:xfrm>
            <a:off x="4953000" y="5867400"/>
            <a:ext cx="609600" cy="15240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2" name="Group 4"/>
          <p:cNvGrpSpPr>
            <a:grpSpLocks/>
          </p:cNvGrpSpPr>
          <p:nvPr/>
        </p:nvGrpSpPr>
        <p:grpSpPr bwMode="auto">
          <a:xfrm rot="-8040000">
            <a:off x="3111501" y="4918075"/>
            <a:ext cx="2292350" cy="136525"/>
            <a:chOff x="336" y="816"/>
            <a:chExt cx="1872" cy="96"/>
          </a:xfrm>
        </p:grpSpPr>
        <p:sp>
          <p:nvSpPr>
            <p:cNvPr id="84018" name="Rectangle 5"/>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19" name="Rectangle 6"/>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3973" name="Oval 7"/>
          <p:cNvSpPr>
            <a:spLocks noChangeArrowheads="1"/>
          </p:cNvSpPr>
          <p:nvPr/>
        </p:nvSpPr>
        <p:spPr bwMode="auto">
          <a:xfrm rot="-4800000">
            <a:off x="3384551" y="4086225"/>
            <a:ext cx="68262" cy="5873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74" name="Oval 8"/>
          <p:cNvSpPr>
            <a:spLocks noChangeArrowheads="1"/>
          </p:cNvSpPr>
          <p:nvPr/>
        </p:nvSpPr>
        <p:spPr bwMode="auto">
          <a:xfrm rot="-4800000">
            <a:off x="5056188" y="5803900"/>
            <a:ext cx="68262" cy="58738"/>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3" name="Group 9"/>
          <p:cNvGrpSpPr>
            <a:grpSpLocks/>
          </p:cNvGrpSpPr>
          <p:nvPr/>
        </p:nvGrpSpPr>
        <p:grpSpPr bwMode="auto">
          <a:xfrm rot="300000">
            <a:off x="2590800" y="4008438"/>
            <a:ext cx="555625" cy="1906587"/>
            <a:chOff x="1514" y="2616"/>
            <a:chExt cx="334" cy="1084"/>
          </a:xfrm>
        </p:grpSpPr>
        <p:grpSp>
          <p:nvGrpSpPr>
            <p:cNvPr id="4" name="Group 10"/>
            <p:cNvGrpSpPr>
              <a:grpSpLocks/>
            </p:cNvGrpSpPr>
            <p:nvPr/>
          </p:nvGrpSpPr>
          <p:grpSpPr bwMode="auto">
            <a:xfrm rot="-4500000">
              <a:off x="1154" y="3126"/>
              <a:ext cx="1058" cy="73"/>
              <a:chOff x="336" y="816"/>
              <a:chExt cx="1872" cy="96"/>
            </a:xfrm>
          </p:grpSpPr>
          <p:sp>
            <p:nvSpPr>
              <p:cNvPr id="84016" name="Rectangle 11"/>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17" name="Rectangle 12"/>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4014" name="Oval 13"/>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15" name="Oval 14"/>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5" name="Group 15"/>
          <p:cNvGrpSpPr>
            <a:grpSpLocks/>
          </p:cNvGrpSpPr>
          <p:nvPr/>
        </p:nvGrpSpPr>
        <p:grpSpPr bwMode="auto">
          <a:xfrm rot="-600000">
            <a:off x="5156200" y="4699000"/>
            <a:ext cx="530225" cy="1143000"/>
            <a:chOff x="1514" y="2616"/>
            <a:chExt cx="334" cy="1084"/>
          </a:xfrm>
        </p:grpSpPr>
        <p:grpSp>
          <p:nvGrpSpPr>
            <p:cNvPr id="6" name="Group 16"/>
            <p:cNvGrpSpPr>
              <a:grpSpLocks/>
            </p:cNvGrpSpPr>
            <p:nvPr/>
          </p:nvGrpSpPr>
          <p:grpSpPr bwMode="auto">
            <a:xfrm rot="-4500000">
              <a:off x="1154" y="3126"/>
              <a:ext cx="1058" cy="73"/>
              <a:chOff x="336" y="816"/>
              <a:chExt cx="1872" cy="96"/>
            </a:xfrm>
          </p:grpSpPr>
          <p:sp>
            <p:nvSpPr>
              <p:cNvPr id="84011" name="Rectangle 17"/>
              <p:cNvSpPr>
                <a:spLocks noChangeArrowheads="1"/>
              </p:cNvSpPr>
              <p:nvPr/>
            </p:nvSpPr>
            <p:spPr bwMode="auto">
              <a:xfrm>
                <a:off x="336" y="816"/>
                <a:ext cx="1152"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12" name="Rectangle 18"/>
              <p:cNvSpPr>
                <a:spLocks noChangeArrowheads="1"/>
              </p:cNvSpPr>
              <p:nvPr/>
            </p:nvSpPr>
            <p:spPr bwMode="auto">
              <a:xfrm>
                <a:off x="1488" y="837"/>
                <a:ext cx="720" cy="4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4009" name="Oval 19"/>
            <p:cNvSpPr>
              <a:spLocks noChangeArrowheads="1"/>
            </p:cNvSpPr>
            <p:nvPr/>
          </p:nvSpPr>
          <p:spPr bwMode="auto">
            <a:xfrm rot="-900000">
              <a:off x="1811" y="2616"/>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10" name="Oval 20"/>
            <p:cNvSpPr>
              <a:spLocks noChangeArrowheads="1"/>
            </p:cNvSpPr>
            <p:nvPr/>
          </p:nvSpPr>
          <p:spPr bwMode="auto">
            <a:xfrm rot="-900000">
              <a:off x="1514" y="3673"/>
              <a:ext cx="37" cy="27"/>
            </a:xfrm>
            <a:prstGeom prst="ellipse">
              <a:avLst/>
            </a:prstGeom>
            <a:solidFill>
              <a:schemeClr val="bg1"/>
            </a:solid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nvGrpSpPr>
          <p:cNvPr id="7" name="Group 21"/>
          <p:cNvGrpSpPr>
            <a:grpSpLocks/>
          </p:cNvGrpSpPr>
          <p:nvPr/>
        </p:nvGrpSpPr>
        <p:grpSpPr bwMode="auto">
          <a:xfrm rot="1200000">
            <a:off x="1828800" y="1524000"/>
            <a:ext cx="4267200" cy="2667000"/>
            <a:chOff x="1152" y="960"/>
            <a:chExt cx="2688" cy="1680"/>
          </a:xfrm>
        </p:grpSpPr>
        <p:sp>
          <p:nvSpPr>
            <p:cNvPr id="83990" name="Line 22"/>
            <p:cNvSpPr>
              <a:spLocks noChangeShapeType="1"/>
            </p:cNvSpPr>
            <p:nvPr/>
          </p:nvSpPr>
          <p:spPr bwMode="auto">
            <a:xfrm>
              <a:off x="1152" y="1392"/>
              <a:ext cx="1536" cy="0"/>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8" name="Group 23"/>
            <p:cNvGrpSpPr>
              <a:grpSpLocks/>
            </p:cNvGrpSpPr>
            <p:nvPr/>
          </p:nvGrpSpPr>
          <p:grpSpPr bwMode="auto">
            <a:xfrm>
              <a:off x="1296" y="960"/>
              <a:ext cx="2544" cy="1680"/>
              <a:chOff x="1296" y="960"/>
              <a:chExt cx="2544" cy="1680"/>
            </a:xfrm>
          </p:grpSpPr>
          <p:sp>
            <p:nvSpPr>
              <p:cNvPr id="83994" name="Rectangle 24"/>
              <p:cNvSpPr>
                <a:spLocks noChangeArrowheads="1"/>
              </p:cNvSpPr>
              <p:nvPr/>
            </p:nvSpPr>
            <p:spPr bwMode="auto">
              <a:xfrm>
                <a:off x="1296" y="2400"/>
                <a:ext cx="2544" cy="144"/>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95" name="Rectangle 25"/>
              <p:cNvSpPr>
                <a:spLocks noChangeArrowheads="1"/>
              </p:cNvSpPr>
              <p:nvPr/>
            </p:nvSpPr>
            <p:spPr bwMode="auto">
              <a:xfrm>
                <a:off x="2112"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96" name="Rectangle 26"/>
              <p:cNvSpPr>
                <a:spLocks noChangeArrowheads="1"/>
              </p:cNvSpPr>
              <p:nvPr/>
            </p:nvSpPr>
            <p:spPr bwMode="auto">
              <a:xfrm>
                <a:off x="3456" y="2544"/>
                <a:ext cx="384" cy="96"/>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97" name="Rectangle 27"/>
              <p:cNvSpPr>
                <a:spLocks noChangeArrowheads="1"/>
              </p:cNvSpPr>
              <p:nvPr/>
            </p:nvSpPr>
            <p:spPr bwMode="auto">
              <a:xfrm>
                <a:off x="2688" y="1248"/>
                <a:ext cx="1152" cy="1152"/>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98" name="Rectangle 28"/>
              <p:cNvSpPr>
                <a:spLocks noChangeArrowheads="1"/>
              </p:cNvSpPr>
              <p:nvPr/>
            </p:nvSpPr>
            <p:spPr bwMode="auto">
              <a:xfrm>
                <a:off x="2688" y="960"/>
                <a:ext cx="384" cy="288"/>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99" name="Rectangle 29"/>
              <p:cNvSpPr>
                <a:spLocks noChangeArrowheads="1"/>
              </p:cNvSpPr>
              <p:nvPr/>
            </p:nvSpPr>
            <p:spPr bwMode="auto">
              <a:xfrm>
                <a:off x="1488" y="2160"/>
                <a:ext cx="1200" cy="240"/>
              </a:xfrm>
              <a:prstGeom prst="rect">
                <a:avLst/>
              </a:prstGeom>
              <a:solidFill>
                <a:schemeClr val="bg1"/>
              </a:solidFill>
              <a:ln w="9525">
                <a:solidFill>
                  <a:schemeClr val="tx1"/>
                </a:solidFill>
                <a:miter lim="800000"/>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00" name="Line 30"/>
              <p:cNvSpPr>
                <a:spLocks noChangeShapeType="1"/>
              </p:cNvSpPr>
              <p:nvPr/>
            </p:nvSpPr>
            <p:spPr bwMode="auto">
              <a:xfrm flipV="1">
                <a:off x="1872" y="1056"/>
                <a:ext cx="816" cy="336"/>
              </a:xfrm>
              <a:prstGeom prst="line">
                <a:avLst/>
              </a:prstGeom>
              <a:noFill/>
              <a:ln w="952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nvGrpSpPr>
              <p:cNvPr id="9" name="Group 31"/>
              <p:cNvGrpSpPr>
                <a:grpSpLocks/>
              </p:cNvGrpSpPr>
              <p:nvPr/>
            </p:nvGrpSpPr>
            <p:grpSpPr bwMode="auto">
              <a:xfrm>
                <a:off x="2208" y="1728"/>
                <a:ext cx="336" cy="576"/>
                <a:chOff x="432" y="2928"/>
                <a:chExt cx="336" cy="576"/>
              </a:xfrm>
            </p:grpSpPr>
            <p:sp>
              <p:nvSpPr>
                <p:cNvPr id="84002" name="Oval 32"/>
                <p:cNvSpPr>
                  <a:spLocks noChangeArrowheads="1"/>
                </p:cNvSpPr>
                <p:nvPr/>
              </p:nvSpPr>
              <p:spPr bwMode="auto">
                <a:xfrm>
                  <a:off x="624" y="2928"/>
                  <a:ext cx="144" cy="144"/>
                </a:xfrm>
                <a:prstGeom prst="ellips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03" name="Line 33"/>
                <p:cNvSpPr>
                  <a:spLocks noChangeShapeType="1"/>
                </p:cNvSpPr>
                <p:nvPr/>
              </p:nvSpPr>
              <p:spPr bwMode="auto">
                <a:xfrm flipH="1">
                  <a:off x="638" y="3072"/>
                  <a:ext cx="48" cy="28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04" name="Line 34"/>
                <p:cNvSpPr>
                  <a:spLocks noChangeShapeType="1"/>
                </p:cNvSpPr>
                <p:nvPr/>
              </p:nvSpPr>
              <p:spPr bwMode="auto">
                <a:xfrm flipH="1">
                  <a:off x="480" y="3360"/>
                  <a:ext cx="144"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05" name="Line 35"/>
                <p:cNvSpPr>
                  <a:spLocks noChangeShapeType="1"/>
                </p:cNvSpPr>
                <p:nvPr/>
              </p:nvSpPr>
              <p:spPr bwMode="auto">
                <a:xfrm>
                  <a:off x="480" y="3360"/>
                  <a:ext cx="0" cy="144"/>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06" name="Line 36"/>
                <p:cNvSpPr>
                  <a:spLocks noChangeShapeType="1"/>
                </p:cNvSpPr>
                <p:nvPr/>
              </p:nvSpPr>
              <p:spPr bwMode="auto">
                <a:xfrm flipH="1">
                  <a:off x="432" y="3504"/>
                  <a:ext cx="48" cy="0"/>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4007" name="Line 37"/>
                <p:cNvSpPr>
                  <a:spLocks noChangeShapeType="1"/>
                </p:cNvSpPr>
                <p:nvPr/>
              </p:nvSpPr>
              <p:spPr bwMode="auto">
                <a:xfrm flipH="1">
                  <a:off x="528" y="3168"/>
                  <a:ext cx="144" cy="48"/>
                </a:xfrm>
                <a:prstGeom prst="line">
                  <a:avLst/>
                </a:prstGeom>
                <a:noFill/>
                <a:ln w="28575">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grpSp>
        <p:sp>
          <p:nvSpPr>
            <p:cNvPr id="83992" name="Arc 38"/>
            <p:cNvSpPr>
              <a:spLocks/>
            </p:cNvSpPr>
            <p:nvPr/>
          </p:nvSpPr>
          <p:spPr bwMode="auto">
            <a:xfrm flipH="1" flipV="1">
              <a:off x="1152" y="1392"/>
              <a:ext cx="576" cy="768"/>
            </a:xfrm>
            <a:custGeom>
              <a:avLst/>
              <a:gdLst>
                <a:gd name="T0" fmla="*/ 0 w 21600"/>
                <a:gd name="T1" fmla="*/ 0 h 21600"/>
                <a:gd name="T2" fmla="*/ 15 w 21600"/>
                <a:gd name="T3" fmla="*/ 27 h 21600"/>
                <a:gd name="T4" fmla="*/ 0 w 21600"/>
                <a:gd name="T5" fmla="*/ 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93" name="Line 39"/>
            <p:cNvSpPr>
              <a:spLocks noChangeShapeType="1"/>
            </p:cNvSpPr>
            <p:nvPr/>
          </p:nvSpPr>
          <p:spPr bwMode="auto">
            <a:xfrm flipH="1">
              <a:off x="1248" y="1776"/>
              <a:ext cx="1104" cy="0"/>
            </a:xfrm>
            <a:prstGeom prst="line">
              <a:avLst/>
            </a:prstGeom>
            <a:noFill/>
            <a:ln w="25400">
              <a:solidFill>
                <a:srgbClr val="333399"/>
              </a:solidFill>
              <a:round/>
              <a:headEnd/>
              <a:tailEnd type="oval"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3978" name="Line 40"/>
          <p:cNvSpPr>
            <a:spLocks noChangeShapeType="1"/>
          </p:cNvSpPr>
          <p:nvPr/>
        </p:nvSpPr>
        <p:spPr bwMode="auto">
          <a:xfrm>
            <a:off x="914400" y="2743200"/>
            <a:ext cx="0" cy="1752600"/>
          </a:xfrm>
          <a:prstGeom prst="line">
            <a:avLst/>
          </a:pr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79" name="Text Box 41"/>
          <p:cNvSpPr txBox="1">
            <a:spLocks noChangeArrowheads="1"/>
          </p:cNvSpPr>
          <p:nvPr/>
        </p:nvSpPr>
        <p:spPr bwMode="auto">
          <a:xfrm>
            <a:off x="647700" y="4478338"/>
            <a:ext cx="536575" cy="433387"/>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800">
                <a:solidFill>
                  <a:srgbClr val="000000"/>
                </a:solidFill>
                <a:latin typeface="Times New Roman" pitchFamily="18" charset="0"/>
                <a:ea typeface="ＭＳ Ｐゴシック" pitchFamily="34" charset="-128"/>
              </a:rPr>
              <a:t>1g</a:t>
            </a:r>
          </a:p>
        </p:txBody>
      </p:sp>
      <p:sp>
        <p:nvSpPr>
          <p:cNvPr id="1686570" name="Text Box 42"/>
          <p:cNvSpPr txBox="1">
            <a:spLocks noChangeArrowheads="1"/>
          </p:cNvSpPr>
          <p:nvPr/>
        </p:nvSpPr>
        <p:spPr bwMode="auto">
          <a:xfrm>
            <a:off x="6223000" y="3321050"/>
            <a:ext cx="2438400" cy="336550"/>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000">
                <a:solidFill>
                  <a:srgbClr val="000000"/>
                </a:solidFill>
                <a:latin typeface="Times New Roman" pitchFamily="18" charset="0"/>
                <a:ea typeface="ＭＳ Ｐゴシック" pitchFamily="34" charset="-128"/>
              </a:rPr>
              <a:t>1g * Sin 20° = 0,34 g</a:t>
            </a:r>
          </a:p>
        </p:txBody>
      </p:sp>
      <p:sp>
        <p:nvSpPr>
          <p:cNvPr id="1686571" name="Text Box 43"/>
          <p:cNvSpPr txBox="1">
            <a:spLocks noChangeArrowheads="1"/>
          </p:cNvSpPr>
          <p:nvPr/>
        </p:nvSpPr>
        <p:spPr bwMode="auto">
          <a:xfrm>
            <a:off x="5867400" y="5607050"/>
            <a:ext cx="2365375" cy="336550"/>
          </a:xfrm>
          <a:prstGeom prst="rect">
            <a:avLst/>
          </a:prstGeom>
          <a:noFill/>
          <a:ln w="9525">
            <a:noFill/>
            <a:miter lim="800000"/>
            <a:headEnd/>
            <a:tailEnd/>
          </a:ln>
        </p:spPr>
        <p:txBody>
          <a:bodyPr lIns="90000" tIns="46800" rIns="90000" bIns="46800">
            <a:spAutoFit/>
          </a:bodyPr>
          <a:lstStyle/>
          <a:p>
            <a:pPr fontAlgn="base">
              <a:lnSpc>
                <a:spcPct val="80000"/>
              </a:lnSpc>
              <a:spcBef>
                <a:spcPct val="0"/>
              </a:spcBef>
              <a:spcAft>
                <a:spcPct val="0"/>
              </a:spcAft>
            </a:pPr>
            <a:r>
              <a:rPr lang="en-GB" sz="2000">
                <a:solidFill>
                  <a:srgbClr val="000000"/>
                </a:solidFill>
                <a:latin typeface="Times New Roman" pitchFamily="18" charset="0"/>
                <a:ea typeface="ＭＳ Ｐゴシック" pitchFamily="34" charset="-128"/>
              </a:rPr>
              <a:t>1g * Cos 20° = 0,94g</a:t>
            </a:r>
          </a:p>
        </p:txBody>
      </p:sp>
      <p:grpSp>
        <p:nvGrpSpPr>
          <p:cNvPr id="10" name="Group 44"/>
          <p:cNvGrpSpPr>
            <a:grpSpLocks/>
          </p:cNvGrpSpPr>
          <p:nvPr/>
        </p:nvGrpSpPr>
        <p:grpSpPr bwMode="auto">
          <a:xfrm>
            <a:off x="6781800" y="3810000"/>
            <a:ext cx="1636713" cy="1676400"/>
            <a:chOff x="4272" y="2400"/>
            <a:chExt cx="1031" cy="1056"/>
          </a:xfrm>
        </p:grpSpPr>
        <p:sp>
          <p:nvSpPr>
            <p:cNvPr id="83988" name="Line 45"/>
            <p:cNvSpPr>
              <a:spLocks noChangeShapeType="1"/>
            </p:cNvSpPr>
            <p:nvPr/>
          </p:nvSpPr>
          <p:spPr bwMode="auto">
            <a:xfrm flipH="1">
              <a:off x="4272" y="2400"/>
              <a:ext cx="384" cy="1056"/>
            </a:xfrm>
            <a:prstGeom prst="line">
              <a:avLst/>
            </a:pr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89" name="Freeform 46"/>
            <p:cNvSpPr>
              <a:spLocks/>
            </p:cNvSpPr>
            <p:nvPr/>
          </p:nvSpPr>
          <p:spPr bwMode="auto">
            <a:xfrm>
              <a:off x="4656" y="2400"/>
              <a:ext cx="647" cy="251"/>
            </a:xfrm>
            <a:custGeom>
              <a:avLst/>
              <a:gdLst>
                <a:gd name="T0" fmla="*/ 0 w 647"/>
                <a:gd name="T1" fmla="*/ 0 h 251"/>
                <a:gd name="T2" fmla="*/ 647 w 647"/>
                <a:gd name="T3" fmla="*/ 251 h 251"/>
                <a:gd name="T4" fmla="*/ 0 60000 65536"/>
                <a:gd name="T5" fmla="*/ 0 60000 65536"/>
                <a:gd name="T6" fmla="*/ 0 w 647"/>
                <a:gd name="T7" fmla="*/ 0 h 251"/>
                <a:gd name="T8" fmla="*/ 647 w 647"/>
                <a:gd name="T9" fmla="*/ 251 h 251"/>
              </a:gdLst>
              <a:ahLst/>
              <a:cxnLst>
                <a:cxn ang="T4">
                  <a:pos x="T0" y="T1"/>
                </a:cxn>
                <a:cxn ang="T5">
                  <a:pos x="T2" y="T3"/>
                </a:cxn>
              </a:cxnLst>
              <a:rect l="T6" t="T7" r="T8" b="T9"/>
              <a:pathLst>
                <a:path w="647" h="251">
                  <a:moveTo>
                    <a:pt x="0" y="0"/>
                  </a:moveTo>
                  <a:lnTo>
                    <a:pt x="647" y="251"/>
                  </a:lnTo>
                </a:path>
              </a:pathLst>
            </a:custGeom>
            <a:noFill/>
            <a:ln w="57150">
              <a:solidFill>
                <a:srgbClr val="333399"/>
              </a:solidFill>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grpSp>
      <p:sp>
        <p:nvSpPr>
          <p:cNvPr id="83983" name="Line 47"/>
          <p:cNvSpPr>
            <a:spLocks noChangeShapeType="1"/>
          </p:cNvSpPr>
          <p:nvPr/>
        </p:nvSpPr>
        <p:spPr bwMode="auto">
          <a:xfrm>
            <a:off x="7391400" y="3810000"/>
            <a:ext cx="0" cy="1676400"/>
          </a:xfrm>
          <a:prstGeom prst="line">
            <a:avLst/>
          </a:prstGeom>
          <a:noFill/>
          <a:ln w="38100" cap="rnd">
            <a:solidFill>
              <a:srgbClr val="333399"/>
            </a:solidFill>
            <a:prstDash val="sysDot"/>
            <a:round/>
            <a:headEnd/>
            <a:tailEnd type="triangle" w="med" len="med"/>
          </a:ln>
        </p:spPr>
        <p:txBody>
          <a:bodyPr wrap="none" lIns="90000" tIns="46800" rIns="90000" bIns="46800" anchor="ctr"/>
          <a:lstStyle/>
          <a:p>
            <a:pPr eaLnBrk="0" fontAlgn="base" hangingPunct="0">
              <a:spcBef>
                <a:spcPct val="0"/>
              </a:spcBef>
              <a:spcAft>
                <a:spcPct val="0"/>
              </a:spcAft>
            </a:pPr>
            <a:endParaRPr lang="en-GB" sz="2400">
              <a:solidFill>
                <a:srgbClr val="000000"/>
              </a:solidFill>
              <a:ea typeface="ＭＳ Ｐゴシック" pitchFamily="34" charset="-128"/>
            </a:endParaRPr>
          </a:p>
        </p:txBody>
      </p:sp>
      <p:sp>
        <p:nvSpPr>
          <p:cNvPr id="83984" name="Rectangle 48"/>
          <p:cNvSpPr>
            <a:spLocks noChangeArrowheads="1"/>
          </p:cNvSpPr>
          <p:nvPr/>
        </p:nvSpPr>
        <p:spPr bwMode="auto">
          <a:xfrm>
            <a:off x="6978650" y="4724400"/>
            <a:ext cx="465138" cy="287338"/>
          </a:xfrm>
          <a:prstGeom prst="rect">
            <a:avLst/>
          </a:prstGeom>
          <a:noFill/>
          <a:ln w="9525">
            <a:noFill/>
            <a:miter lim="800000"/>
            <a:headEnd/>
            <a:tailEnd/>
          </a:ln>
        </p:spPr>
        <p:txBody>
          <a:bodyPr wrap="none" lIns="90000" tIns="46800" rIns="90000" bIns="46800">
            <a:spAutoFit/>
          </a:bodyPr>
          <a:lstStyle/>
          <a:p>
            <a:pPr fontAlgn="base">
              <a:lnSpc>
                <a:spcPct val="80000"/>
              </a:lnSpc>
              <a:spcBef>
                <a:spcPct val="0"/>
              </a:spcBef>
              <a:spcAft>
                <a:spcPct val="0"/>
              </a:spcAft>
            </a:pPr>
            <a:r>
              <a:rPr lang="en-GB" sz="1600">
                <a:solidFill>
                  <a:srgbClr val="000000"/>
                </a:solidFill>
                <a:latin typeface="Times New Roman" pitchFamily="18" charset="0"/>
                <a:ea typeface="ＭＳ Ｐゴシック" pitchFamily="34" charset="-128"/>
              </a:rPr>
              <a:t>20°</a:t>
            </a:r>
          </a:p>
        </p:txBody>
      </p:sp>
      <p:sp>
        <p:nvSpPr>
          <p:cNvPr id="83985" name="Text Box 49"/>
          <p:cNvSpPr txBox="1">
            <a:spLocks noChangeArrowheads="1"/>
          </p:cNvSpPr>
          <p:nvPr/>
        </p:nvSpPr>
        <p:spPr bwMode="auto">
          <a:xfrm>
            <a:off x="2522538" y="3175"/>
            <a:ext cx="4097337" cy="396875"/>
          </a:xfrm>
          <a:prstGeom prst="rect">
            <a:avLst/>
          </a:prstGeom>
          <a:noFill/>
          <a:ln w="2857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latin typeface="Copperplate Gothic Bold" pitchFamily="34" charset="0"/>
                <a:ea typeface="ＭＳ Ｐゴシック" pitchFamily="34" charset="-128"/>
              </a:rPr>
              <a:t>Development of Simulation</a:t>
            </a:r>
          </a:p>
        </p:txBody>
      </p:sp>
      <p:sp>
        <p:nvSpPr>
          <p:cNvPr id="83986" name="Rectangle 52"/>
          <p:cNvSpPr>
            <a:spLocks noChangeArrowheads="1"/>
          </p:cNvSpPr>
          <p:nvPr/>
        </p:nvSpPr>
        <p:spPr bwMode="auto">
          <a:xfrm>
            <a:off x="1466850" y="930275"/>
            <a:ext cx="6273800"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Acceleration sense available from motion platform</a:t>
            </a:r>
            <a:endParaRPr lang="en-US" sz="2000">
              <a:solidFill>
                <a:srgbClr val="000000"/>
              </a:solidFill>
              <a:ea typeface="ＭＳ Ｐゴシック" pitchFamily="34" charset="-128"/>
            </a:endParaRPr>
          </a:p>
        </p:txBody>
      </p:sp>
      <p:sp>
        <p:nvSpPr>
          <p:cNvPr id="83987" name="Rectangle 54"/>
          <p:cNvSpPr>
            <a:spLocks noChangeArrowheads="1"/>
          </p:cNvSpPr>
          <p:nvPr/>
        </p:nvSpPr>
        <p:spPr bwMode="auto">
          <a:xfrm>
            <a:off x="3382963" y="485775"/>
            <a:ext cx="2411412" cy="396875"/>
          </a:xfrm>
          <a:prstGeom prst="rect">
            <a:avLst/>
          </a:prstGeom>
          <a:noFill/>
          <a:ln w="28575" algn="ctr">
            <a:noFill/>
            <a:miter lim="800000"/>
            <a:headEnd/>
            <a:tailEnd/>
          </a:ln>
        </p:spPr>
        <p:txBody>
          <a:bodyPr wrap="none">
            <a:spAutoFit/>
          </a:bodyPr>
          <a:lstStyle/>
          <a:p>
            <a:pPr eaLnBrk="0" fontAlgn="base" hangingPunct="0">
              <a:spcBef>
                <a:spcPct val="0"/>
              </a:spcBef>
              <a:spcAft>
                <a:spcPct val="0"/>
              </a:spcAft>
            </a:pPr>
            <a:r>
              <a:rPr lang="en-GB" sz="2000">
                <a:solidFill>
                  <a:srgbClr val="000000"/>
                </a:solidFill>
                <a:ea typeface="ＭＳ Ｐゴシック" pitchFamily="34" charset="-128"/>
              </a:rPr>
              <a:t>5. Motion Systems</a:t>
            </a:r>
            <a:endParaRPr lang="en-US" sz="2000">
              <a:solidFill>
                <a:srgbClr val="000000"/>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6571"/>
                                        </p:tgtEl>
                                        <p:attrNameLst>
                                          <p:attrName>style.visibility</p:attrName>
                                        </p:attrNameLst>
                                      </p:cBhvr>
                                      <p:to>
                                        <p:strVal val="visible"/>
                                      </p:to>
                                    </p:set>
                                    <p:animEffect transition="in" filter="box(out)">
                                      <p:cBhvr>
                                        <p:cTn id="7" dur="500"/>
                                        <p:tgtEl>
                                          <p:spTgt spid="16865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6570"/>
                                        </p:tgtEl>
                                        <p:attrNameLst>
                                          <p:attrName>style.visibility</p:attrName>
                                        </p:attrNameLst>
                                      </p:cBhvr>
                                      <p:to>
                                        <p:strVal val="visible"/>
                                      </p:to>
                                    </p:set>
                                    <p:animEffect transition="in" filter="box(out)">
                                      <p:cBhvr>
                                        <p:cTn id="12" dur="500"/>
                                        <p:tgtEl>
                                          <p:spTgt spid="168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70" grpId="0" autoUpdateAnimBg="0"/>
      <p:bldP spid="168657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 2"/>
          <p:cNvPicPr>
            <a:picLocks noChangeArrowheads="1"/>
          </p:cNvPicPr>
          <p:nvPr/>
        </p:nvPicPr>
        <p:blipFill>
          <a:blip r:embed="rId3" cstate="print"/>
          <a:srcRect/>
          <a:stretch>
            <a:fillRect/>
          </a:stretch>
        </p:blipFill>
        <p:spPr bwMode="auto">
          <a:xfrm>
            <a:off x="0" y="0"/>
            <a:ext cx="9144000" cy="6453336"/>
          </a:xfrm>
          <a:prstGeom prst="rect">
            <a:avLst/>
          </a:prstGeom>
          <a:noFill/>
          <a:ln w="9525">
            <a:noFill/>
            <a:miter lim="800000"/>
            <a:headEnd/>
            <a:tailEnd/>
          </a:ln>
        </p:spPr>
      </p:pic>
      <p:sp>
        <p:nvSpPr>
          <p:cNvPr id="3" name="Rectangle 2"/>
          <p:cNvSpPr/>
          <p:nvPr/>
        </p:nvSpPr>
        <p:spPr>
          <a:xfrm>
            <a:off x="1403648" y="5644490"/>
            <a:ext cx="7740352" cy="400110"/>
          </a:xfrm>
          <a:prstGeom prst="rect">
            <a:avLst/>
          </a:prstGeom>
        </p:spPr>
        <p:txBody>
          <a:bodyPr wrap="square">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Why did CFIT decrease? Could have been reduced sooner?</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1079500" y="0"/>
            <a:ext cx="10350500" cy="6858000"/>
          </a:xfrm>
          <a:prstGeom prst="rect">
            <a:avLst/>
          </a:prstGeom>
          <a:noFill/>
          <a:ln w="9525">
            <a:noFill/>
            <a:round/>
            <a:headEnd/>
            <a:tailEnd/>
          </a:ln>
        </p:spPr>
      </p:pic>
      <p:sp>
        <p:nvSpPr>
          <p:cNvPr id="6147" name="Text Box 2"/>
          <p:cNvSpPr txBox="1">
            <a:spLocks noChangeArrowheads="1"/>
          </p:cNvSpPr>
          <p:nvPr/>
        </p:nvSpPr>
        <p:spPr bwMode="auto">
          <a:xfrm>
            <a:off x="8324850" y="6223000"/>
            <a:ext cx="312738" cy="304800"/>
          </a:xfrm>
          <a:prstGeom prst="rect">
            <a:avLst/>
          </a:prstGeom>
          <a:noFill/>
          <a:ln w="12700">
            <a:noFill/>
            <a:miter lim="800000"/>
            <a:headEnd/>
            <a:tailEnd/>
          </a:ln>
        </p:spPr>
        <p:txBody>
          <a:bodyPr wrap="none"/>
          <a:lstStyle/>
          <a:p>
            <a:pPr algn="ctr" fontAlgn="base">
              <a:spcBef>
                <a:spcPct val="0"/>
              </a:spcBef>
              <a:spcAft>
                <a:spcPct val="0"/>
              </a:spcAft>
            </a:pPr>
            <a:fld id="{8272366F-ADC4-48BE-9155-E580ACF9F848}" type="slidenum">
              <a:rPr lang="en-US" sz="1400" smtClean="0">
                <a:solidFill>
                  <a:srgbClr val="000000"/>
                </a:solidFill>
                <a:cs typeface="Arial" charset="0"/>
                <a:sym typeface="Arial" charset="0"/>
              </a:rPr>
              <a:pPr algn="ctr" fontAlgn="base">
                <a:spcBef>
                  <a:spcPct val="0"/>
                </a:spcBef>
                <a:spcAft>
                  <a:spcPct val="0"/>
                </a:spcAft>
              </a:pPr>
              <a:t>90</a:t>
            </a:fld>
            <a:endParaRPr lang="en-US" sz="1400" smtClean="0">
              <a:solidFill>
                <a:srgbClr val="000000"/>
              </a:solidFill>
              <a:cs typeface="Arial" charset="0"/>
              <a:sym typeface="Arial" charset="0"/>
            </a:endParaRPr>
          </a:p>
        </p:txBody>
      </p:sp>
      <p:sp>
        <p:nvSpPr>
          <p:cNvPr id="6148" name="Rectangle 3"/>
          <p:cNvSpPr>
            <a:spLocks/>
          </p:cNvSpPr>
          <p:nvPr/>
        </p:nvSpPr>
        <p:spPr bwMode="auto">
          <a:xfrm>
            <a:off x="8418513" y="6223000"/>
            <a:ext cx="150812" cy="203200"/>
          </a:xfrm>
          <a:prstGeom prst="rect">
            <a:avLst/>
          </a:prstGeom>
          <a:noFill/>
          <a:ln w="12700">
            <a:noFill/>
            <a:miter lim="800000"/>
            <a:headEnd/>
            <a:tailEnd/>
          </a:ln>
        </p:spPr>
        <p:txBody>
          <a:bodyPr wrap="none" lIns="0" tIns="0" rIns="40639" bIns="0">
            <a:spAutoFit/>
          </a:bodyPr>
          <a:lstStyle/>
          <a:p>
            <a:pPr marL="39688" algn="ctr" fontAlgn="base">
              <a:spcBef>
                <a:spcPct val="0"/>
              </a:spcBef>
              <a:spcAft>
                <a:spcPct val="0"/>
              </a:spcAft>
            </a:pPr>
            <a:r>
              <a:rPr lang="en-US" sz="1400" smtClean="0">
                <a:solidFill>
                  <a:srgbClr val="000000"/>
                </a:solidFill>
                <a:cs typeface="Arial" charset="0"/>
                <a:sym typeface="Arial" charset="0"/>
              </a:rPr>
              <a:t>1</a:t>
            </a:r>
          </a:p>
        </p:txBody>
      </p:sp>
      <p:pic>
        <p:nvPicPr>
          <p:cNvPr id="11268" name="Picture 4"/>
          <p:cNvPicPr>
            <a:picLocks noChangeArrowheads="1"/>
          </p:cNvPicPr>
          <p:nvPr/>
        </p:nvPicPr>
        <p:blipFill>
          <a:blip r:embed="rId4" cstate="print"/>
          <a:srcRect/>
          <a:stretch>
            <a:fillRect/>
          </a:stretch>
        </p:blipFill>
        <p:spPr bwMode="auto">
          <a:xfrm>
            <a:off x="533400" y="5664200"/>
            <a:ext cx="3606800" cy="677863"/>
          </a:xfrm>
          <a:prstGeom prst="rect">
            <a:avLst/>
          </a:prstGeom>
          <a:noFill/>
          <a:ln w="9525" cap="flat">
            <a:noFill/>
            <a:round/>
            <a:headEnd/>
            <a:tailEnd/>
          </a:ln>
          <a:effectLst>
            <a:outerShdw dist="25399" dir="21480058" algn="ctr" rotWithShape="0">
              <a:schemeClr val="bg2"/>
            </a:outerShdw>
          </a:effectLst>
        </p:spPr>
      </p:pic>
      <p:pic>
        <p:nvPicPr>
          <p:cNvPr id="11269" name="Picture 5"/>
          <p:cNvPicPr>
            <a:picLocks noChangeArrowheads="1"/>
          </p:cNvPicPr>
          <p:nvPr/>
        </p:nvPicPr>
        <p:blipFill>
          <a:blip r:embed="rId5" cstate="print"/>
          <a:srcRect/>
          <a:stretch>
            <a:fillRect/>
          </a:stretch>
        </p:blipFill>
        <p:spPr bwMode="auto">
          <a:xfrm>
            <a:off x="7805738" y="5621338"/>
            <a:ext cx="762000" cy="762000"/>
          </a:xfrm>
          <a:prstGeom prst="rect">
            <a:avLst/>
          </a:prstGeom>
          <a:noFill/>
          <a:ln w="9525" cap="flat">
            <a:noFill/>
            <a:round/>
            <a:headEnd/>
            <a:tailEnd/>
          </a:ln>
          <a:effectLst>
            <a:outerShdw algn="ctr" rotWithShape="0">
              <a:schemeClr val="bg2"/>
            </a:outerShdw>
          </a:effectLst>
        </p:spPr>
      </p:pic>
      <p:sp>
        <p:nvSpPr>
          <p:cNvPr id="6151" name="Rectangle 6"/>
          <p:cNvSpPr>
            <a:spLocks/>
          </p:cNvSpPr>
          <p:nvPr/>
        </p:nvSpPr>
        <p:spPr bwMode="auto">
          <a:xfrm>
            <a:off x="7551738" y="6350000"/>
            <a:ext cx="1260475" cy="228600"/>
          </a:xfrm>
          <a:prstGeom prst="rect">
            <a:avLst/>
          </a:prstGeom>
          <a:noFill/>
          <a:ln w="12700">
            <a:noFill/>
            <a:miter lim="800000"/>
            <a:headEnd/>
            <a:tailEnd/>
          </a:ln>
        </p:spPr>
        <p:txBody>
          <a:bodyPr wrap="none" lIns="0" tIns="0" rIns="40639" bIns="0">
            <a:spAutoFit/>
          </a:bodyPr>
          <a:lstStyle/>
          <a:p>
            <a:pPr marL="39688" algn="ctr" fontAlgn="base">
              <a:spcBef>
                <a:spcPct val="0"/>
              </a:spcBef>
              <a:spcAft>
                <a:spcPct val="0"/>
              </a:spcAft>
            </a:pPr>
            <a:r>
              <a:rPr lang="en-US" sz="800" smtClean="0">
                <a:solidFill>
                  <a:srgbClr val="000000"/>
                </a:solidFill>
                <a:cs typeface="Arial" charset="0"/>
                <a:sym typeface="Arial" charset="0"/>
              </a:rPr>
              <a:t>Royal Aeronautical Society</a:t>
            </a:r>
          </a:p>
          <a:p>
            <a:pPr marL="39688" algn="ctr" fontAlgn="base">
              <a:spcBef>
                <a:spcPct val="0"/>
              </a:spcBef>
              <a:spcAft>
                <a:spcPct val="0"/>
              </a:spcAft>
            </a:pPr>
            <a:r>
              <a:rPr lang="en-US" sz="800" smtClean="0">
                <a:solidFill>
                  <a:srgbClr val="000000"/>
                </a:solidFill>
                <a:cs typeface="Arial" charset="0"/>
                <a:sym typeface="Arial" charset="0"/>
              </a:rPr>
              <a:t>Flight Simulation Group</a:t>
            </a:r>
          </a:p>
        </p:txBody>
      </p:sp>
      <p:sp>
        <p:nvSpPr>
          <p:cNvPr id="6152" name="AutoShape 7"/>
          <p:cNvSpPr>
            <a:spLocks/>
          </p:cNvSpPr>
          <p:nvPr/>
        </p:nvSpPr>
        <p:spPr bwMode="auto">
          <a:xfrm>
            <a:off x="254000" y="469900"/>
            <a:ext cx="4991100" cy="2552700"/>
          </a:xfrm>
          <a:prstGeom prst="roundRect">
            <a:avLst>
              <a:gd name="adj" fmla="val 7458"/>
            </a:avLst>
          </a:prstGeom>
          <a:solidFill>
            <a:srgbClr val="6A666A">
              <a:alpha val="50980"/>
            </a:srgbClr>
          </a:solid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6153" name="Rectangle 8"/>
          <p:cNvSpPr>
            <a:spLocks/>
          </p:cNvSpPr>
          <p:nvPr/>
        </p:nvSpPr>
        <p:spPr bwMode="auto">
          <a:xfrm>
            <a:off x="444500" y="571500"/>
            <a:ext cx="4813300" cy="2286000"/>
          </a:xfrm>
          <a:prstGeom prst="rect">
            <a:avLst/>
          </a:prstGeom>
          <a:noFill/>
          <a:ln w="12700">
            <a:noFill/>
            <a:miter lim="800000"/>
            <a:headEnd/>
            <a:tailEnd/>
          </a:ln>
        </p:spPr>
        <p:txBody>
          <a:bodyPr lIns="0" tIns="0" rIns="40639" bIns="0"/>
          <a:lstStyle/>
          <a:p>
            <a:pPr marL="39688" fontAlgn="base">
              <a:spcBef>
                <a:spcPct val="0"/>
              </a:spcBef>
              <a:spcAft>
                <a:spcPct val="0"/>
              </a:spcAft>
            </a:pPr>
            <a:r>
              <a:rPr lang="en-US" sz="3600" b="1" smtClean="0">
                <a:solidFill>
                  <a:srgbClr val="FF4529"/>
                </a:solidFill>
                <a:latin typeface="Helvetica Neue" charset="0"/>
                <a:ea typeface="Helvetica Neue" charset="0"/>
                <a:cs typeface="Helvetica Neue" charset="0"/>
                <a:sym typeface="Helvetica Neue" charset="0"/>
              </a:rPr>
              <a:t>Maintaining Control</a:t>
            </a:r>
          </a:p>
          <a:p>
            <a:pPr marL="39688" fontAlgn="base">
              <a:spcBef>
                <a:spcPct val="0"/>
              </a:spcBef>
              <a:spcAft>
                <a:spcPct val="0"/>
              </a:spcAft>
            </a:pPr>
            <a:r>
              <a:rPr lang="en-US" sz="3000" b="1" smtClean="0">
                <a:solidFill>
                  <a:srgbClr val="D3E0FF"/>
                </a:solidFill>
                <a:latin typeface="Helvetica Neue" charset="0"/>
                <a:ea typeface="Helvetica Neue" charset="0"/>
                <a:cs typeface="Helvetica Neue" charset="0"/>
                <a:sym typeface="Helvetica Neue" charset="0"/>
              </a:rPr>
              <a:t>The ICATEE Approach</a:t>
            </a:r>
          </a:p>
          <a:p>
            <a:pPr marL="39688" fontAlgn="base">
              <a:spcBef>
                <a:spcPct val="0"/>
              </a:spcBef>
              <a:spcAft>
                <a:spcPct val="0"/>
              </a:spcAft>
            </a:pPr>
            <a:endParaRPr lang="en-US" sz="3600" smtClean="0">
              <a:solidFill>
                <a:srgbClr val="D3E0FF"/>
              </a:solidFill>
              <a:latin typeface="Helvetica Neue" charset="0"/>
              <a:ea typeface="Helvetica Neue" charset="0"/>
              <a:cs typeface="Helvetica Neue" charset="0"/>
              <a:sym typeface="Helvetica Neue" charset="0"/>
            </a:endParaRPr>
          </a:p>
          <a:p>
            <a:pPr marL="39688" fontAlgn="base">
              <a:spcBef>
                <a:spcPct val="0"/>
              </a:spcBef>
              <a:spcAft>
                <a:spcPct val="0"/>
              </a:spcAft>
            </a:pPr>
            <a:r>
              <a:rPr lang="en-US" sz="1400" smtClean="0">
                <a:solidFill>
                  <a:srgbClr val="D3E0FF"/>
                </a:solidFill>
                <a:latin typeface="Helvetica Neue" charset="0"/>
                <a:ea typeface="Helvetica Neue" charset="0"/>
                <a:cs typeface="Helvetica Neue" charset="0"/>
                <a:sym typeface="Helvetica Neue" charset="0"/>
              </a:rPr>
              <a:t>RAeS Flight Crew Training Conference</a:t>
            </a:r>
          </a:p>
          <a:p>
            <a:pPr marL="39688" fontAlgn="base">
              <a:spcBef>
                <a:spcPct val="0"/>
              </a:spcBef>
              <a:spcAft>
                <a:spcPct val="0"/>
              </a:spcAft>
            </a:pPr>
            <a:r>
              <a:rPr lang="en-US" sz="1400" smtClean="0">
                <a:solidFill>
                  <a:srgbClr val="D3E0FF"/>
                </a:solidFill>
                <a:latin typeface="Helvetica Neue" charset="0"/>
                <a:ea typeface="Helvetica Neue" charset="0"/>
                <a:cs typeface="Helvetica Neue" charset="0"/>
                <a:sym typeface="Helvetica Neue" charset="0"/>
              </a:rPr>
              <a:t>27 September 2012</a:t>
            </a:r>
          </a:p>
          <a:p>
            <a:pPr marL="39688" fontAlgn="base">
              <a:spcBef>
                <a:spcPct val="0"/>
              </a:spcBef>
              <a:spcAft>
                <a:spcPct val="0"/>
              </a:spcAft>
            </a:pPr>
            <a:r>
              <a:rPr lang="en-US" sz="1400" smtClean="0">
                <a:solidFill>
                  <a:srgbClr val="FFFFFF"/>
                </a:solidFill>
                <a:latin typeface="Helvetica Neue" charset="0"/>
                <a:ea typeface="Helvetica Neue" charset="0"/>
                <a:cs typeface="Helvetica Neue" charset="0"/>
                <a:sym typeface="Helvetica Neue" charset="0"/>
              </a:rPr>
              <a:t>Dr. Sunjoo Advani, Chairman of ICATEE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9940352" presetClass="entr" presetSubtype="191059152" fill="hold" nodeType="click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par>
                          <p:cTn id="7" fill="hold">
                            <p:stCondLst>
                              <p:cond delay="500"/>
                            </p:stCondLst>
                            <p:childTnLst>
                              <p:par>
                                <p:cTn id="8" presetID="89940352" presetClass="entr" presetSubtype="191059240" fill="hold" nodeType="afterEffect">
                                  <p:stCondLst>
                                    <p:cond delay="0"/>
                                  </p:stCondLst>
                                  <p:childTnLst>
                                    <p:set>
                                      <p:cBhvr>
                                        <p:cTn id="9"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7171"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7172" name="Text Box 3"/>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222A952D-677D-48EE-B74C-3B36AB164EF8}" type="slidenum">
              <a:rPr lang="en-US" sz="1400" smtClean="0">
                <a:solidFill>
                  <a:srgbClr val="000000"/>
                </a:solidFill>
                <a:cs typeface="Arial" charset="0"/>
                <a:sym typeface="Arial" charset="0"/>
              </a:rPr>
              <a:pPr algn="ctr" fontAlgn="base">
                <a:spcBef>
                  <a:spcPct val="0"/>
                </a:spcBef>
                <a:spcAft>
                  <a:spcPct val="0"/>
                </a:spcAft>
              </a:pPr>
              <a:t>91</a:t>
            </a:fld>
            <a:endParaRPr lang="en-US" sz="1400" smtClean="0">
              <a:solidFill>
                <a:srgbClr val="000000"/>
              </a:solidFill>
              <a:cs typeface="Arial" charset="0"/>
              <a:sym typeface="Arial" charset="0"/>
            </a:endParaRPr>
          </a:p>
        </p:txBody>
      </p:sp>
      <p:pic>
        <p:nvPicPr>
          <p:cNvPr id="7173" name="Picture 4"/>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7174" name="Picture 5"/>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7175"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7176" name="Rectangle 7"/>
          <p:cNvSpPr>
            <a:spLocks noChangeArrowheads="1"/>
          </p:cNvSpPr>
          <p:nvPr>
            <p:ph type="title"/>
          </p:nvPr>
        </p:nvSpPr>
        <p:spPr/>
        <p:txBody>
          <a:bodyPr lIns="0" tIns="0" rIns="5078" bIns="0"/>
          <a:lstStyle/>
          <a:p>
            <a:pPr marL="65088" eaLnBrk="1" hangingPunct="1"/>
            <a:r>
              <a:rPr lang="en-US" smtClean="0"/>
              <a:t>ICATEE</a:t>
            </a:r>
          </a:p>
        </p:txBody>
      </p:sp>
      <p:sp>
        <p:nvSpPr>
          <p:cNvPr id="7177" name="Rectangle 8"/>
          <p:cNvSpPr>
            <a:spLocks noChangeArrowheads="1"/>
          </p:cNvSpPr>
          <p:nvPr>
            <p:ph type="body" idx="1"/>
          </p:nvPr>
        </p:nvSpPr>
        <p:spPr>
          <a:xfrm>
            <a:off x="304800" y="1384300"/>
            <a:ext cx="8204200" cy="4483100"/>
          </a:xfrm>
        </p:spPr>
        <p:txBody>
          <a:bodyPr lIns="0" tIns="0" rIns="5078" bIns="0"/>
          <a:lstStyle/>
          <a:p>
            <a:pPr marL="384175" indent="-358775" eaLnBrk="1" hangingPunct="1">
              <a:spcBef>
                <a:spcPct val="0"/>
              </a:spcBef>
              <a:buFont typeface="Helvetica Neue" charset="0"/>
              <a:buChar char="•"/>
            </a:pPr>
            <a:r>
              <a:rPr lang="en-US" b="1" smtClean="0">
                <a:latin typeface="Helvetica Neue" charset="0"/>
                <a:ea typeface="Helvetica Neue" charset="0"/>
                <a:cs typeface="Helvetica Neue" charset="0"/>
                <a:sym typeface="Helvetica Neue" charset="0"/>
              </a:rPr>
              <a:t>International Committee for Aviation Training in Extended Envelopes</a:t>
            </a:r>
            <a:endParaRPr lang="en-US" b="1" smtClean="0">
              <a:latin typeface="Helvetica Neue" charset="0"/>
              <a:ea typeface="ヒラギノ角ゴ ProN W6" charset="0"/>
              <a:cs typeface="ヒラギノ角ゴ ProN W6" charset="0"/>
              <a:sym typeface="Helvetica Neue" charset="0"/>
            </a:endParaRPr>
          </a:p>
          <a:p>
            <a:pPr marL="384175" indent="-358775" eaLnBrk="1" hangingPunct="1">
              <a:spcBef>
                <a:spcPts val="1400"/>
              </a:spcBef>
            </a:pPr>
            <a:r>
              <a:rPr lang="en-US" smtClean="0"/>
              <a:t>Initiated by RAeS Flight Simulation Group in June 2009</a:t>
            </a:r>
          </a:p>
          <a:p>
            <a:pPr marL="384175" indent="-358775" eaLnBrk="1" hangingPunct="1">
              <a:spcBef>
                <a:spcPts val="1400"/>
              </a:spcBef>
            </a:pPr>
            <a:r>
              <a:rPr lang="en-US" smtClean="0"/>
              <a:t>MISSION: To deliver a comprehensive long-term strategy to reduce the rate of Loss of Control In-Flight accidents and incidents through enhanced UPRT</a:t>
            </a:r>
          </a:p>
          <a:p>
            <a:pPr marL="384175" indent="-358775" eaLnBrk="1" hangingPunct="1">
              <a:spcBef>
                <a:spcPts val="1400"/>
              </a:spcBef>
            </a:pPr>
            <a:r>
              <a:rPr lang="en-US" smtClean="0"/>
              <a:t>Approach: Upset </a:t>
            </a:r>
            <a:r>
              <a:rPr lang="en-US" smtClean="0">
                <a:solidFill>
                  <a:srgbClr val="D90B00"/>
                </a:solidFill>
              </a:rPr>
              <a:t>Prevention</a:t>
            </a:r>
            <a:r>
              <a:rPr lang="en-US" smtClean="0"/>
              <a:t> and </a:t>
            </a:r>
            <a:r>
              <a:rPr lang="en-US" smtClean="0">
                <a:solidFill>
                  <a:srgbClr val="D90B00"/>
                </a:solidFill>
              </a:rPr>
              <a:t>Recovery </a:t>
            </a:r>
            <a:r>
              <a:rPr lang="en-US" smtClean="0"/>
              <a:t>Training</a:t>
            </a:r>
          </a:p>
          <a:p>
            <a:pPr marL="384175" indent="-358775" eaLnBrk="1" hangingPunct="1">
              <a:spcBef>
                <a:spcPts val="1400"/>
              </a:spcBef>
            </a:pPr>
            <a:r>
              <a:rPr lang="en-US" smtClean="0"/>
              <a:t>Provide recommendations to ICAO, FAA and industry</a:t>
            </a:r>
          </a:p>
        </p:txBody>
      </p:sp>
      <p:pic>
        <p:nvPicPr>
          <p:cNvPr id="7178" name="Picture 9"/>
          <p:cNvPicPr>
            <a:picLocks noChangeArrowheads="1"/>
          </p:cNvPicPr>
          <p:nvPr/>
        </p:nvPicPr>
        <p:blipFill>
          <a:blip r:embed="rId4" cstate="print"/>
          <a:srcRect/>
          <a:stretch>
            <a:fillRect/>
          </a:stretch>
        </p:blipFill>
        <p:spPr bwMode="auto">
          <a:xfrm>
            <a:off x="7996238" y="2179638"/>
            <a:ext cx="622300" cy="62230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D61761B8-4ED5-4312-91BD-49BC6D6A439E}" type="slidenum">
              <a:rPr lang="en-US" smtClean="0">
                <a:solidFill>
                  <a:srgbClr val="000000"/>
                </a:solidFill>
              </a:rPr>
              <a:pPr/>
              <a:t>92</a:t>
            </a:fld>
            <a:endParaRPr lang="en-US" smtClean="0">
              <a:solidFill>
                <a:srgbClr val="000000"/>
              </a:solidFill>
            </a:endParaRPr>
          </a:p>
        </p:txBody>
      </p:sp>
      <p:sp>
        <p:nvSpPr>
          <p:cNvPr id="8195"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8196"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pic>
        <p:nvPicPr>
          <p:cNvPr id="8197"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8198"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8199" name="Text Box 5"/>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6A937091-6F43-4D26-A0D8-E98E29E97582}" type="slidenum">
              <a:rPr lang="en-US" sz="1400" smtClean="0">
                <a:solidFill>
                  <a:srgbClr val="000000"/>
                </a:solidFill>
                <a:cs typeface="Arial" charset="0"/>
                <a:sym typeface="Arial" charset="0"/>
              </a:rPr>
              <a:pPr algn="ctr" fontAlgn="base">
                <a:spcBef>
                  <a:spcPct val="0"/>
                </a:spcBef>
                <a:spcAft>
                  <a:spcPct val="0"/>
                </a:spcAft>
              </a:pPr>
              <a:t>92</a:t>
            </a:fld>
            <a:endParaRPr lang="en-US" sz="1400" smtClean="0">
              <a:solidFill>
                <a:srgbClr val="000000"/>
              </a:solidFill>
              <a:cs typeface="Arial" charset="0"/>
              <a:sym typeface="Arial" charset="0"/>
            </a:endParaRPr>
          </a:p>
        </p:txBody>
      </p:sp>
      <p:sp>
        <p:nvSpPr>
          <p:cNvPr id="8200" name="Rectangle 6"/>
          <p:cNvSpPr>
            <a:spLocks/>
          </p:cNvSpPr>
          <p:nvPr/>
        </p:nvSpPr>
        <p:spPr bwMode="auto">
          <a:xfrm>
            <a:off x="0" y="-38100"/>
            <a:ext cx="9156700" cy="1104900"/>
          </a:xfrm>
          <a:prstGeom prst="rect">
            <a:avLst/>
          </a:prstGeom>
          <a:solidFill>
            <a:srgbClr val="002D99">
              <a:alpha val="69803"/>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8201" name="Rectangle 7"/>
          <p:cNvSpPr>
            <a:spLocks noChangeArrowheads="1"/>
          </p:cNvSpPr>
          <p:nvPr>
            <p:ph type="title"/>
          </p:nvPr>
        </p:nvSpPr>
        <p:spPr/>
        <p:txBody>
          <a:bodyPr rIns="30479"/>
          <a:lstStyle/>
          <a:p>
            <a:pPr eaLnBrk="1" hangingPunct="1"/>
            <a:r>
              <a:rPr lang="en-US" smtClean="0"/>
              <a:t>ICATEE Participants</a:t>
            </a:r>
          </a:p>
        </p:txBody>
      </p:sp>
      <p:grpSp>
        <p:nvGrpSpPr>
          <p:cNvPr id="2" name="Group 10"/>
          <p:cNvGrpSpPr>
            <a:grpSpLocks/>
          </p:cNvGrpSpPr>
          <p:nvPr/>
        </p:nvGrpSpPr>
        <p:grpSpPr bwMode="auto">
          <a:xfrm>
            <a:off x="444500" y="5003800"/>
            <a:ext cx="8128000" cy="723900"/>
            <a:chOff x="0" y="0"/>
            <a:chExt cx="5120" cy="456"/>
          </a:xfrm>
        </p:grpSpPr>
        <p:sp>
          <p:nvSpPr>
            <p:cNvPr id="8235" name="AutoShape 8"/>
            <p:cNvSpPr>
              <a:spLocks/>
            </p:cNvSpPr>
            <p:nvPr/>
          </p:nvSpPr>
          <p:spPr bwMode="auto">
            <a:xfrm>
              <a:off x="0" y="0"/>
              <a:ext cx="5120" cy="456"/>
            </a:xfrm>
            <a:prstGeom prst="roundRect">
              <a:avLst>
                <a:gd name="adj" fmla="val 14028"/>
              </a:avLst>
            </a:prstGeom>
            <a:solidFill>
              <a:srgbClr val="86133E">
                <a:alpha val="89803"/>
              </a:srgbClr>
            </a:solidFill>
            <a:ln w="9525">
              <a:solidFill>
                <a:schemeClr val="tx1">
                  <a:alpha val="89803"/>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8236" name="Rectangle 9"/>
            <p:cNvSpPr>
              <a:spLocks/>
            </p:cNvSpPr>
            <p:nvPr/>
          </p:nvSpPr>
          <p:spPr bwMode="auto">
            <a:xfrm>
              <a:off x="120" y="88"/>
              <a:ext cx="4960" cy="216"/>
            </a:xfrm>
            <a:prstGeom prst="rect">
              <a:avLst/>
            </a:prstGeom>
            <a:noFill/>
            <a:ln w="12700">
              <a:noFill/>
              <a:miter lim="800000"/>
              <a:headEnd/>
              <a:tailEnd/>
            </a:ln>
          </p:spPr>
          <p:txBody>
            <a:bodyPr lIns="0" tIns="0" rIns="40639" bIns="0"/>
            <a:lstStyle/>
            <a:p>
              <a:pPr marL="39688" algn="ctr" fontAlgn="base">
                <a:spcBef>
                  <a:spcPct val="0"/>
                </a:spcBef>
                <a:spcAft>
                  <a:spcPct val="0"/>
                </a:spcAft>
              </a:pPr>
              <a:r>
                <a:rPr lang="en-US" sz="2400" smtClean="0">
                  <a:solidFill>
                    <a:srgbClr val="FFFFFF"/>
                  </a:solidFill>
                  <a:cs typeface="Arial" charset="0"/>
                  <a:sym typeface="Arial" charset="0"/>
                </a:rPr>
                <a:t>45 organizations, over 80 individuals</a:t>
              </a:r>
            </a:p>
          </p:txBody>
        </p:sp>
      </p:grpSp>
      <p:graphicFrame>
        <p:nvGraphicFramePr>
          <p:cNvPr id="48139" name="Group 11"/>
          <p:cNvGraphicFramePr>
            <a:graphicFrameLocks noGrp="1"/>
          </p:cNvGraphicFramePr>
          <p:nvPr/>
        </p:nvGraphicFramePr>
        <p:xfrm>
          <a:off x="495300" y="1284288"/>
          <a:ext cx="8128000" cy="3157220"/>
        </p:xfrm>
        <a:graphic>
          <a:graphicData uri="http://schemas.openxmlformats.org/drawingml/2006/table">
            <a:tbl>
              <a:tblPr/>
              <a:tblGrid>
                <a:gridCol w="1993900"/>
                <a:gridCol w="6134100"/>
              </a:tblGrid>
              <a:tr h="41910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800" b="1"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Category</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F3DB3"/>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800" b="1"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Participants</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F3DB3"/>
                    </a:solidFill>
                  </a:tcPr>
                </a:tc>
              </a:tr>
              <a:tr h="3302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Organization</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RAeS-FSG, ICAO</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Airframe Manufacturer</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Boeing, Airbus, Bombardier</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797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Regulator/Government</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FAA, NTSB, IATA (ITQI/EBT), Transport Canada, EASA, Russian CAA</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Training Provider</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CAE, FlightSafety, Boeing Flight Training, APS, CALSPAN, Embry-Riddle</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Simulation Provider</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CAE, FlightSafety, Thales, Opinicus, ETC, Bihrle</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Industry Body</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ALPA, IFALPA, ATA, BBGA</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Airline</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KLM, Alaska, Flybe, FedEx, Air Canada, Lufthansa, </a:t>
                      </a:r>
                      <a:r>
                        <a:rPr kumimoji="0" lang="en-US" sz="14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several airlines</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Research</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pPr>
                      <a:r>
                        <a:rPr kumimoji="0" lang="en-US" sz="1400" b="0" i="0" u="none" strike="noStrike" cap="none" normalizeH="0" baseline="0" smtClean="0">
                          <a:ln>
                            <a:noFill/>
                          </a:ln>
                          <a:solidFill>
                            <a:schemeClr val="tx1"/>
                          </a:solidFill>
                          <a:effectLst/>
                          <a:latin typeface="Helvetica Neue" charset="0"/>
                          <a:ea typeface="Helvetica Neue" charset="0"/>
                          <a:cs typeface="Helvetica Neue" charset="0"/>
                          <a:sym typeface="Helvetica Neue" charset="0"/>
                        </a:rPr>
                        <a:t>AIAA MSTC, NASA, UTIAS, NLR, TNO, IDT, DLR, U Liverpool, SOS, Volpe</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CDC04888-C005-4F9C-A991-A4585202BC28}" type="slidenum">
              <a:rPr lang="en-US" smtClean="0">
                <a:solidFill>
                  <a:srgbClr val="000000"/>
                </a:solidFill>
              </a:rPr>
              <a:pPr/>
              <a:t>93</a:t>
            </a:fld>
            <a:endParaRPr lang="en-US" smtClean="0">
              <a:solidFill>
                <a:srgbClr val="000000"/>
              </a:solidFill>
            </a:endParaRPr>
          </a:p>
        </p:txBody>
      </p:sp>
      <p:sp>
        <p:nvSpPr>
          <p:cNvPr id="9219"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9220"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pic>
        <p:nvPicPr>
          <p:cNvPr id="9221"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9222"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9223" name="Rectangle 5"/>
          <p:cNvSpPr>
            <a:spLocks noChangeArrowheads="1"/>
          </p:cNvSpPr>
          <p:nvPr>
            <p:ph type="title"/>
          </p:nvPr>
        </p:nvSpPr>
        <p:spPr/>
        <p:txBody>
          <a:bodyPr rIns="132080"/>
          <a:lstStyle/>
          <a:p>
            <a:pPr eaLnBrk="1" hangingPunct="1"/>
            <a:r>
              <a:rPr lang="en-US" smtClean="0"/>
              <a:t>ICATEE Meetings to Date</a:t>
            </a:r>
          </a:p>
        </p:txBody>
      </p:sp>
      <p:sp>
        <p:nvSpPr>
          <p:cNvPr id="9224"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7240519B-4698-4BDB-80CA-08570EA0016E}" type="slidenum">
              <a:rPr lang="en-US" sz="1400" smtClean="0">
                <a:solidFill>
                  <a:srgbClr val="000000"/>
                </a:solidFill>
                <a:cs typeface="Arial" charset="0"/>
                <a:sym typeface="Arial" charset="0"/>
              </a:rPr>
              <a:pPr algn="ctr" fontAlgn="base">
                <a:spcBef>
                  <a:spcPct val="0"/>
                </a:spcBef>
                <a:spcAft>
                  <a:spcPct val="0"/>
                </a:spcAft>
              </a:pPr>
              <a:t>93</a:t>
            </a:fld>
            <a:endParaRPr lang="en-US" sz="1400" smtClean="0">
              <a:solidFill>
                <a:srgbClr val="000000"/>
              </a:solidFill>
              <a:cs typeface="Arial" charset="0"/>
              <a:sym typeface="Arial" charset="0"/>
            </a:endParaRPr>
          </a:p>
        </p:txBody>
      </p:sp>
      <p:pic>
        <p:nvPicPr>
          <p:cNvPr id="9225" name="Picture 7"/>
          <p:cNvPicPr>
            <a:picLocks noChangeArrowheads="1"/>
          </p:cNvPicPr>
          <p:nvPr/>
        </p:nvPicPr>
        <p:blipFill>
          <a:blip r:embed="rId5" cstate="print"/>
          <a:srcRect/>
          <a:stretch>
            <a:fillRect/>
          </a:stretch>
        </p:blipFill>
        <p:spPr bwMode="auto">
          <a:xfrm>
            <a:off x="5237163" y="1616075"/>
            <a:ext cx="3200400" cy="3200400"/>
          </a:xfrm>
          <a:prstGeom prst="rect">
            <a:avLst/>
          </a:prstGeom>
          <a:noFill/>
          <a:ln w="9525">
            <a:noFill/>
            <a:round/>
            <a:headEnd/>
            <a:tailEnd/>
          </a:ln>
        </p:spPr>
      </p:pic>
      <p:graphicFrame>
        <p:nvGraphicFramePr>
          <p:cNvPr id="50184" name="Group 8"/>
          <p:cNvGraphicFramePr>
            <a:graphicFrameLocks noGrp="1"/>
          </p:cNvGraphicFramePr>
          <p:nvPr/>
        </p:nvGraphicFramePr>
        <p:xfrm>
          <a:off x="2478088" y="1157288"/>
          <a:ext cx="3721100" cy="4836160"/>
        </p:xfrm>
        <a:graphic>
          <a:graphicData uri="http://schemas.openxmlformats.org/drawingml/2006/table">
            <a:tbl>
              <a:tblPr/>
              <a:tblGrid>
                <a:gridCol w="923925"/>
                <a:gridCol w="1065212"/>
                <a:gridCol w="1731963"/>
              </a:tblGrid>
              <a:tr h="3190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11-09</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London</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3655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2</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03-10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Washington</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3</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04-10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Orlando</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4</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06-10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London</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5</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11-10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Oklahoma</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6</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03-11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Mesa</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7</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04-11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Daytona</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8</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04-11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Orlando</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9</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06-11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Amsterdam</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10</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08-11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Seattle</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11</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09-11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Montreal</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12</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11-11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London</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13</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04-12</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Lutz</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C52"/>
                    </a:solidFill>
                  </a:tcPr>
                </a:tc>
              </a:tr>
              <a:tr h="32702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14</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smtClean="0">
                          <a:ln>
                            <a:noFill/>
                          </a:ln>
                          <a:solidFill>
                            <a:srgbClr val="FFFFFF"/>
                          </a:solidFill>
                          <a:effectLst/>
                          <a:latin typeface="Arial Bold" charset="0"/>
                          <a:cs typeface="Arial Bold" charset="0"/>
                          <a:sym typeface="Arial Bold" charset="0"/>
                        </a:rPr>
                        <a:t>09-12</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3C52"/>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Helvetica Neue Light" charset="0"/>
                        <a:buNone/>
                        <a:tabLst>
                          <a:tab pos="914400" algn="l"/>
                        </a:tabLst>
                      </a:pPr>
                      <a:r>
                        <a:rPr kumimoji="0" lang="en-US" sz="1600" b="0" i="0" u="none" strike="noStrike" cap="none" normalizeH="0" baseline="0" dirty="0" smtClean="0">
                          <a:ln>
                            <a:noFill/>
                          </a:ln>
                          <a:solidFill>
                            <a:srgbClr val="FFFFFF"/>
                          </a:solidFill>
                          <a:effectLst/>
                          <a:latin typeface="Arial Bold" charset="0"/>
                          <a:cs typeface="Arial Bold" charset="0"/>
                          <a:sym typeface="Arial Bold" charset="0"/>
                        </a:rPr>
                        <a:t>Cologne</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3C52"/>
                    </a:solidFill>
                  </a:tcPr>
                </a:tc>
              </a:tr>
            </a:tbl>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121DAA27-F247-4B66-B921-20DC9748B40A}" type="slidenum">
              <a:rPr lang="en-US" smtClean="0">
                <a:solidFill>
                  <a:srgbClr val="000000"/>
                </a:solidFill>
              </a:rPr>
              <a:pPr/>
              <a:t>94</a:t>
            </a:fld>
            <a:endParaRPr lang="en-US" smtClean="0">
              <a:solidFill>
                <a:srgbClr val="000000"/>
              </a:solidFill>
            </a:endParaRPr>
          </a:p>
        </p:txBody>
      </p:sp>
      <p:sp>
        <p:nvSpPr>
          <p:cNvPr id="10243" name="Rectangle 1"/>
          <p:cNvSpPr>
            <a:spLocks/>
          </p:cNvSpPr>
          <p:nvPr/>
        </p:nvSpPr>
        <p:spPr bwMode="auto">
          <a:xfrm>
            <a:off x="-88900" y="5778500"/>
            <a:ext cx="9283700" cy="1117600"/>
          </a:xfrm>
          <a:prstGeom prst="rect">
            <a:avLst/>
          </a:prstGeom>
          <a:gradFill rotWithShape="0">
            <a:gsLst>
              <a:gs pos="0">
                <a:srgbClr val="4E5159">
                  <a:alpha val="50000"/>
                </a:srgbClr>
              </a:gs>
              <a:gs pos="100000">
                <a:srgbClr val="B9BABD">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10244" name="Rectangle 3"/>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pic>
        <p:nvPicPr>
          <p:cNvPr id="10245" name="Picture 4"/>
          <p:cNvPicPr>
            <a:picLocks noChangeAspect="1" noChangeArrowheads="1"/>
          </p:cNvPicPr>
          <p:nvPr/>
        </p:nvPicPr>
        <p:blipFill>
          <a:blip r:embed="rId3" cstate="print"/>
          <a:srcRect/>
          <a:stretch>
            <a:fillRect/>
          </a:stretch>
        </p:blipFill>
        <p:spPr bwMode="auto">
          <a:xfrm>
            <a:off x="673100" y="6107113"/>
            <a:ext cx="2463800" cy="463550"/>
          </a:xfrm>
          <a:prstGeom prst="rect">
            <a:avLst/>
          </a:prstGeom>
          <a:noFill/>
          <a:ln w="9525">
            <a:noFill/>
            <a:round/>
            <a:headEnd/>
            <a:tailEnd/>
          </a:ln>
        </p:spPr>
      </p:pic>
      <p:pic>
        <p:nvPicPr>
          <p:cNvPr id="10246" name="Picture 5"/>
          <p:cNvPicPr>
            <a:picLocks noChangeArrowheads="1"/>
          </p:cNvPicPr>
          <p:nvPr/>
        </p:nvPicPr>
        <p:blipFill>
          <a:blip r:embed="rId4" cstate="print"/>
          <a:srcRect/>
          <a:stretch>
            <a:fillRect/>
          </a:stretch>
        </p:blipFill>
        <p:spPr bwMode="auto">
          <a:xfrm>
            <a:off x="6954838" y="5989638"/>
            <a:ext cx="622300" cy="622300"/>
          </a:xfrm>
          <a:prstGeom prst="rect">
            <a:avLst/>
          </a:prstGeom>
          <a:noFill/>
          <a:ln w="9525">
            <a:noFill/>
            <a:round/>
            <a:headEnd/>
            <a:tailEnd/>
          </a:ln>
        </p:spPr>
      </p:pic>
      <p:sp>
        <p:nvSpPr>
          <p:cNvPr id="10247" name="Text Box 6"/>
          <p:cNvSpPr txBox="1">
            <a:spLocks noChangeArrowheads="1"/>
          </p:cNvSpPr>
          <p:nvPr/>
        </p:nvSpPr>
        <p:spPr bwMode="auto">
          <a:xfrm>
            <a:off x="8326438" y="6223000"/>
            <a:ext cx="312737" cy="304800"/>
          </a:xfrm>
          <a:prstGeom prst="rect">
            <a:avLst/>
          </a:prstGeom>
          <a:noFill/>
          <a:ln w="12700">
            <a:noFill/>
            <a:miter lim="800000"/>
            <a:headEnd/>
            <a:tailEnd/>
          </a:ln>
        </p:spPr>
        <p:txBody>
          <a:bodyPr wrap="none"/>
          <a:lstStyle/>
          <a:p>
            <a:pPr algn="ctr" fontAlgn="base">
              <a:spcBef>
                <a:spcPct val="0"/>
              </a:spcBef>
              <a:spcAft>
                <a:spcPct val="0"/>
              </a:spcAft>
            </a:pPr>
            <a:fld id="{EFCE776F-2082-41E3-9A06-95C6E15F9D1A}" type="slidenum">
              <a:rPr lang="en-US" sz="1400" smtClean="0">
                <a:solidFill>
                  <a:srgbClr val="000000"/>
                </a:solidFill>
                <a:cs typeface="Arial" charset="0"/>
                <a:sym typeface="Arial" charset="0"/>
              </a:rPr>
              <a:pPr algn="ctr" fontAlgn="base">
                <a:spcBef>
                  <a:spcPct val="0"/>
                </a:spcBef>
                <a:spcAft>
                  <a:spcPct val="0"/>
                </a:spcAft>
              </a:pPr>
              <a:t>94</a:t>
            </a:fld>
            <a:endParaRPr lang="en-US" sz="1400" smtClean="0">
              <a:solidFill>
                <a:srgbClr val="000000"/>
              </a:solidFill>
              <a:cs typeface="Arial" charset="0"/>
              <a:sym typeface="Arial" charset="0"/>
            </a:endParaRPr>
          </a:p>
        </p:txBody>
      </p:sp>
      <p:pic>
        <p:nvPicPr>
          <p:cNvPr id="10248" name="Picture 7"/>
          <p:cNvPicPr>
            <a:picLocks noChangeAspect="1" noChangeArrowheads="1"/>
          </p:cNvPicPr>
          <p:nvPr/>
        </p:nvPicPr>
        <p:blipFill>
          <a:blip r:embed="rId5" cstate="print"/>
          <a:srcRect/>
          <a:stretch>
            <a:fillRect/>
          </a:stretch>
        </p:blipFill>
        <p:spPr bwMode="auto">
          <a:xfrm>
            <a:off x="-38100" y="784983"/>
            <a:ext cx="9220200" cy="6110287"/>
          </a:xfrm>
          <a:prstGeom prst="rect">
            <a:avLst/>
          </a:prstGeom>
          <a:noFill/>
          <a:ln w="9525">
            <a:noFill/>
            <a:round/>
            <a:headEnd/>
            <a:tailEnd/>
          </a:ln>
        </p:spPr>
      </p:pic>
      <p:pic>
        <p:nvPicPr>
          <p:cNvPr id="49160" name="Picture 8"/>
          <p:cNvPicPr>
            <a:picLocks noChangeAspect="1" noChangeArrowheads="1"/>
          </p:cNvPicPr>
          <p:nvPr/>
        </p:nvPicPr>
        <p:blipFill>
          <a:blip r:embed="rId6" cstate="print"/>
          <a:srcRect/>
          <a:stretch>
            <a:fillRect/>
          </a:stretch>
        </p:blipFill>
        <p:spPr bwMode="auto">
          <a:xfrm>
            <a:off x="7213600" y="127000"/>
            <a:ext cx="1003300" cy="823913"/>
          </a:xfrm>
          <a:prstGeom prst="rect">
            <a:avLst/>
          </a:prstGeom>
          <a:noFill/>
          <a:ln w="9525" cap="flat">
            <a:noFill/>
            <a:round/>
            <a:headEnd/>
            <a:tailEnd/>
          </a:ln>
          <a:effectLst>
            <a:outerShdw algn="ctr" rotWithShape="0">
              <a:schemeClr val="bg2">
                <a:alpha val="75000"/>
              </a:schemeClr>
            </a:outerShdw>
          </a:effectLst>
        </p:spPr>
      </p:pic>
      <p:sp>
        <p:nvSpPr>
          <p:cNvPr id="10250" name="Rectangle 9"/>
          <p:cNvSpPr>
            <a:spLocks/>
          </p:cNvSpPr>
          <p:nvPr/>
        </p:nvSpPr>
        <p:spPr bwMode="auto">
          <a:xfrm>
            <a:off x="-76200" y="6426200"/>
            <a:ext cx="9283700" cy="495300"/>
          </a:xfrm>
          <a:prstGeom prst="rect">
            <a:avLst/>
          </a:prstGeom>
          <a:solidFill>
            <a:srgbClr val="FFFFFF">
              <a:alpha val="50195"/>
            </a:srgbClr>
          </a:solidFill>
          <a:ln w="9525">
            <a:noFill/>
            <a:round/>
            <a:headEnd/>
            <a:tailEnd/>
          </a:ln>
        </p:spPr>
        <p:txBody>
          <a:bodyPr lIns="0" tIns="0" rIns="0" bIns="0"/>
          <a:lstStyle/>
          <a:p>
            <a:pPr fontAlgn="base">
              <a:spcBef>
                <a:spcPct val="0"/>
              </a:spcBef>
              <a:spcAft>
                <a:spcPct val="0"/>
              </a:spcAft>
            </a:pPr>
            <a:endParaRPr lang="en-GB" sz="1200" smtClean="0">
              <a:solidFill>
                <a:srgbClr val="000000"/>
              </a:solidFill>
              <a:sym typeface="Arial" charset="0"/>
            </a:endParaRPr>
          </a:p>
        </p:txBody>
      </p:sp>
      <p:sp>
        <p:nvSpPr>
          <p:cNvPr id="10251" name="Rectangle 10"/>
          <p:cNvSpPr>
            <a:spLocks/>
          </p:cNvSpPr>
          <p:nvPr/>
        </p:nvSpPr>
        <p:spPr bwMode="auto">
          <a:xfrm>
            <a:off x="2768600" y="6477000"/>
            <a:ext cx="3605213" cy="355600"/>
          </a:xfrm>
          <a:prstGeom prst="rect">
            <a:avLst/>
          </a:prstGeom>
          <a:noFill/>
          <a:ln w="12700">
            <a:noFill/>
            <a:miter lim="800000"/>
            <a:headEnd/>
            <a:tailEnd/>
          </a:ln>
        </p:spPr>
        <p:txBody>
          <a:bodyPr wrap="none" lIns="0" tIns="0" rIns="40639" bIns="0">
            <a:spAutoFit/>
          </a:bodyPr>
          <a:lstStyle/>
          <a:p>
            <a:pPr marL="39688" fontAlgn="base">
              <a:spcBef>
                <a:spcPct val="0"/>
              </a:spcBef>
              <a:spcAft>
                <a:spcPct val="0"/>
              </a:spcAft>
            </a:pPr>
            <a:r>
              <a:rPr lang="en-US" smtClean="0">
                <a:solidFill>
                  <a:srgbClr val="A40800"/>
                </a:solidFill>
                <a:cs typeface="Arial" charset="0"/>
                <a:sym typeface="Arial" charset="0"/>
              </a:rPr>
              <a:t>ICAO, Montreal - September 2011</a:t>
            </a:r>
          </a:p>
        </p:txBody>
      </p:sp>
      <p:sp>
        <p:nvSpPr>
          <p:cNvPr id="10252" name="Rectangle 11"/>
          <p:cNvSpPr>
            <a:spLocks/>
          </p:cNvSpPr>
          <p:nvPr/>
        </p:nvSpPr>
        <p:spPr bwMode="auto">
          <a:xfrm>
            <a:off x="685800" y="152400"/>
            <a:ext cx="7772400" cy="774700"/>
          </a:xfrm>
          <a:prstGeom prst="rect">
            <a:avLst/>
          </a:prstGeom>
          <a:noFill/>
          <a:ln w="12700">
            <a:noFill/>
            <a:miter lim="800000"/>
            <a:headEnd/>
            <a:tailEnd/>
          </a:ln>
        </p:spPr>
        <p:txBody>
          <a:bodyPr lIns="25400" tIns="25400" rIns="30479" bIns="25400" anchor="ctr"/>
          <a:lstStyle/>
          <a:p>
            <a:pPr marL="39688" fontAlgn="base">
              <a:spcBef>
                <a:spcPct val="0"/>
              </a:spcBef>
              <a:spcAft>
                <a:spcPct val="0"/>
              </a:spcAft>
            </a:pPr>
            <a:r>
              <a:rPr lang="en-US" sz="3000" b="1" smtClean="0">
                <a:solidFill>
                  <a:srgbClr val="FFFFFF"/>
                </a:solidFill>
                <a:latin typeface="Helvetica Neue" charset="0"/>
                <a:ea typeface="Helvetica Neue" charset="0"/>
                <a:cs typeface="Helvetica Neue" charset="0"/>
                <a:sym typeface="Helvetica Neue" charset="0"/>
              </a:rPr>
              <a:t>ICATEE Team</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3875F5F2-104E-46E5-979A-19316D68AFB1}" type="slidenum">
              <a:rPr lang="en-US" smtClean="0">
                <a:solidFill>
                  <a:srgbClr val="000000"/>
                </a:solidFill>
              </a:rPr>
              <a:pPr/>
              <a:t>95</a:t>
            </a:fld>
            <a:endParaRPr lang="en-US" smtClean="0">
              <a:solidFill>
                <a:srgbClr val="000000"/>
              </a:solidFill>
            </a:endParaRPr>
          </a:p>
        </p:txBody>
      </p:sp>
      <p:sp>
        <p:nvSpPr>
          <p:cNvPr id="11267"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1268"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11269"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1270"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1271" name="Rectangle 5"/>
          <p:cNvSpPr>
            <a:spLocks noChangeArrowheads="1"/>
          </p:cNvSpPr>
          <p:nvPr>
            <p:ph type="title"/>
          </p:nvPr>
        </p:nvSpPr>
        <p:spPr/>
        <p:txBody>
          <a:bodyPr rIns="132080"/>
          <a:lstStyle/>
          <a:p>
            <a:pPr eaLnBrk="1" hangingPunct="1"/>
            <a:r>
              <a:rPr lang="en-US" smtClean="0"/>
              <a:t>Loss-of-Control In-Flight</a:t>
            </a:r>
          </a:p>
        </p:txBody>
      </p:sp>
      <p:sp>
        <p:nvSpPr>
          <p:cNvPr id="11272" name="Rectangle 6"/>
          <p:cNvSpPr>
            <a:spLocks noChangeArrowheads="1"/>
          </p:cNvSpPr>
          <p:nvPr>
            <p:ph type="body" idx="1"/>
          </p:nvPr>
        </p:nvSpPr>
        <p:spPr/>
        <p:txBody>
          <a:bodyPr rIns="132080"/>
          <a:lstStyle/>
          <a:p>
            <a:pPr eaLnBrk="1" hangingPunct="1">
              <a:buClrTx/>
            </a:pPr>
            <a:r>
              <a:rPr lang="en-US" sz="3600" smtClean="0"/>
              <a:t>Normal flight</a:t>
            </a:r>
          </a:p>
          <a:p>
            <a:pPr eaLnBrk="1" hangingPunct="1">
              <a:buClrTx/>
            </a:pPr>
            <a:r>
              <a:rPr lang="en-US" sz="3600" smtClean="0"/>
              <a:t>Upset</a:t>
            </a:r>
          </a:p>
          <a:p>
            <a:pPr eaLnBrk="1" hangingPunct="1">
              <a:buClrTx/>
            </a:pPr>
            <a:r>
              <a:rPr lang="en-US" sz="3600" smtClean="0"/>
              <a:t>Loss-of-Control</a:t>
            </a:r>
          </a:p>
        </p:txBody>
      </p:sp>
      <p:sp>
        <p:nvSpPr>
          <p:cNvPr id="11273" name="Text Box 7"/>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64ADEFD6-F1E4-4B51-9010-7F53679365F1}" type="slidenum">
              <a:rPr lang="en-US" sz="1400" smtClean="0">
                <a:solidFill>
                  <a:srgbClr val="000000"/>
                </a:solidFill>
                <a:latin typeface="Arial" charset="0"/>
                <a:cs typeface="Arial" charset="0"/>
                <a:sym typeface="Arial" charset="0"/>
              </a:rPr>
              <a:pPr algn="ctr" fontAlgn="base">
                <a:spcBef>
                  <a:spcPct val="0"/>
                </a:spcBef>
                <a:spcAft>
                  <a:spcPct val="0"/>
                </a:spcAft>
              </a:pPr>
              <a:t>95</a:t>
            </a:fld>
            <a:endParaRPr lang="en-US" sz="1400" smtClean="0">
              <a:solidFill>
                <a:srgbClr val="000000"/>
              </a:solidFill>
              <a:latin typeface="Arial" charset="0"/>
              <a:cs typeface="Arial" charset="0"/>
              <a:sym typeface="Arial" charset="0"/>
            </a:endParaRPr>
          </a:p>
        </p:txBody>
      </p:sp>
      <p:sp>
        <p:nvSpPr>
          <p:cNvPr id="11274" name="Freeform 8"/>
          <p:cNvSpPr>
            <a:spLocks/>
          </p:cNvSpPr>
          <p:nvPr/>
        </p:nvSpPr>
        <p:spPr bwMode="auto">
          <a:xfrm>
            <a:off x="4625975" y="1765300"/>
            <a:ext cx="361950" cy="422275"/>
          </a:xfrm>
          <a:custGeom>
            <a:avLst/>
            <a:gdLst>
              <a:gd name="T0" fmla="*/ 0 w 9600"/>
              <a:gd name="T1" fmla="*/ 0 h 21600"/>
              <a:gd name="T2" fmla="*/ 0 w 9600"/>
              <a:gd name="T3" fmla="*/ 422275 h 21600"/>
              <a:gd name="T4" fmla="*/ 0 60000 65536"/>
              <a:gd name="T5" fmla="*/ 0 60000 65536"/>
              <a:gd name="T6" fmla="*/ 0 w 9600"/>
              <a:gd name="T7" fmla="*/ 0 h 21600"/>
              <a:gd name="T8" fmla="*/ 9600 w 9600"/>
              <a:gd name="T9" fmla="*/ 21600 h 21600"/>
            </a:gdLst>
            <a:ahLst/>
            <a:cxnLst>
              <a:cxn ang="T4">
                <a:pos x="T0" y="T1"/>
              </a:cxn>
              <a:cxn ang="T5">
                <a:pos x="T2" y="T3"/>
              </a:cxn>
            </a:cxnLst>
            <a:rect l="T6" t="T7" r="T8" b="T9"/>
            <a:pathLst>
              <a:path w="9600" h="21600">
                <a:moveTo>
                  <a:pt x="0" y="0"/>
                </a:moveTo>
                <a:cubicBezTo>
                  <a:pt x="0" y="0"/>
                  <a:pt x="21600" y="21600"/>
                  <a:pt x="0" y="21600"/>
                </a:cubicBezTo>
              </a:path>
            </a:pathLst>
          </a:custGeom>
          <a:noFill/>
          <a:ln w="50800" cap="flat">
            <a:solidFill>
              <a:srgbClr val="D90B00"/>
            </a:solidFill>
            <a:prstDash val="solid"/>
            <a:round/>
            <a:headEnd type="none" w="med" len="me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1275" name="Freeform 9"/>
          <p:cNvSpPr>
            <a:spLocks/>
          </p:cNvSpPr>
          <p:nvPr/>
        </p:nvSpPr>
        <p:spPr bwMode="auto">
          <a:xfrm>
            <a:off x="4648200" y="2565400"/>
            <a:ext cx="360363" cy="422275"/>
          </a:xfrm>
          <a:custGeom>
            <a:avLst/>
            <a:gdLst>
              <a:gd name="T0" fmla="*/ 0 w 9600"/>
              <a:gd name="T1" fmla="*/ 0 h 21600"/>
              <a:gd name="T2" fmla="*/ 0 w 9600"/>
              <a:gd name="T3" fmla="*/ 422275 h 21600"/>
              <a:gd name="T4" fmla="*/ 0 60000 65536"/>
              <a:gd name="T5" fmla="*/ 0 60000 65536"/>
              <a:gd name="T6" fmla="*/ 0 w 9600"/>
              <a:gd name="T7" fmla="*/ 0 h 21600"/>
              <a:gd name="T8" fmla="*/ 9600 w 9600"/>
              <a:gd name="T9" fmla="*/ 21600 h 21600"/>
            </a:gdLst>
            <a:ahLst/>
            <a:cxnLst>
              <a:cxn ang="T4">
                <a:pos x="T0" y="T1"/>
              </a:cxn>
              <a:cxn ang="T5">
                <a:pos x="T2" y="T3"/>
              </a:cxn>
            </a:cxnLst>
            <a:rect l="T6" t="T7" r="T8" b="T9"/>
            <a:pathLst>
              <a:path w="9600" h="21600">
                <a:moveTo>
                  <a:pt x="0" y="0"/>
                </a:moveTo>
                <a:cubicBezTo>
                  <a:pt x="0" y="0"/>
                  <a:pt x="21600" y="21600"/>
                  <a:pt x="0" y="21600"/>
                </a:cubicBezTo>
              </a:path>
            </a:pathLst>
          </a:custGeom>
          <a:noFill/>
          <a:ln w="50800" cap="flat">
            <a:solidFill>
              <a:srgbClr val="D90B00"/>
            </a:solidFill>
            <a:prstDash val="solid"/>
            <a:round/>
            <a:headEnd type="none" w="med" len="me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21514" name="Rectangle 10"/>
          <p:cNvSpPr>
            <a:spLocks/>
          </p:cNvSpPr>
          <p:nvPr/>
        </p:nvSpPr>
        <p:spPr bwMode="auto">
          <a:xfrm>
            <a:off x="5422900" y="1790700"/>
            <a:ext cx="1728788" cy="4445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wrap="none" lIns="0" tIns="0" rIns="40639" bIns="0">
            <a:spAutoFit/>
          </a:bodyPr>
          <a:lstStyle/>
          <a:p>
            <a:pPr marL="39688" fontAlgn="base">
              <a:spcBef>
                <a:spcPct val="0"/>
              </a:spcBef>
              <a:spcAft>
                <a:spcPct val="0"/>
              </a:spcAft>
              <a:defRPr/>
            </a:pPr>
            <a:r>
              <a:rPr lang="en-US" sz="2400">
                <a:solidFill>
                  <a:srgbClr val="D90B00"/>
                </a:solidFill>
                <a:latin typeface="Arial Bold" charset="0"/>
                <a:cs typeface="Arial Bold" charset="0"/>
                <a:sym typeface="Arial Bold" charset="0"/>
              </a:rPr>
              <a:t>Prevention</a:t>
            </a:r>
          </a:p>
        </p:txBody>
      </p:sp>
      <p:sp>
        <p:nvSpPr>
          <p:cNvPr id="21515" name="Rectangle 11"/>
          <p:cNvSpPr>
            <a:spLocks/>
          </p:cNvSpPr>
          <p:nvPr/>
        </p:nvSpPr>
        <p:spPr bwMode="auto">
          <a:xfrm>
            <a:off x="5435600" y="2590800"/>
            <a:ext cx="1527175" cy="4445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wrap="none" lIns="0" tIns="0" rIns="40639" bIns="0">
            <a:spAutoFit/>
          </a:bodyPr>
          <a:lstStyle/>
          <a:p>
            <a:pPr marL="39688" fontAlgn="base">
              <a:spcBef>
                <a:spcPct val="0"/>
              </a:spcBef>
              <a:spcAft>
                <a:spcPct val="0"/>
              </a:spcAft>
              <a:defRPr/>
            </a:pPr>
            <a:r>
              <a:rPr lang="en-US" sz="2400">
                <a:solidFill>
                  <a:srgbClr val="D90B00"/>
                </a:solidFill>
                <a:latin typeface="Arial Bold" charset="0"/>
                <a:cs typeface="Arial Bold" charset="0"/>
                <a:sym typeface="Arial Bold" charset="0"/>
              </a:rPr>
              <a:t>Recovery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Pct val="100000"/>
                                  </p:iterate>
                                  <p:childTnLst>
                                    <p:set>
                                      <p:cBhvr>
                                        <p:cTn id="6" dur="1" fill="hold">
                                          <p:stCondLst>
                                            <p:cond delay="0"/>
                                          </p:stCondLst>
                                        </p:cTn>
                                        <p:tgtEl>
                                          <p:spTgt spid="21514"/>
                                        </p:tgtEl>
                                        <p:attrNameLst>
                                          <p:attrName>style.visibility</p:attrName>
                                        </p:attrNameLst>
                                      </p:cBhvr>
                                      <p:to>
                                        <p:strVal val="visible"/>
                                      </p:to>
                                    </p:set>
                                    <p:anim calcmode="lin" valueType="num">
                                      <p:cBhvr>
                                        <p:cTn id="7" dur="750" fill="hold"/>
                                        <p:tgtEl>
                                          <p:spTgt spid="21514"/>
                                        </p:tgtEl>
                                        <p:attrNameLst>
                                          <p:attrName>ppt_w</p:attrName>
                                        </p:attrNameLst>
                                      </p:cBhvr>
                                      <p:tavLst>
                                        <p:tav tm="0" fmla="#ppt_w*sin(2.5*pi*$)">
                                          <p:val>
                                            <p:fltVal val="0"/>
                                          </p:val>
                                        </p:tav>
                                        <p:tav tm="100000">
                                          <p:val>
                                            <p:fltVal val="1"/>
                                          </p:val>
                                        </p:tav>
                                      </p:tavLst>
                                    </p:anim>
                                    <p:anim calcmode="lin" valueType="num">
                                      <p:cBhvr>
                                        <p:cTn id="8" dur="750" fill="hold"/>
                                        <p:tgtEl>
                                          <p:spTgt spid="215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iterate type="lt">
                                    <p:tmPct val="100000"/>
                                  </p:iterate>
                                  <p:childTnLst>
                                    <p:set>
                                      <p:cBhvr>
                                        <p:cTn id="12" dur="1" fill="hold">
                                          <p:stCondLst>
                                            <p:cond delay="0"/>
                                          </p:stCondLst>
                                        </p:cTn>
                                        <p:tgtEl>
                                          <p:spTgt spid="21515"/>
                                        </p:tgtEl>
                                        <p:attrNameLst>
                                          <p:attrName>style.visibility</p:attrName>
                                        </p:attrNameLst>
                                      </p:cBhvr>
                                      <p:to>
                                        <p:strVal val="visible"/>
                                      </p:to>
                                    </p:set>
                                    <p:anim calcmode="lin" valueType="num">
                                      <p:cBhvr>
                                        <p:cTn id="13" dur="750" fill="hold"/>
                                        <p:tgtEl>
                                          <p:spTgt spid="21515"/>
                                        </p:tgtEl>
                                        <p:attrNameLst>
                                          <p:attrName>ppt_w</p:attrName>
                                        </p:attrNameLst>
                                      </p:cBhvr>
                                      <p:tavLst>
                                        <p:tav tm="0" fmla="#ppt_w*sin(2.5*pi*$)">
                                          <p:val>
                                            <p:fltVal val="0"/>
                                          </p:val>
                                        </p:tav>
                                        <p:tav tm="100000">
                                          <p:val>
                                            <p:fltVal val="1"/>
                                          </p:val>
                                        </p:tav>
                                      </p:tavLst>
                                    </p:anim>
                                    <p:anim calcmode="lin" valueType="num">
                                      <p:cBhvr>
                                        <p:cTn id="14" dur="750" fill="hold"/>
                                        <p:tgtEl>
                                          <p:spTgt spid="215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utoUpdateAnimBg="0"/>
      <p:bldP spid="21515"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9B620A68-8F60-45D1-BB92-11B4E8BB9734}" type="slidenum">
              <a:rPr lang="en-US" smtClean="0">
                <a:solidFill>
                  <a:srgbClr val="000000"/>
                </a:solidFill>
              </a:rPr>
              <a:pPr/>
              <a:t>96</a:t>
            </a:fld>
            <a:endParaRPr lang="en-US" smtClean="0">
              <a:solidFill>
                <a:srgbClr val="000000"/>
              </a:solidFill>
            </a:endParaRPr>
          </a:p>
        </p:txBody>
      </p:sp>
      <p:sp>
        <p:nvSpPr>
          <p:cNvPr id="12291"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2292"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12293"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2294"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2295" name="Rectangle 5"/>
          <p:cNvSpPr>
            <a:spLocks noChangeArrowheads="1"/>
          </p:cNvSpPr>
          <p:nvPr>
            <p:ph type="title"/>
          </p:nvPr>
        </p:nvSpPr>
        <p:spPr/>
        <p:txBody>
          <a:bodyPr rIns="132080"/>
          <a:lstStyle/>
          <a:p>
            <a:pPr eaLnBrk="1" hangingPunct="1"/>
            <a:r>
              <a:rPr lang="en-US" smtClean="0"/>
              <a:t>Today’s Training Assumptions</a:t>
            </a:r>
          </a:p>
        </p:txBody>
      </p:sp>
      <p:sp>
        <p:nvSpPr>
          <p:cNvPr id="29702" name="Rectangle 6"/>
          <p:cNvSpPr>
            <a:spLocks noChangeArrowheads="1"/>
          </p:cNvSpPr>
          <p:nvPr>
            <p:ph type="body" idx="1"/>
          </p:nvPr>
        </p:nvSpPr>
        <p:spPr/>
        <p:txBody>
          <a:bodyPr rIns="132080"/>
          <a:lstStyle/>
          <a:p>
            <a:pPr eaLnBrk="1" hangingPunct="1">
              <a:buSzPct val="99000"/>
              <a:buFont typeface="Arial" charset="0"/>
              <a:buAutoNum type="arabicPeriod"/>
            </a:pPr>
            <a:r>
              <a:rPr lang="en-US" smtClean="0"/>
              <a:t>Aircraft is within normal operational envelope and in a non-agitated flight condition</a:t>
            </a:r>
          </a:p>
          <a:p>
            <a:pPr eaLnBrk="1" hangingPunct="1">
              <a:buSzPct val="99000"/>
              <a:buFont typeface="Arial" charset="0"/>
              <a:buAutoNum type="arabicPeriod"/>
            </a:pPr>
            <a:r>
              <a:rPr lang="en-US" smtClean="0"/>
              <a:t>Situational awareness and information can be accurately correlated by the pilot with respect to observed flight condition</a:t>
            </a:r>
          </a:p>
          <a:p>
            <a:pPr eaLnBrk="1" hangingPunct="1">
              <a:buSzPct val="99000"/>
              <a:buFont typeface="Arial" charset="0"/>
              <a:buAutoNum type="arabicPeriod"/>
            </a:pPr>
            <a:r>
              <a:rPr lang="en-US" smtClean="0"/>
              <a:t>Airplane handling skills and strategies established by regulatory licensing can directly resolve an escalating condition</a:t>
            </a:r>
          </a:p>
          <a:p>
            <a:pPr eaLnBrk="1" hangingPunct="1">
              <a:buSzPct val="99000"/>
              <a:buFont typeface="Arial" charset="0"/>
              <a:buAutoNum type="arabicPeriod"/>
            </a:pPr>
            <a:r>
              <a:rPr lang="en-US" smtClean="0"/>
              <a:t>Human psychophysical response is predictable and reliable.</a:t>
            </a:r>
          </a:p>
        </p:txBody>
      </p:sp>
      <p:sp>
        <p:nvSpPr>
          <p:cNvPr id="12297" name="Text Box 7"/>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6B34ABAB-6874-4139-8A4A-96D43DB1324B}" type="slidenum">
              <a:rPr lang="en-US" sz="1400" smtClean="0">
                <a:solidFill>
                  <a:srgbClr val="000000"/>
                </a:solidFill>
                <a:latin typeface="Arial" charset="0"/>
                <a:cs typeface="Arial" charset="0"/>
                <a:sym typeface="Arial" charset="0"/>
              </a:rPr>
              <a:pPr algn="ctr" fontAlgn="base">
                <a:spcBef>
                  <a:spcPct val="0"/>
                </a:spcBef>
                <a:spcAft>
                  <a:spcPct val="0"/>
                </a:spcAft>
              </a:pPr>
              <a:t>96</a:t>
            </a:fld>
            <a:endParaRPr lang="en-US" sz="1400" smtClean="0">
              <a:solidFill>
                <a:srgbClr val="000000"/>
              </a:solidFill>
              <a:latin typeface="Arial" charset="0"/>
              <a:cs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1019264" presetClass="entr" presetSubtype="182770344" fill="hold" grpId="0" nodeType="clickEffect">
                                  <p:stCondLst>
                                    <p:cond delay="0"/>
                                  </p:stCondLst>
                                  <p:childTnLst>
                                    <p:set>
                                      <p:cBhvr>
                                        <p:cTn id="6" dur="1" fill="hold">
                                          <p:stCondLst>
                                            <p:cond delay="499"/>
                                          </p:stCondLst>
                                        </p:cTn>
                                        <p:tgtEl>
                                          <p:spTgt spid="297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1019264" presetClass="entr" presetSubtype="182770344" fill="hold" grpId="0" nodeType="clickEffect">
                                  <p:stCondLst>
                                    <p:cond delay="0"/>
                                  </p:stCondLst>
                                  <p:childTnLst>
                                    <p:set>
                                      <p:cBhvr>
                                        <p:cTn id="10" dur="1" fill="hold">
                                          <p:stCondLst>
                                            <p:cond delay="499"/>
                                          </p:stCondLst>
                                        </p:cTn>
                                        <p:tgtEl>
                                          <p:spTgt spid="297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91019264" presetClass="entr" presetSubtype="182770344" fill="hold" grpId="0" nodeType="clickEffect">
                                  <p:stCondLst>
                                    <p:cond delay="0"/>
                                  </p:stCondLst>
                                  <p:childTnLst>
                                    <p:set>
                                      <p:cBhvr>
                                        <p:cTn id="14" dur="1" fill="hold">
                                          <p:stCondLst>
                                            <p:cond delay="499"/>
                                          </p:stCondLst>
                                        </p:cTn>
                                        <p:tgtEl>
                                          <p:spTgt spid="297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1019264" presetClass="entr" presetSubtype="182770344" fill="hold" grpId="0" nodeType="clickEffect">
                                  <p:stCondLst>
                                    <p:cond delay="0"/>
                                  </p:stCondLst>
                                  <p:childTnLst>
                                    <p:set>
                                      <p:cBhvr>
                                        <p:cTn id="18" dur="1" fill="hold">
                                          <p:stCondLst>
                                            <p:cond delay="499"/>
                                          </p:stCondLst>
                                        </p:cTn>
                                        <p:tgtEl>
                                          <p:spTgt spid="29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bldLvl="5"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003300" y="1843088"/>
            <a:ext cx="5927725" cy="4151312"/>
            <a:chOff x="0" y="0"/>
            <a:chExt cx="3734" cy="2614"/>
          </a:xfrm>
        </p:grpSpPr>
        <p:grpSp>
          <p:nvGrpSpPr>
            <p:cNvPr id="3" name="Group 3"/>
            <p:cNvGrpSpPr>
              <a:grpSpLocks/>
            </p:cNvGrpSpPr>
            <p:nvPr/>
          </p:nvGrpSpPr>
          <p:grpSpPr bwMode="auto">
            <a:xfrm>
              <a:off x="0" y="0"/>
              <a:ext cx="3462" cy="1454"/>
              <a:chOff x="0" y="0"/>
              <a:chExt cx="3462" cy="1454"/>
            </a:xfrm>
          </p:grpSpPr>
          <p:sp>
            <p:nvSpPr>
              <p:cNvPr id="13417" name="Rectangle 1"/>
              <p:cNvSpPr>
                <a:spLocks/>
              </p:cNvSpPr>
              <p:nvPr/>
            </p:nvSpPr>
            <p:spPr bwMode="auto">
              <a:xfrm>
                <a:off x="0" y="14"/>
                <a:ext cx="3456" cy="1440"/>
              </a:xfrm>
              <a:prstGeom prst="rect">
                <a:avLst/>
              </a:prstGeom>
              <a:solidFill>
                <a:srgbClr val="FFA49F"/>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418" name="Rectangle 2"/>
              <p:cNvSpPr>
                <a:spLocks/>
              </p:cNvSpPr>
              <p:nvPr/>
            </p:nvSpPr>
            <p:spPr bwMode="auto">
              <a:xfrm>
                <a:off x="1919" y="0"/>
                <a:ext cx="1543" cy="206"/>
              </a:xfrm>
              <a:prstGeom prst="rect">
                <a:avLst/>
              </a:prstGeom>
              <a:noFill/>
              <a:ln w="9525">
                <a:noFill/>
                <a:miter lim="800000"/>
                <a:headEnd/>
                <a:tailEnd/>
              </a:ln>
            </p:spPr>
            <p:txBody>
              <a:bodyPr lIns="63500" tIns="63500" rIns="104140" bIns="63500"/>
              <a:lstStyle/>
              <a:p>
                <a:pPr algn="r" fontAlgn="base">
                  <a:spcBef>
                    <a:spcPts val="775"/>
                  </a:spcBef>
                  <a:spcAft>
                    <a:spcPct val="0"/>
                  </a:spcAft>
                </a:pPr>
                <a:r>
                  <a:rPr lang="en-US" sz="1300" b="1" smtClean="0">
                    <a:solidFill>
                      <a:srgbClr val="000000"/>
                    </a:solidFill>
                    <a:latin typeface="Lucida Grande" charset="0"/>
                    <a:ea typeface="Lucida Grande" charset="0"/>
                    <a:cs typeface="Lucida Grande" charset="0"/>
                    <a:sym typeface="Lucida Grande" charset="0"/>
                  </a:rPr>
                  <a:t>All-Attitude Daily Threat</a:t>
                </a:r>
              </a:p>
            </p:txBody>
          </p:sp>
        </p:grpSp>
        <p:grpSp>
          <p:nvGrpSpPr>
            <p:cNvPr id="4" name="Group 7"/>
            <p:cNvGrpSpPr>
              <a:grpSpLocks/>
            </p:cNvGrpSpPr>
            <p:nvPr/>
          </p:nvGrpSpPr>
          <p:grpSpPr bwMode="auto">
            <a:xfrm>
              <a:off x="704" y="2400"/>
              <a:ext cx="3030" cy="214"/>
              <a:chOff x="0" y="0"/>
              <a:chExt cx="3030" cy="214"/>
            </a:xfrm>
          </p:grpSpPr>
          <p:sp>
            <p:nvSpPr>
              <p:cNvPr id="13414" name="Rectangle 4"/>
              <p:cNvSpPr>
                <a:spLocks/>
              </p:cNvSpPr>
              <p:nvPr/>
            </p:nvSpPr>
            <p:spPr bwMode="auto">
              <a:xfrm>
                <a:off x="136" y="0"/>
                <a:ext cx="496" cy="176"/>
              </a:xfrm>
              <a:prstGeom prst="rect">
                <a:avLst/>
              </a:prstGeom>
              <a:noFill/>
              <a:ln w="9525">
                <a:noFill/>
                <a:miter lim="800000"/>
                <a:headEnd/>
                <a:tailEnd/>
              </a:ln>
            </p:spPr>
            <p:txBody>
              <a:bodyPr lIns="63500" tIns="63500" rIns="104140" bIns="63500"/>
              <a:lstStyle/>
              <a:p>
                <a:pPr algn="r" fontAlgn="base">
                  <a:spcBef>
                    <a:spcPts val="650"/>
                  </a:spcBef>
                  <a:spcAft>
                    <a:spcPct val="0"/>
                  </a:spcAft>
                </a:pPr>
                <a:r>
                  <a:rPr lang="en-US" sz="1100" smtClean="0">
                    <a:solidFill>
                      <a:srgbClr val="000000"/>
                    </a:solidFill>
                    <a:latin typeface="Arial" charset="0"/>
                    <a:cs typeface="Arial" charset="0"/>
                    <a:sym typeface="Arial" charset="0"/>
                  </a:rPr>
                  <a:t>100 %</a:t>
                </a:r>
              </a:p>
            </p:txBody>
          </p:sp>
          <p:sp>
            <p:nvSpPr>
              <p:cNvPr id="13415" name="Rectangle 5"/>
              <p:cNvSpPr>
                <a:spLocks/>
              </p:cNvSpPr>
              <p:nvPr/>
            </p:nvSpPr>
            <p:spPr bwMode="auto">
              <a:xfrm>
                <a:off x="590" y="0"/>
                <a:ext cx="2440" cy="176"/>
              </a:xfrm>
              <a:prstGeom prst="rect">
                <a:avLst/>
              </a:prstGeom>
              <a:noFill/>
              <a:ln w="9525">
                <a:noFill/>
                <a:miter lim="800000"/>
                <a:headEnd/>
                <a:tailEnd/>
              </a:ln>
            </p:spPr>
            <p:txBody>
              <a:bodyPr lIns="63500" tIns="63500" rIns="104140" bIns="63500"/>
              <a:lstStyle/>
              <a:p>
                <a:pPr fontAlgn="base">
                  <a:spcBef>
                    <a:spcPts val="650"/>
                  </a:spcBef>
                  <a:spcAft>
                    <a:spcPct val="0"/>
                  </a:spcAft>
                </a:pPr>
                <a:r>
                  <a:rPr lang="en-US" sz="1100" smtClean="0">
                    <a:solidFill>
                      <a:srgbClr val="000000"/>
                    </a:solidFill>
                    <a:latin typeface="Arial" charset="0"/>
                    <a:cs typeface="Arial" charset="0"/>
                    <a:sym typeface="Arial" charset="0"/>
                  </a:rPr>
                  <a:t>All-Attitude Training (180 AOB, +/- 90 Pitch)</a:t>
                </a:r>
              </a:p>
            </p:txBody>
          </p:sp>
          <p:sp>
            <p:nvSpPr>
              <p:cNvPr id="13416" name="Rectangle 6"/>
              <p:cNvSpPr>
                <a:spLocks/>
              </p:cNvSpPr>
              <p:nvPr/>
            </p:nvSpPr>
            <p:spPr bwMode="auto">
              <a:xfrm>
                <a:off x="0" y="14"/>
                <a:ext cx="192" cy="200"/>
              </a:xfrm>
              <a:prstGeom prst="rect">
                <a:avLst/>
              </a:prstGeom>
              <a:solidFill>
                <a:srgbClr val="FFA49F"/>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grpSp>
      <p:sp>
        <p:nvSpPr>
          <p:cNvPr id="13315" name="Rectangle 9"/>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16" name="Rectangle 10"/>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17" name="Text Box 11"/>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2A008398-1F2E-4F57-8A34-370FF0B6AC82}" type="slidenum">
              <a:rPr lang="en-US" sz="1400" smtClean="0">
                <a:solidFill>
                  <a:srgbClr val="000000"/>
                </a:solidFill>
                <a:latin typeface="Arial" charset="0"/>
                <a:cs typeface="Arial" charset="0"/>
                <a:sym typeface="Arial" charset="0"/>
              </a:rPr>
              <a:pPr algn="ctr" fontAlgn="base">
                <a:spcBef>
                  <a:spcPct val="0"/>
                </a:spcBef>
                <a:spcAft>
                  <a:spcPct val="0"/>
                </a:spcAft>
              </a:pPr>
              <a:t>97</a:t>
            </a:fld>
            <a:endParaRPr lang="en-US" sz="1400" smtClean="0">
              <a:solidFill>
                <a:srgbClr val="000000"/>
              </a:solidFill>
              <a:latin typeface="Arial" charset="0"/>
              <a:cs typeface="Arial" charset="0"/>
              <a:sym typeface="Arial" charset="0"/>
            </a:endParaRPr>
          </a:p>
        </p:txBody>
      </p:sp>
      <p:pic>
        <p:nvPicPr>
          <p:cNvPr id="13318" name="Picture 12"/>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3319" name="Picture 13"/>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3320" name="Rectangle 14"/>
          <p:cNvSpPr>
            <a:spLocks noChangeArrowheads="1"/>
          </p:cNvSpPr>
          <p:nvPr>
            <p:ph type="title"/>
          </p:nvPr>
        </p:nvSpPr>
        <p:spPr>
          <a:xfrm>
            <a:off x="457200" y="-117475"/>
            <a:ext cx="8686800" cy="1141413"/>
          </a:xfrm>
        </p:spPr>
        <p:txBody>
          <a:bodyPr lIns="0" tIns="0" rIns="40639" bIns="0"/>
          <a:lstStyle/>
          <a:p>
            <a:pPr eaLnBrk="1" hangingPunct="1"/>
            <a:r>
              <a:rPr lang="en-US" sz="2800" smtClean="0"/>
              <a:t>All-Attitude Knowledge Deficiencies</a:t>
            </a:r>
          </a:p>
        </p:txBody>
      </p:sp>
      <p:grpSp>
        <p:nvGrpSpPr>
          <p:cNvPr id="5" name="Group 19"/>
          <p:cNvGrpSpPr>
            <a:grpSpLocks/>
          </p:cNvGrpSpPr>
          <p:nvPr/>
        </p:nvGrpSpPr>
        <p:grpSpPr bwMode="auto">
          <a:xfrm>
            <a:off x="2109788" y="2627313"/>
            <a:ext cx="4816475" cy="3105150"/>
            <a:chOff x="0" y="0"/>
            <a:chExt cx="3034" cy="1955"/>
          </a:xfrm>
        </p:grpSpPr>
        <p:sp>
          <p:nvSpPr>
            <p:cNvPr id="13408" name="Rectangle 15"/>
            <p:cNvSpPr>
              <a:spLocks/>
            </p:cNvSpPr>
            <p:nvPr/>
          </p:nvSpPr>
          <p:spPr bwMode="auto">
            <a:xfrm>
              <a:off x="0" y="1659"/>
              <a:ext cx="200" cy="296"/>
            </a:xfrm>
            <a:prstGeom prst="rect">
              <a:avLst/>
            </a:prstGeom>
            <a:solidFill>
              <a:srgbClr val="FAFD00"/>
            </a:solidFill>
            <a:ln w="12700">
              <a:no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409" name="Rectangle 16"/>
            <p:cNvSpPr>
              <a:spLocks/>
            </p:cNvSpPr>
            <p:nvPr/>
          </p:nvSpPr>
          <p:spPr bwMode="auto">
            <a:xfrm>
              <a:off x="187" y="1655"/>
              <a:ext cx="448" cy="176"/>
            </a:xfrm>
            <a:prstGeom prst="rect">
              <a:avLst/>
            </a:prstGeom>
            <a:noFill/>
            <a:ln w="9525">
              <a:noFill/>
              <a:miter lim="800000"/>
              <a:headEnd/>
              <a:tailEnd/>
            </a:ln>
          </p:spPr>
          <p:txBody>
            <a:bodyPr lIns="63500" tIns="63500" rIns="104140" bIns="63500"/>
            <a:lstStyle/>
            <a:p>
              <a:pPr algn="r" fontAlgn="base">
                <a:spcBef>
                  <a:spcPts val="650"/>
                </a:spcBef>
                <a:spcAft>
                  <a:spcPct val="0"/>
                </a:spcAft>
              </a:pPr>
              <a:r>
                <a:rPr lang="en-US" sz="1100" smtClean="0">
                  <a:solidFill>
                    <a:srgbClr val="000000"/>
                  </a:solidFill>
                  <a:latin typeface="Arial" charset="0"/>
                  <a:cs typeface="Arial" charset="0"/>
                  <a:sym typeface="Arial" charset="0"/>
                </a:rPr>
                <a:t>11.1 %</a:t>
              </a:r>
            </a:p>
          </p:txBody>
        </p:sp>
        <p:sp>
          <p:nvSpPr>
            <p:cNvPr id="13410" name="Rectangle 17"/>
            <p:cNvSpPr>
              <a:spLocks/>
            </p:cNvSpPr>
            <p:nvPr/>
          </p:nvSpPr>
          <p:spPr bwMode="auto">
            <a:xfrm>
              <a:off x="594" y="1659"/>
              <a:ext cx="2440" cy="176"/>
            </a:xfrm>
            <a:prstGeom prst="rect">
              <a:avLst/>
            </a:prstGeom>
            <a:noFill/>
            <a:ln w="9525">
              <a:noFill/>
              <a:miter lim="800000"/>
              <a:headEnd/>
              <a:tailEnd/>
            </a:ln>
          </p:spPr>
          <p:txBody>
            <a:bodyPr lIns="63500" tIns="63500" rIns="104140" bIns="63500"/>
            <a:lstStyle/>
            <a:p>
              <a:pPr fontAlgn="base">
                <a:spcBef>
                  <a:spcPts val="650"/>
                </a:spcBef>
                <a:spcAft>
                  <a:spcPct val="0"/>
                </a:spcAft>
              </a:pPr>
              <a:r>
                <a:rPr lang="en-US" sz="1100" smtClean="0">
                  <a:solidFill>
                    <a:srgbClr val="000000"/>
                  </a:solidFill>
                  <a:latin typeface="Arial" charset="0"/>
                  <a:cs typeface="Arial" charset="0"/>
                  <a:sym typeface="Arial" charset="0"/>
                </a:rPr>
                <a:t>Max Licensing Limits (60 AOB, +/-30 Pitch)</a:t>
              </a:r>
            </a:p>
          </p:txBody>
        </p:sp>
        <p:sp>
          <p:nvSpPr>
            <p:cNvPr id="13411" name="Rectangle 18"/>
            <p:cNvSpPr>
              <a:spLocks/>
            </p:cNvSpPr>
            <p:nvPr/>
          </p:nvSpPr>
          <p:spPr bwMode="auto">
            <a:xfrm>
              <a:off x="438" y="0"/>
              <a:ext cx="1168" cy="480"/>
            </a:xfrm>
            <a:prstGeom prst="rect">
              <a:avLst/>
            </a:prstGeom>
            <a:solidFill>
              <a:srgbClr val="FFFF33"/>
            </a:solid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grpSp>
        <p:nvGrpSpPr>
          <p:cNvPr id="6" name="Group 28"/>
          <p:cNvGrpSpPr>
            <a:grpSpLocks/>
          </p:cNvGrpSpPr>
          <p:nvPr/>
        </p:nvGrpSpPr>
        <p:grpSpPr bwMode="auto">
          <a:xfrm>
            <a:off x="387350" y="2678113"/>
            <a:ext cx="6545263" cy="2686050"/>
            <a:chOff x="0" y="0"/>
            <a:chExt cx="4123" cy="1692"/>
          </a:xfrm>
        </p:grpSpPr>
        <p:grpSp>
          <p:nvGrpSpPr>
            <p:cNvPr id="7" name="Group 26"/>
            <p:cNvGrpSpPr>
              <a:grpSpLocks/>
            </p:cNvGrpSpPr>
            <p:nvPr/>
          </p:nvGrpSpPr>
          <p:grpSpPr bwMode="auto">
            <a:xfrm>
              <a:off x="0" y="0"/>
              <a:ext cx="2551" cy="1692"/>
              <a:chOff x="0" y="0"/>
              <a:chExt cx="2551" cy="1692"/>
            </a:xfrm>
          </p:grpSpPr>
          <p:grpSp>
            <p:nvGrpSpPr>
              <p:cNvPr id="8" name="Group 23"/>
              <p:cNvGrpSpPr>
                <a:grpSpLocks/>
              </p:cNvGrpSpPr>
              <p:nvPr/>
            </p:nvGrpSpPr>
            <p:grpSpPr bwMode="auto">
              <a:xfrm>
                <a:off x="1084" y="0"/>
                <a:ext cx="1467" cy="1692"/>
                <a:chOff x="0" y="0"/>
                <a:chExt cx="1467" cy="1692"/>
              </a:xfrm>
            </p:grpSpPr>
            <p:sp>
              <p:nvSpPr>
                <p:cNvPr id="13405" name="Rectangle 20"/>
                <p:cNvSpPr>
                  <a:spLocks/>
                </p:cNvSpPr>
                <p:nvPr/>
              </p:nvSpPr>
              <p:spPr bwMode="auto">
                <a:xfrm>
                  <a:off x="595" y="0"/>
                  <a:ext cx="872" cy="296"/>
                </a:xfrm>
                <a:prstGeom prst="rect">
                  <a:avLst/>
                </a:prstGeom>
                <a:solidFill>
                  <a:srgbClr val="569BBE"/>
                </a:solidFill>
                <a:ln w="25400">
                  <a:no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406" name="Rectangle 21"/>
                <p:cNvSpPr>
                  <a:spLocks/>
                </p:cNvSpPr>
                <p:nvPr/>
              </p:nvSpPr>
              <p:spPr bwMode="auto">
                <a:xfrm>
                  <a:off x="0" y="1396"/>
                  <a:ext cx="200" cy="296"/>
                </a:xfrm>
                <a:prstGeom prst="rect">
                  <a:avLst/>
                </a:prstGeom>
                <a:solidFill>
                  <a:srgbClr val="569BBE"/>
                </a:solidFill>
                <a:ln w="9525">
                  <a:no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407" name="Rectangle 22"/>
                <p:cNvSpPr>
                  <a:spLocks/>
                </p:cNvSpPr>
                <p:nvPr/>
              </p:nvSpPr>
              <p:spPr bwMode="auto">
                <a:xfrm>
                  <a:off x="175" y="1394"/>
                  <a:ext cx="456" cy="176"/>
                </a:xfrm>
                <a:prstGeom prst="rect">
                  <a:avLst/>
                </a:prstGeom>
                <a:noFill/>
                <a:ln w="9525">
                  <a:noFill/>
                  <a:miter lim="800000"/>
                  <a:headEnd/>
                  <a:tailEnd/>
                </a:ln>
              </p:spPr>
              <p:txBody>
                <a:bodyPr lIns="63500" tIns="63500" rIns="104140" bIns="63500"/>
                <a:lstStyle/>
                <a:p>
                  <a:pPr algn="r" fontAlgn="base">
                    <a:spcBef>
                      <a:spcPts val="650"/>
                    </a:spcBef>
                    <a:spcAft>
                      <a:spcPct val="0"/>
                    </a:spcAft>
                  </a:pPr>
                  <a:r>
                    <a:rPr lang="en-US" sz="1100" smtClean="0">
                      <a:solidFill>
                        <a:srgbClr val="000000"/>
                      </a:solidFill>
                      <a:latin typeface="Arial" charset="0"/>
                      <a:cs typeface="Arial" charset="0"/>
                      <a:sym typeface="Arial" charset="0"/>
                    </a:rPr>
                    <a:t>4.9 %</a:t>
                  </a:r>
                </a:p>
              </p:txBody>
            </p:sp>
          </p:grpSp>
          <p:sp>
            <p:nvSpPr>
              <p:cNvPr id="30744" name="Rectangle 24"/>
              <p:cNvSpPr>
                <a:spLocks/>
              </p:cNvSpPr>
              <p:nvPr/>
            </p:nvSpPr>
            <p:spPr bwMode="auto">
              <a:xfrm>
                <a:off x="0" y="1005"/>
                <a:ext cx="1080" cy="392"/>
              </a:xfrm>
              <a:prstGeom prst="rect">
                <a:avLst/>
              </a:prstGeom>
              <a:noFill/>
              <a:ln w="9525" cap="flat">
                <a:noFill/>
                <a:miter lim="800000"/>
                <a:headEnd type="none" w="med" len="med"/>
                <a:tailEnd type="none" w="med" len="med"/>
              </a:ln>
            </p:spPr>
            <p:txBody>
              <a:bodyPr lIns="63500" tIns="63500" rIns="104140" bIns="63500"/>
              <a:lstStyle/>
              <a:p>
                <a:pPr fontAlgn="base">
                  <a:spcBef>
                    <a:spcPts val="538"/>
                  </a:spcBef>
                  <a:spcAft>
                    <a:spcPct val="0"/>
                  </a:spcAft>
                  <a:defRPr/>
                </a:pPr>
                <a:r>
                  <a:rPr lang="en-US" sz="900">
                    <a:solidFill>
                      <a:srgbClr val="000000"/>
                    </a:solidFill>
                    <a:effectLst>
                      <a:outerShdw blurRad="38100" dist="38100" dir="2700000" algn="tl">
                        <a:srgbClr val="C0C0C0"/>
                      </a:outerShdw>
                    </a:effectLst>
                    <a:latin typeface="Tahoma Bold" charset="0"/>
                    <a:cs typeface="Tahoma Bold" charset="0"/>
                    <a:sym typeface="Tahoma Bold" charset="0"/>
                  </a:rPr>
                  <a:t>Upset Definition</a:t>
                </a:r>
                <a:endParaRPr lang="en-US" sz="2400">
                  <a:solidFill>
                    <a:srgbClr val="000000"/>
                  </a:solidFill>
                  <a:latin typeface="Arial" charset="0"/>
                  <a:ea typeface="Lucida Grande" charset="0"/>
                  <a:cs typeface="Lucida Grande" charset="0"/>
                  <a:sym typeface="Arial" charset="0"/>
                </a:endParaRPr>
              </a:p>
              <a:p>
                <a:pPr fontAlgn="base">
                  <a:spcBef>
                    <a:spcPts val="538"/>
                  </a:spcBef>
                  <a:spcAft>
                    <a:spcPct val="0"/>
                  </a:spcAft>
                  <a:defRPr/>
                </a:pPr>
                <a:r>
                  <a:rPr lang="en-US" sz="900">
                    <a:solidFill>
                      <a:srgbClr val="000000"/>
                    </a:solidFill>
                    <a:effectLst>
                      <a:outerShdw blurRad="38100" dist="38100" dir="2700000" algn="tl">
                        <a:srgbClr val="C0C0C0"/>
                      </a:outerShdw>
                    </a:effectLst>
                    <a:latin typeface="Tahoma Bold" charset="0"/>
                    <a:cs typeface="Tahoma Bold" charset="0"/>
                    <a:sym typeface="Tahoma Bold" charset="0"/>
                  </a:rPr>
                  <a:t>Airplane Upset Recovery Training Aid</a:t>
                </a:r>
              </a:p>
            </p:txBody>
          </p:sp>
          <p:sp>
            <p:nvSpPr>
              <p:cNvPr id="13404" name="Line 25"/>
              <p:cNvSpPr>
                <a:spLocks noChangeShapeType="1"/>
              </p:cNvSpPr>
              <p:nvPr/>
            </p:nvSpPr>
            <p:spPr bwMode="auto">
              <a:xfrm rot="10800000" flipH="1">
                <a:off x="671" y="318"/>
                <a:ext cx="1165" cy="838"/>
              </a:xfrm>
              <a:prstGeom prst="line">
                <a:avLst/>
              </a:prstGeom>
              <a:noFill/>
              <a:ln w="9525">
                <a:solidFill>
                  <a:srgbClr val="569BBE"/>
                </a:solidFill>
                <a:round/>
                <a:headEn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sp>
          <p:nvSpPr>
            <p:cNvPr id="13401" name="Rectangle 27"/>
            <p:cNvSpPr>
              <a:spLocks/>
            </p:cNvSpPr>
            <p:nvPr/>
          </p:nvSpPr>
          <p:spPr bwMode="auto">
            <a:xfrm>
              <a:off x="1683" y="1390"/>
              <a:ext cx="2440" cy="176"/>
            </a:xfrm>
            <a:prstGeom prst="rect">
              <a:avLst/>
            </a:prstGeom>
            <a:noFill/>
            <a:ln w="9525">
              <a:noFill/>
              <a:miter lim="800000"/>
              <a:headEnd/>
              <a:tailEnd/>
            </a:ln>
          </p:spPr>
          <p:txBody>
            <a:bodyPr lIns="63500" tIns="63500" rIns="104140" bIns="63500"/>
            <a:lstStyle/>
            <a:p>
              <a:pPr fontAlgn="base">
                <a:spcBef>
                  <a:spcPts val="650"/>
                </a:spcBef>
                <a:spcAft>
                  <a:spcPct val="0"/>
                </a:spcAft>
              </a:pPr>
              <a:r>
                <a:rPr lang="en-US" sz="1100" smtClean="0">
                  <a:solidFill>
                    <a:srgbClr val="000000"/>
                  </a:solidFill>
                  <a:latin typeface="Arial" charset="0"/>
                  <a:cs typeface="Arial" charset="0"/>
                  <a:sym typeface="Arial" charset="0"/>
                </a:rPr>
                <a:t>Upset Definition (45 AOB, +25 &amp; -10 Pitch)</a:t>
              </a:r>
            </a:p>
          </p:txBody>
        </p:sp>
      </p:grpSp>
      <p:sp>
        <p:nvSpPr>
          <p:cNvPr id="13323" name="Rectangle 29"/>
          <p:cNvSpPr>
            <a:spLocks/>
          </p:cNvSpPr>
          <p:nvPr/>
        </p:nvSpPr>
        <p:spPr bwMode="auto">
          <a:xfrm>
            <a:off x="6640513" y="2882900"/>
            <a:ext cx="1231900" cy="228600"/>
          </a:xfrm>
          <a:prstGeom prst="rect">
            <a:avLst/>
          </a:prstGeom>
          <a:noFill/>
          <a:ln w="9525">
            <a:noFill/>
            <a:miter lim="800000"/>
            <a:headEnd/>
            <a:tailEnd/>
          </a:ln>
        </p:spPr>
        <p:txBody>
          <a:bodyPr lIns="38100" tIns="38100" rIns="78740" bIns="38100"/>
          <a:lstStyle/>
          <a:p>
            <a:pPr fontAlgn="base">
              <a:spcBef>
                <a:spcPts val="650"/>
              </a:spcBef>
              <a:spcAft>
                <a:spcPct val="0"/>
              </a:spcAft>
            </a:pPr>
            <a:r>
              <a:rPr lang="en-US" sz="1100" smtClean="0">
                <a:solidFill>
                  <a:srgbClr val="000000"/>
                </a:solidFill>
                <a:latin typeface="Arial Bold" charset="0"/>
                <a:cs typeface="Arial Bold" charset="0"/>
                <a:sym typeface="Arial Bold" charset="0"/>
              </a:rPr>
              <a:t>Roll (Right)</a:t>
            </a:r>
          </a:p>
        </p:txBody>
      </p:sp>
      <p:sp>
        <p:nvSpPr>
          <p:cNvPr id="13324" name="Rectangle 30"/>
          <p:cNvSpPr>
            <a:spLocks/>
          </p:cNvSpPr>
          <p:nvPr/>
        </p:nvSpPr>
        <p:spPr bwMode="auto">
          <a:xfrm>
            <a:off x="-38100" y="2882900"/>
            <a:ext cx="901700" cy="228600"/>
          </a:xfrm>
          <a:prstGeom prst="rect">
            <a:avLst/>
          </a:prstGeom>
          <a:noFill/>
          <a:ln w="9525">
            <a:noFill/>
            <a:miter lim="800000"/>
            <a:headEnd/>
            <a:tailEnd/>
          </a:ln>
        </p:spPr>
        <p:txBody>
          <a:bodyPr lIns="38100" tIns="38100" rIns="78740" bIns="38100"/>
          <a:lstStyle/>
          <a:p>
            <a:pPr algn="r" fontAlgn="base">
              <a:spcBef>
                <a:spcPts val="650"/>
              </a:spcBef>
              <a:spcAft>
                <a:spcPct val="0"/>
              </a:spcAft>
            </a:pPr>
            <a:r>
              <a:rPr lang="en-US" sz="1100" smtClean="0">
                <a:solidFill>
                  <a:srgbClr val="000000"/>
                </a:solidFill>
                <a:latin typeface="Arial Bold" charset="0"/>
                <a:cs typeface="Arial Bold" charset="0"/>
                <a:sym typeface="Arial Bold" charset="0"/>
              </a:rPr>
              <a:t>Roll (Left)</a:t>
            </a:r>
          </a:p>
        </p:txBody>
      </p:sp>
      <p:sp>
        <p:nvSpPr>
          <p:cNvPr id="13325" name="Rectangle 31"/>
          <p:cNvSpPr>
            <a:spLocks/>
          </p:cNvSpPr>
          <p:nvPr/>
        </p:nvSpPr>
        <p:spPr bwMode="auto">
          <a:xfrm>
            <a:off x="3057525" y="4281488"/>
            <a:ext cx="1371600" cy="228600"/>
          </a:xfrm>
          <a:prstGeom prst="rect">
            <a:avLst/>
          </a:prstGeom>
          <a:noFill/>
          <a:ln w="9525">
            <a:noFill/>
            <a:miter lim="800000"/>
            <a:headEnd/>
            <a:tailEnd/>
          </a:ln>
        </p:spPr>
        <p:txBody>
          <a:bodyPr lIns="38100" tIns="38100" rIns="78740" bIns="38100"/>
          <a:lstStyle/>
          <a:p>
            <a:pPr algn="ctr" fontAlgn="base">
              <a:spcBef>
                <a:spcPts val="650"/>
              </a:spcBef>
              <a:spcAft>
                <a:spcPct val="0"/>
              </a:spcAft>
            </a:pPr>
            <a:r>
              <a:rPr lang="en-US" sz="1100" smtClean="0">
                <a:solidFill>
                  <a:srgbClr val="000000"/>
                </a:solidFill>
                <a:latin typeface="Arial Bold" charset="0"/>
                <a:cs typeface="Arial Bold" charset="0"/>
                <a:sym typeface="Arial Bold" charset="0"/>
              </a:rPr>
              <a:t>Pitch (-down)</a:t>
            </a:r>
          </a:p>
        </p:txBody>
      </p:sp>
      <p:sp>
        <p:nvSpPr>
          <p:cNvPr id="13326" name="Rectangle 32"/>
          <p:cNvSpPr>
            <a:spLocks/>
          </p:cNvSpPr>
          <p:nvPr/>
        </p:nvSpPr>
        <p:spPr bwMode="auto">
          <a:xfrm>
            <a:off x="3243263" y="1550988"/>
            <a:ext cx="1003300" cy="228600"/>
          </a:xfrm>
          <a:prstGeom prst="rect">
            <a:avLst/>
          </a:prstGeom>
          <a:noFill/>
          <a:ln w="9525">
            <a:noFill/>
            <a:miter lim="800000"/>
            <a:headEnd/>
            <a:tailEnd/>
          </a:ln>
        </p:spPr>
        <p:txBody>
          <a:bodyPr lIns="38100" tIns="38100" rIns="78740" bIns="38100"/>
          <a:lstStyle/>
          <a:p>
            <a:pPr algn="ctr" fontAlgn="base">
              <a:spcBef>
                <a:spcPts val="650"/>
              </a:spcBef>
              <a:spcAft>
                <a:spcPct val="0"/>
              </a:spcAft>
            </a:pPr>
            <a:r>
              <a:rPr lang="en-US" sz="1100" smtClean="0">
                <a:solidFill>
                  <a:srgbClr val="000000"/>
                </a:solidFill>
                <a:latin typeface="Arial Bold" charset="0"/>
                <a:cs typeface="Arial Bold" charset="0"/>
                <a:sym typeface="Arial Bold" charset="0"/>
              </a:rPr>
              <a:t>Pitch (+up)</a:t>
            </a:r>
          </a:p>
        </p:txBody>
      </p:sp>
      <p:sp>
        <p:nvSpPr>
          <p:cNvPr id="13327" name="Rectangle 33"/>
          <p:cNvSpPr>
            <a:spLocks/>
          </p:cNvSpPr>
          <p:nvPr/>
        </p:nvSpPr>
        <p:spPr bwMode="auto">
          <a:xfrm>
            <a:off x="3929063" y="17160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+ 90</a:t>
            </a:r>
            <a:r>
              <a:rPr lang="en-US" sz="700" baseline="50000" smtClean="0">
                <a:solidFill>
                  <a:srgbClr val="000000"/>
                </a:solidFill>
                <a:latin typeface="Arial" charset="0"/>
                <a:cs typeface="Arial" charset="0"/>
                <a:sym typeface="Arial" charset="0"/>
              </a:rPr>
              <a:t>o</a:t>
            </a:r>
          </a:p>
        </p:txBody>
      </p:sp>
      <p:sp>
        <p:nvSpPr>
          <p:cNvPr id="13328" name="Rectangle 34"/>
          <p:cNvSpPr>
            <a:spLocks/>
          </p:cNvSpPr>
          <p:nvPr/>
        </p:nvSpPr>
        <p:spPr bwMode="auto">
          <a:xfrm>
            <a:off x="3929063" y="22240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+ 50</a:t>
            </a:r>
            <a:r>
              <a:rPr lang="en-US" sz="700" baseline="50000" smtClean="0">
                <a:solidFill>
                  <a:srgbClr val="000000"/>
                </a:solidFill>
                <a:latin typeface="Arial" charset="0"/>
                <a:cs typeface="Arial" charset="0"/>
                <a:sym typeface="Arial" charset="0"/>
              </a:rPr>
              <a:t>o</a:t>
            </a:r>
          </a:p>
        </p:txBody>
      </p:sp>
      <p:sp>
        <p:nvSpPr>
          <p:cNvPr id="13329" name="Rectangle 35"/>
          <p:cNvSpPr>
            <a:spLocks/>
          </p:cNvSpPr>
          <p:nvPr/>
        </p:nvSpPr>
        <p:spPr bwMode="auto">
          <a:xfrm>
            <a:off x="3929063" y="248443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+ 30</a:t>
            </a:r>
            <a:r>
              <a:rPr lang="en-US" sz="700" baseline="50000" smtClean="0">
                <a:solidFill>
                  <a:srgbClr val="000000"/>
                </a:solidFill>
                <a:latin typeface="Arial" charset="0"/>
                <a:cs typeface="Arial" charset="0"/>
                <a:sym typeface="Arial" charset="0"/>
              </a:rPr>
              <a:t>o</a:t>
            </a:r>
          </a:p>
        </p:txBody>
      </p:sp>
      <p:sp>
        <p:nvSpPr>
          <p:cNvPr id="13330" name="Rectangle 36"/>
          <p:cNvSpPr>
            <a:spLocks/>
          </p:cNvSpPr>
          <p:nvPr/>
        </p:nvSpPr>
        <p:spPr bwMode="auto">
          <a:xfrm>
            <a:off x="4240213" y="2540000"/>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+ 25</a:t>
            </a:r>
            <a:r>
              <a:rPr lang="en-US" sz="700" baseline="50000" smtClean="0">
                <a:solidFill>
                  <a:srgbClr val="000000"/>
                </a:solidFill>
                <a:latin typeface="Arial" charset="0"/>
                <a:cs typeface="Arial" charset="0"/>
                <a:sym typeface="Arial" charset="0"/>
              </a:rPr>
              <a:t>o</a:t>
            </a:r>
          </a:p>
        </p:txBody>
      </p:sp>
      <p:sp>
        <p:nvSpPr>
          <p:cNvPr id="13331" name="Rectangle 37"/>
          <p:cNvSpPr>
            <a:spLocks/>
          </p:cNvSpPr>
          <p:nvPr/>
        </p:nvSpPr>
        <p:spPr bwMode="auto">
          <a:xfrm>
            <a:off x="3929063" y="2755900"/>
            <a:ext cx="438150" cy="193675"/>
          </a:xfrm>
          <a:prstGeom prst="rect">
            <a:avLst/>
          </a:prstGeom>
          <a:noFill/>
          <a:ln w="9525">
            <a:noFill/>
            <a:miter lim="800000"/>
            <a:headEnd/>
            <a:tailEnd/>
          </a:ln>
        </p:spPr>
        <p:txBody>
          <a:bodyPr lIns="38100" tIns="38100" rIns="78740" bIns="38100"/>
          <a:lstStyle/>
          <a:p>
            <a:pPr marL="1588" fontAlgn="base">
              <a:spcBef>
                <a:spcPts val="413"/>
              </a:spcBef>
              <a:spcAft>
                <a:spcPct val="0"/>
              </a:spcAft>
            </a:pPr>
            <a:r>
              <a:rPr lang="en-US" sz="700" smtClean="0">
                <a:solidFill>
                  <a:srgbClr val="000000"/>
                </a:solidFill>
                <a:latin typeface="Arial" charset="0"/>
                <a:cs typeface="Arial" charset="0"/>
                <a:sym typeface="Arial" charset="0"/>
              </a:rPr>
              <a:t>+ 10</a:t>
            </a:r>
            <a:r>
              <a:rPr lang="en-US" sz="700" baseline="50000" smtClean="0">
                <a:solidFill>
                  <a:srgbClr val="000000"/>
                </a:solidFill>
                <a:latin typeface="Arial" charset="0"/>
                <a:cs typeface="Arial" charset="0"/>
                <a:sym typeface="Arial" charset="0"/>
              </a:rPr>
              <a:t>o</a:t>
            </a:r>
          </a:p>
        </p:txBody>
      </p:sp>
      <p:sp>
        <p:nvSpPr>
          <p:cNvPr id="13332" name="Rectangle 38"/>
          <p:cNvSpPr>
            <a:spLocks/>
          </p:cNvSpPr>
          <p:nvPr/>
        </p:nvSpPr>
        <p:spPr bwMode="auto">
          <a:xfrm>
            <a:off x="4246563" y="3100388"/>
            <a:ext cx="438150" cy="192087"/>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- 10</a:t>
            </a:r>
            <a:r>
              <a:rPr lang="en-US" sz="700" baseline="50000" smtClean="0">
                <a:solidFill>
                  <a:srgbClr val="000000"/>
                </a:solidFill>
                <a:latin typeface="Arial" charset="0"/>
                <a:cs typeface="Arial" charset="0"/>
                <a:sym typeface="Arial" charset="0"/>
              </a:rPr>
              <a:t>o</a:t>
            </a:r>
          </a:p>
        </p:txBody>
      </p:sp>
      <p:sp>
        <p:nvSpPr>
          <p:cNvPr id="13333" name="Rectangle 39"/>
          <p:cNvSpPr>
            <a:spLocks/>
          </p:cNvSpPr>
          <p:nvPr/>
        </p:nvSpPr>
        <p:spPr bwMode="auto">
          <a:xfrm>
            <a:off x="3929063" y="36337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- 50</a:t>
            </a:r>
            <a:r>
              <a:rPr lang="en-US" sz="700" baseline="50000" smtClean="0">
                <a:solidFill>
                  <a:srgbClr val="000000"/>
                </a:solidFill>
                <a:latin typeface="Arial" charset="0"/>
                <a:cs typeface="Arial" charset="0"/>
                <a:sym typeface="Arial" charset="0"/>
              </a:rPr>
              <a:t>o</a:t>
            </a:r>
          </a:p>
        </p:txBody>
      </p:sp>
      <p:sp>
        <p:nvSpPr>
          <p:cNvPr id="13334" name="Rectangle 40"/>
          <p:cNvSpPr>
            <a:spLocks/>
          </p:cNvSpPr>
          <p:nvPr/>
        </p:nvSpPr>
        <p:spPr bwMode="auto">
          <a:xfrm>
            <a:off x="3929063" y="41290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- 90</a:t>
            </a:r>
            <a:r>
              <a:rPr lang="en-US" sz="700" baseline="50000" smtClean="0">
                <a:solidFill>
                  <a:srgbClr val="000000"/>
                </a:solidFill>
                <a:latin typeface="Arial" charset="0"/>
                <a:cs typeface="Arial" charset="0"/>
                <a:sym typeface="Arial" charset="0"/>
              </a:rPr>
              <a:t>o</a:t>
            </a:r>
          </a:p>
        </p:txBody>
      </p:sp>
      <p:sp>
        <p:nvSpPr>
          <p:cNvPr id="13335" name="Rectangle 41"/>
          <p:cNvSpPr>
            <a:spLocks/>
          </p:cNvSpPr>
          <p:nvPr/>
        </p:nvSpPr>
        <p:spPr bwMode="auto">
          <a:xfrm>
            <a:off x="4518025" y="2762250"/>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60</a:t>
            </a:r>
            <a:r>
              <a:rPr lang="en-US" sz="700" baseline="50000" smtClean="0">
                <a:solidFill>
                  <a:srgbClr val="000000"/>
                </a:solidFill>
                <a:latin typeface="Arial" charset="0"/>
                <a:cs typeface="Arial" charset="0"/>
                <a:sym typeface="Arial" charset="0"/>
              </a:rPr>
              <a:t>o</a:t>
            </a:r>
          </a:p>
        </p:txBody>
      </p:sp>
      <p:sp>
        <p:nvSpPr>
          <p:cNvPr id="13336" name="Rectangle 42"/>
          <p:cNvSpPr>
            <a:spLocks/>
          </p:cNvSpPr>
          <p:nvPr/>
        </p:nvSpPr>
        <p:spPr bwMode="auto">
          <a:xfrm>
            <a:off x="2174875" y="306863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90</a:t>
            </a:r>
            <a:r>
              <a:rPr lang="en-US" sz="700" baseline="50000" smtClean="0">
                <a:solidFill>
                  <a:srgbClr val="000000"/>
                </a:solidFill>
                <a:latin typeface="Arial" charset="0"/>
                <a:cs typeface="Arial" charset="0"/>
                <a:sym typeface="Arial" charset="0"/>
              </a:rPr>
              <a:t>o</a:t>
            </a:r>
          </a:p>
        </p:txBody>
      </p:sp>
      <p:sp>
        <p:nvSpPr>
          <p:cNvPr id="13337" name="Rectangle 43"/>
          <p:cNvSpPr>
            <a:spLocks/>
          </p:cNvSpPr>
          <p:nvPr/>
        </p:nvSpPr>
        <p:spPr bwMode="auto">
          <a:xfrm>
            <a:off x="6396038" y="3068638"/>
            <a:ext cx="439737"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180</a:t>
            </a:r>
            <a:r>
              <a:rPr lang="en-US" sz="700" baseline="50000" smtClean="0">
                <a:solidFill>
                  <a:srgbClr val="000000"/>
                </a:solidFill>
                <a:latin typeface="Arial" charset="0"/>
                <a:cs typeface="Arial" charset="0"/>
                <a:sym typeface="Arial" charset="0"/>
              </a:rPr>
              <a:t>o</a:t>
            </a:r>
          </a:p>
        </p:txBody>
      </p:sp>
      <p:sp>
        <p:nvSpPr>
          <p:cNvPr id="13338" name="Rectangle 44"/>
          <p:cNvSpPr>
            <a:spLocks/>
          </p:cNvSpPr>
          <p:nvPr/>
        </p:nvSpPr>
        <p:spPr bwMode="auto">
          <a:xfrm>
            <a:off x="636588" y="3062288"/>
            <a:ext cx="439737"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180</a:t>
            </a:r>
            <a:r>
              <a:rPr lang="en-US" sz="700" baseline="50000" smtClean="0">
                <a:solidFill>
                  <a:srgbClr val="000000"/>
                </a:solidFill>
                <a:latin typeface="Arial" charset="0"/>
                <a:cs typeface="Arial" charset="0"/>
                <a:sym typeface="Arial" charset="0"/>
              </a:rPr>
              <a:t>o</a:t>
            </a:r>
          </a:p>
        </p:txBody>
      </p:sp>
      <p:sp>
        <p:nvSpPr>
          <p:cNvPr id="13339" name="Rectangle 45"/>
          <p:cNvSpPr>
            <a:spLocks/>
          </p:cNvSpPr>
          <p:nvPr/>
        </p:nvSpPr>
        <p:spPr bwMode="auto">
          <a:xfrm>
            <a:off x="5603875" y="306228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135</a:t>
            </a:r>
            <a:r>
              <a:rPr lang="en-US" sz="700" baseline="50000" smtClean="0">
                <a:solidFill>
                  <a:srgbClr val="000000"/>
                </a:solidFill>
                <a:latin typeface="Arial" charset="0"/>
                <a:cs typeface="Arial" charset="0"/>
                <a:sym typeface="Arial" charset="0"/>
              </a:rPr>
              <a:t>o</a:t>
            </a:r>
          </a:p>
        </p:txBody>
      </p:sp>
      <p:sp>
        <p:nvSpPr>
          <p:cNvPr id="13340" name="Rectangle 46"/>
          <p:cNvSpPr>
            <a:spLocks/>
          </p:cNvSpPr>
          <p:nvPr/>
        </p:nvSpPr>
        <p:spPr bwMode="auto">
          <a:xfrm>
            <a:off x="1489075" y="306228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135</a:t>
            </a:r>
            <a:r>
              <a:rPr lang="en-US" sz="700" baseline="50000" smtClean="0">
                <a:solidFill>
                  <a:srgbClr val="000000"/>
                </a:solidFill>
                <a:latin typeface="Arial" charset="0"/>
                <a:cs typeface="Arial" charset="0"/>
                <a:sym typeface="Arial" charset="0"/>
              </a:rPr>
              <a:t>o</a:t>
            </a:r>
          </a:p>
        </p:txBody>
      </p:sp>
      <p:grpSp>
        <p:nvGrpSpPr>
          <p:cNvPr id="9" name="Group 104"/>
          <p:cNvGrpSpPr>
            <a:grpSpLocks/>
          </p:cNvGrpSpPr>
          <p:nvPr/>
        </p:nvGrpSpPr>
        <p:grpSpPr bwMode="auto">
          <a:xfrm>
            <a:off x="850900" y="1741488"/>
            <a:ext cx="5789613" cy="2540000"/>
            <a:chOff x="0" y="0"/>
            <a:chExt cx="3647" cy="1600"/>
          </a:xfrm>
        </p:grpSpPr>
        <p:sp>
          <p:nvSpPr>
            <p:cNvPr id="13343" name="Line 47"/>
            <p:cNvSpPr>
              <a:spLocks noChangeShapeType="1"/>
            </p:cNvSpPr>
            <p:nvPr/>
          </p:nvSpPr>
          <p:spPr bwMode="auto">
            <a:xfrm>
              <a:off x="1823" y="0"/>
              <a:ext cx="0" cy="1600"/>
            </a:xfrm>
            <a:prstGeom prst="line">
              <a:avLst/>
            </a:prstGeom>
            <a:noFill/>
            <a:ln w="9525">
              <a:solidFill>
                <a:schemeClr val="tx1"/>
              </a:solidFill>
              <a:prstDash val="lgDash"/>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44" name="Line 48"/>
            <p:cNvSpPr>
              <a:spLocks noChangeShapeType="1"/>
            </p:cNvSpPr>
            <p:nvPr/>
          </p:nvSpPr>
          <p:spPr bwMode="auto">
            <a:xfrm>
              <a:off x="0" y="799"/>
              <a:ext cx="3647"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45" name="Line 49"/>
            <p:cNvSpPr>
              <a:spLocks noChangeShapeType="1"/>
            </p:cNvSpPr>
            <p:nvPr/>
          </p:nvSpPr>
          <p:spPr bwMode="auto">
            <a:xfrm>
              <a:off x="1679" y="6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46" name="Line 50"/>
            <p:cNvSpPr>
              <a:spLocks noChangeShapeType="1"/>
            </p:cNvSpPr>
            <p:nvPr/>
          </p:nvSpPr>
          <p:spPr bwMode="auto">
            <a:xfrm>
              <a:off x="1679" y="71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47" name="Line 51"/>
            <p:cNvSpPr>
              <a:spLocks noChangeShapeType="1"/>
            </p:cNvSpPr>
            <p:nvPr/>
          </p:nvSpPr>
          <p:spPr bwMode="auto">
            <a:xfrm>
              <a:off x="1871" y="79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48" name="Line 52"/>
            <p:cNvSpPr>
              <a:spLocks noChangeShapeType="1"/>
            </p:cNvSpPr>
            <p:nvPr/>
          </p:nvSpPr>
          <p:spPr bwMode="auto">
            <a:xfrm>
              <a:off x="1679" y="55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49" name="Line 53"/>
            <p:cNvSpPr>
              <a:spLocks noChangeShapeType="1"/>
            </p:cNvSpPr>
            <p:nvPr/>
          </p:nvSpPr>
          <p:spPr bwMode="auto">
            <a:xfrm>
              <a:off x="1679" y="4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0" name="Line 54"/>
            <p:cNvSpPr>
              <a:spLocks noChangeShapeType="1"/>
            </p:cNvSpPr>
            <p:nvPr/>
          </p:nvSpPr>
          <p:spPr bwMode="auto">
            <a:xfrm>
              <a:off x="1679" y="40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1" name="Line 55"/>
            <p:cNvSpPr>
              <a:spLocks noChangeShapeType="1"/>
            </p:cNvSpPr>
            <p:nvPr/>
          </p:nvSpPr>
          <p:spPr bwMode="auto">
            <a:xfrm>
              <a:off x="1679" y="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2" name="Line 56"/>
            <p:cNvSpPr>
              <a:spLocks noChangeShapeType="1"/>
            </p:cNvSpPr>
            <p:nvPr/>
          </p:nvSpPr>
          <p:spPr bwMode="auto">
            <a:xfrm>
              <a:off x="1679" y="15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3" name="Line 57"/>
            <p:cNvSpPr>
              <a:spLocks noChangeShapeType="1"/>
            </p:cNvSpPr>
            <p:nvPr/>
          </p:nvSpPr>
          <p:spPr bwMode="auto">
            <a:xfrm>
              <a:off x="1679" y="2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4" name="Line 58"/>
            <p:cNvSpPr>
              <a:spLocks noChangeShapeType="1"/>
            </p:cNvSpPr>
            <p:nvPr/>
          </p:nvSpPr>
          <p:spPr bwMode="auto">
            <a:xfrm>
              <a:off x="1679" y="32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5" name="Line 59"/>
            <p:cNvSpPr>
              <a:spLocks noChangeShapeType="1"/>
            </p:cNvSpPr>
            <p:nvPr/>
          </p:nvSpPr>
          <p:spPr bwMode="auto">
            <a:xfrm>
              <a:off x="1679" y="14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6" name="Line 60"/>
            <p:cNvSpPr>
              <a:spLocks noChangeShapeType="1"/>
            </p:cNvSpPr>
            <p:nvPr/>
          </p:nvSpPr>
          <p:spPr bwMode="auto">
            <a:xfrm>
              <a:off x="1679" y="151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7" name="Line 61"/>
            <p:cNvSpPr>
              <a:spLocks noChangeShapeType="1"/>
            </p:cNvSpPr>
            <p:nvPr/>
          </p:nvSpPr>
          <p:spPr bwMode="auto">
            <a:xfrm>
              <a:off x="1679" y="136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8" name="Line 62"/>
            <p:cNvSpPr>
              <a:spLocks noChangeShapeType="1"/>
            </p:cNvSpPr>
            <p:nvPr/>
          </p:nvSpPr>
          <p:spPr bwMode="auto">
            <a:xfrm>
              <a:off x="1679" y="12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59" name="Line 63"/>
            <p:cNvSpPr>
              <a:spLocks noChangeShapeType="1"/>
            </p:cNvSpPr>
            <p:nvPr/>
          </p:nvSpPr>
          <p:spPr bwMode="auto">
            <a:xfrm>
              <a:off x="1679" y="120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0" name="Line 64"/>
            <p:cNvSpPr>
              <a:spLocks noChangeShapeType="1"/>
            </p:cNvSpPr>
            <p:nvPr/>
          </p:nvSpPr>
          <p:spPr bwMode="auto">
            <a:xfrm>
              <a:off x="1679" y="8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1" name="Line 65"/>
            <p:cNvSpPr>
              <a:spLocks noChangeShapeType="1"/>
            </p:cNvSpPr>
            <p:nvPr/>
          </p:nvSpPr>
          <p:spPr bwMode="auto">
            <a:xfrm>
              <a:off x="1679" y="96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2" name="Line 66"/>
            <p:cNvSpPr>
              <a:spLocks noChangeShapeType="1"/>
            </p:cNvSpPr>
            <p:nvPr/>
          </p:nvSpPr>
          <p:spPr bwMode="auto">
            <a:xfrm>
              <a:off x="1679" y="10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3" name="Line 67"/>
            <p:cNvSpPr>
              <a:spLocks noChangeShapeType="1"/>
            </p:cNvSpPr>
            <p:nvPr/>
          </p:nvSpPr>
          <p:spPr bwMode="auto">
            <a:xfrm>
              <a:off x="1679" y="111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4" name="Line 68"/>
            <p:cNvSpPr>
              <a:spLocks noChangeShapeType="1"/>
            </p:cNvSpPr>
            <p:nvPr/>
          </p:nvSpPr>
          <p:spPr bwMode="auto">
            <a:xfrm>
              <a:off x="191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5" name="Line 69"/>
            <p:cNvSpPr>
              <a:spLocks noChangeShapeType="1"/>
            </p:cNvSpPr>
            <p:nvPr/>
          </p:nvSpPr>
          <p:spPr bwMode="auto">
            <a:xfrm>
              <a:off x="2015"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6" name="Line 70"/>
            <p:cNvSpPr>
              <a:spLocks noChangeShapeType="1"/>
            </p:cNvSpPr>
            <p:nvPr/>
          </p:nvSpPr>
          <p:spPr bwMode="auto">
            <a:xfrm>
              <a:off x="211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7" name="Line 71"/>
            <p:cNvSpPr>
              <a:spLocks noChangeShapeType="1"/>
            </p:cNvSpPr>
            <p:nvPr/>
          </p:nvSpPr>
          <p:spPr bwMode="auto">
            <a:xfrm>
              <a:off x="2207"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8" name="Line 72"/>
            <p:cNvSpPr>
              <a:spLocks noChangeShapeType="1"/>
            </p:cNvSpPr>
            <p:nvPr/>
          </p:nvSpPr>
          <p:spPr bwMode="auto">
            <a:xfrm>
              <a:off x="2303"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69" name="Line 73"/>
            <p:cNvSpPr>
              <a:spLocks noChangeShapeType="1"/>
            </p:cNvSpPr>
            <p:nvPr/>
          </p:nvSpPr>
          <p:spPr bwMode="auto">
            <a:xfrm>
              <a:off x="239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0" name="Line 74"/>
            <p:cNvSpPr>
              <a:spLocks noChangeShapeType="1"/>
            </p:cNvSpPr>
            <p:nvPr/>
          </p:nvSpPr>
          <p:spPr bwMode="auto">
            <a:xfrm>
              <a:off x="2495"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1" name="Line 75"/>
            <p:cNvSpPr>
              <a:spLocks noChangeShapeType="1"/>
            </p:cNvSpPr>
            <p:nvPr/>
          </p:nvSpPr>
          <p:spPr bwMode="auto">
            <a:xfrm>
              <a:off x="2591"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2" name="Line 76"/>
            <p:cNvSpPr>
              <a:spLocks noChangeShapeType="1"/>
            </p:cNvSpPr>
            <p:nvPr/>
          </p:nvSpPr>
          <p:spPr bwMode="auto">
            <a:xfrm>
              <a:off x="2687"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3" name="Line 77"/>
            <p:cNvSpPr>
              <a:spLocks noChangeShapeType="1"/>
            </p:cNvSpPr>
            <p:nvPr/>
          </p:nvSpPr>
          <p:spPr bwMode="auto">
            <a:xfrm>
              <a:off x="2783"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4" name="Line 78"/>
            <p:cNvSpPr>
              <a:spLocks noChangeShapeType="1"/>
            </p:cNvSpPr>
            <p:nvPr/>
          </p:nvSpPr>
          <p:spPr bwMode="auto">
            <a:xfrm>
              <a:off x="2879"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5" name="Line 79"/>
            <p:cNvSpPr>
              <a:spLocks noChangeShapeType="1"/>
            </p:cNvSpPr>
            <p:nvPr/>
          </p:nvSpPr>
          <p:spPr bwMode="auto">
            <a:xfrm>
              <a:off x="2975"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6" name="Line 80"/>
            <p:cNvSpPr>
              <a:spLocks noChangeShapeType="1"/>
            </p:cNvSpPr>
            <p:nvPr/>
          </p:nvSpPr>
          <p:spPr bwMode="auto">
            <a:xfrm>
              <a:off x="307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7" name="Line 81"/>
            <p:cNvSpPr>
              <a:spLocks noChangeShapeType="1"/>
            </p:cNvSpPr>
            <p:nvPr/>
          </p:nvSpPr>
          <p:spPr bwMode="auto">
            <a:xfrm>
              <a:off x="3167"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8" name="Line 82"/>
            <p:cNvSpPr>
              <a:spLocks noChangeShapeType="1"/>
            </p:cNvSpPr>
            <p:nvPr/>
          </p:nvSpPr>
          <p:spPr bwMode="auto">
            <a:xfrm>
              <a:off x="3263"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79" name="Line 83"/>
            <p:cNvSpPr>
              <a:spLocks noChangeShapeType="1"/>
            </p:cNvSpPr>
            <p:nvPr/>
          </p:nvSpPr>
          <p:spPr bwMode="auto">
            <a:xfrm>
              <a:off x="335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0" name="Line 84"/>
            <p:cNvSpPr>
              <a:spLocks noChangeShapeType="1"/>
            </p:cNvSpPr>
            <p:nvPr/>
          </p:nvSpPr>
          <p:spPr bwMode="auto">
            <a:xfrm>
              <a:off x="3455"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1" name="Line 85"/>
            <p:cNvSpPr>
              <a:spLocks noChangeShapeType="1"/>
            </p:cNvSpPr>
            <p:nvPr/>
          </p:nvSpPr>
          <p:spPr bwMode="auto">
            <a:xfrm>
              <a:off x="355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2" name="Line 86"/>
            <p:cNvSpPr>
              <a:spLocks noChangeShapeType="1"/>
            </p:cNvSpPr>
            <p:nvPr/>
          </p:nvSpPr>
          <p:spPr bwMode="auto">
            <a:xfrm>
              <a:off x="95"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3" name="Line 87"/>
            <p:cNvSpPr>
              <a:spLocks noChangeShapeType="1"/>
            </p:cNvSpPr>
            <p:nvPr/>
          </p:nvSpPr>
          <p:spPr bwMode="auto">
            <a:xfrm>
              <a:off x="191"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4" name="Line 88"/>
            <p:cNvSpPr>
              <a:spLocks noChangeShapeType="1"/>
            </p:cNvSpPr>
            <p:nvPr/>
          </p:nvSpPr>
          <p:spPr bwMode="auto">
            <a:xfrm>
              <a:off x="287"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5" name="Line 89"/>
            <p:cNvSpPr>
              <a:spLocks noChangeShapeType="1"/>
            </p:cNvSpPr>
            <p:nvPr/>
          </p:nvSpPr>
          <p:spPr bwMode="auto">
            <a:xfrm>
              <a:off x="383"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6" name="Line 90"/>
            <p:cNvSpPr>
              <a:spLocks noChangeShapeType="1"/>
            </p:cNvSpPr>
            <p:nvPr/>
          </p:nvSpPr>
          <p:spPr bwMode="auto">
            <a:xfrm>
              <a:off x="479"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7" name="Line 91"/>
            <p:cNvSpPr>
              <a:spLocks noChangeShapeType="1"/>
            </p:cNvSpPr>
            <p:nvPr/>
          </p:nvSpPr>
          <p:spPr bwMode="auto">
            <a:xfrm>
              <a:off x="575"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8" name="Line 92"/>
            <p:cNvSpPr>
              <a:spLocks noChangeShapeType="1"/>
            </p:cNvSpPr>
            <p:nvPr/>
          </p:nvSpPr>
          <p:spPr bwMode="auto">
            <a:xfrm>
              <a:off x="67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89" name="Line 93"/>
            <p:cNvSpPr>
              <a:spLocks noChangeShapeType="1"/>
            </p:cNvSpPr>
            <p:nvPr/>
          </p:nvSpPr>
          <p:spPr bwMode="auto">
            <a:xfrm>
              <a:off x="767"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0" name="Line 94"/>
            <p:cNvSpPr>
              <a:spLocks noChangeShapeType="1"/>
            </p:cNvSpPr>
            <p:nvPr/>
          </p:nvSpPr>
          <p:spPr bwMode="auto">
            <a:xfrm>
              <a:off x="863"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1" name="Line 95"/>
            <p:cNvSpPr>
              <a:spLocks noChangeShapeType="1"/>
            </p:cNvSpPr>
            <p:nvPr/>
          </p:nvSpPr>
          <p:spPr bwMode="auto">
            <a:xfrm>
              <a:off x="95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2" name="Line 96"/>
            <p:cNvSpPr>
              <a:spLocks noChangeShapeType="1"/>
            </p:cNvSpPr>
            <p:nvPr/>
          </p:nvSpPr>
          <p:spPr bwMode="auto">
            <a:xfrm>
              <a:off x="1055"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3" name="Line 97"/>
            <p:cNvSpPr>
              <a:spLocks noChangeShapeType="1"/>
            </p:cNvSpPr>
            <p:nvPr/>
          </p:nvSpPr>
          <p:spPr bwMode="auto">
            <a:xfrm>
              <a:off x="115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4" name="Line 98"/>
            <p:cNvSpPr>
              <a:spLocks noChangeShapeType="1"/>
            </p:cNvSpPr>
            <p:nvPr/>
          </p:nvSpPr>
          <p:spPr bwMode="auto">
            <a:xfrm>
              <a:off x="1247"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5" name="Line 99"/>
            <p:cNvSpPr>
              <a:spLocks noChangeShapeType="1"/>
            </p:cNvSpPr>
            <p:nvPr/>
          </p:nvSpPr>
          <p:spPr bwMode="auto">
            <a:xfrm>
              <a:off x="1343"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6" name="Line 100"/>
            <p:cNvSpPr>
              <a:spLocks noChangeShapeType="1"/>
            </p:cNvSpPr>
            <p:nvPr/>
          </p:nvSpPr>
          <p:spPr bwMode="auto">
            <a:xfrm>
              <a:off x="1439"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7" name="Line 101"/>
            <p:cNvSpPr>
              <a:spLocks noChangeShapeType="1"/>
            </p:cNvSpPr>
            <p:nvPr/>
          </p:nvSpPr>
          <p:spPr bwMode="auto">
            <a:xfrm>
              <a:off x="1535"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8" name="Line 102"/>
            <p:cNvSpPr>
              <a:spLocks noChangeShapeType="1"/>
            </p:cNvSpPr>
            <p:nvPr/>
          </p:nvSpPr>
          <p:spPr bwMode="auto">
            <a:xfrm>
              <a:off x="1631"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3399" name="Line 103"/>
            <p:cNvSpPr>
              <a:spLocks noChangeShapeType="1"/>
            </p:cNvSpPr>
            <p:nvPr/>
          </p:nvSpPr>
          <p:spPr bwMode="auto">
            <a:xfrm>
              <a:off x="1727"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sp>
        <p:nvSpPr>
          <p:cNvPr id="13342" name="Rectangle 105"/>
          <p:cNvSpPr>
            <a:spLocks/>
          </p:cNvSpPr>
          <p:nvPr/>
        </p:nvSpPr>
        <p:spPr bwMode="auto">
          <a:xfrm>
            <a:off x="2873375" y="310673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45</a:t>
            </a:r>
            <a:r>
              <a:rPr lang="en-US" sz="700" baseline="50000" smtClean="0">
                <a:solidFill>
                  <a:srgbClr val="000000"/>
                </a:solidFill>
                <a:latin typeface="Arial" charset="0"/>
                <a:cs typeface="Arial" charset="0"/>
                <a:sym typeface="Arial" charset="0"/>
              </a:rPr>
              <a:t>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003300" y="1843088"/>
            <a:ext cx="5927725" cy="4151312"/>
            <a:chOff x="0" y="0"/>
            <a:chExt cx="3734" cy="2614"/>
          </a:xfrm>
        </p:grpSpPr>
        <p:grpSp>
          <p:nvGrpSpPr>
            <p:cNvPr id="3" name="Group 3"/>
            <p:cNvGrpSpPr>
              <a:grpSpLocks/>
            </p:cNvGrpSpPr>
            <p:nvPr/>
          </p:nvGrpSpPr>
          <p:grpSpPr bwMode="auto">
            <a:xfrm>
              <a:off x="0" y="0"/>
              <a:ext cx="3462" cy="1454"/>
              <a:chOff x="0" y="0"/>
              <a:chExt cx="3462" cy="1454"/>
            </a:xfrm>
          </p:grpSpPr>
          <p:sp>
            <p:nvSpPr>
              <p:cNvPr id="14444" name="Rectangle 1"/>
              <p:cNvSpPr>
                <a:spLocks/>
              </p:cNvSpPr>
              <p:nvPr/>
            </p:nvSpPr>
            <p:spPr bwMode="auto">
              <a:xfrm>
                <a:off x="0" y="14"/>
                <a:ext cx="3456" cy="1440"/>
              </a:xfrm>
              <a:prstGeom prst="rect">
                <a:avLst/>
              </a:prstGeom>
              <a:solidFill>
                <a:srgbClr val="FFA49F"/>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45" name="Rectangle 2"/>
              <p:cNvSpPr>
                <a:spLocks/>
              </p:cNvSpPr>
              <p:nvPr/>
            </p:nvSpPr>
            <p:spPr bwMode="auto">
              <a:xfrm>
                <a:off x="1919" y="0"/>
                <a:ext cx="1543" cy="206"/>
              </a:xfrm>
              <a:prstGeom prst="rect">
                <a:avLst/>
              </a:prstGeom>
              <a:noFill/>
              <a:ln w="9525">
                <a:noFill/>
                <a:miter lim="800000"/>
                <a:headEnd/>
                <a:tailEnd/>
              </a:ln>
            </p:spPr>
            <p:txBody>
              <a:bodyPr lIns="63500" tIns="63500" rIns="104140" bIns="63500"/>
              <a:lstStyle/>
              <a:p>
                <a:pPr algn="r" fontAlgn="base">
                  <a:spcBef>
                    <a:spcPts val="775"/>
                  </a:spcBef>
                  <a:spcAft>
                    <a:spcPct val="0"/>
                  </a:spcAft>
                </a:pPr>
                <a:r>
                  <a:rPr lang="en-US" sz="1300" b="1" smtClean="0">
                    <a:solidFill>
                      <a:srgbClr val="000000"/>
                    </a:solidFill>
                    <a:latin typeface="Lucida Grande" charset="0"/>
                    <a:ea typeface="Lucida Grande" charset="0"/>
                    <a:cs typeface="Lucida Grande" charset="0"/>
                    <a:sym typeface="Lucida Grande" charset="0"/>
                  </a:rPr>
                  <a:t>All-Attitude Daily Threat</a:t>
                </a:r>
              </a:p>
            </p:txBody>
          </p:sp>
        </p:grpSp>
        <p:grpSp>
          <p:nvGrpSpPr>
            <p:cNvPr id="4" name="Group 7"/>
            <p:cNvGrpSpPr>
              <a:grpSpLocks/>
            </p:cNvGrpSpPr>
            <p:nvPr/>
          </p:nvGrpSpPr>
          <p:grpSpPr bwMode="auto">
            <a:xfrm>
              <a:off x="704" y="2400"/>
              <a:ext cx="3030" cy="214"/>
              <a:chOff x="0" y="0"/>
              <a:chExt cx="3030" cy="214"/>
            </a:xfrm>
          </p:grpSpPr>
          <p:sp>
            <p:nvSpPr>
              <p:cNvPr id="14441" name="Rectangle 4"/>
              <p:cNvSpPr>
                <a:spLocks/>
              </p:cNvSpPr>
              <p:nvPr/>
            </p:nvSpPr>
            <p:spPr bwMode="auto">
              <a:xfrm>
                <a:off x="136" y="0"/>
                <a:ext cx="496" cy="176"/>
              </a:xfrm>
              <a:prstGeom prst="rect">
                <a:avLst/>
              </a:prstGeom>
              <a:noFill/>
              <a:ln w="9525">
                <a:noFill/>
                <a:miter lim="800000"/>
                <a:headEnd/>
                <a:tailEnd/>
              </a:ln>
            </p:spPr>
            <p:txBody>
              <a:bodyPr lIns="63500" tIns="63500" rIns="104140" bIns="63500"/>
              <a:lstStyle/>
              <a:p>
                <a:pPr algn="r" fontAlgn="base">
                  <a:spcBef>
                    <a:spcPts val="650"/>
                  </a:spcBef>
                  <a:spcAft>
                    <a:spcPct val="0"/>
                  </a:spcAft>
                </a:pPr>
                <a:r>
                  <a:rPr lang="en-US" sz="1100" smtClean="0">
                    <a:solidFill>
                      <a:srgbClr val="000000"/>
                    </a:solidFill>
                    <a:latin typeface="Arial" charset="0"/>
                    <a:cs typeface="Arial" charset="0"/>
                    <a:sym typeface="Arial" charset="0"/>
                  </a:rPr>
                  <a:t>100 %</a:t>
                </a:r>
              </a:p>
            </p:txBody>
          </p:sp>
          <p:sp>
            <p:nvSpPr>
              <p:cNvPr id="14442" name="Rectangle 5"/>
              <p:cNvSpPr>
                <a:spLocks/>
              </p:cNvSpPr>
              <p:nvPr/>
            </p:nvSpPr>
            <p:spPr bwMode="auto">
              <a:xfrm>
                <a:off x="590" y="0"/>
                <a:ext cx="2440" cy="176"/>
              </a:xfrm>
              <a:prstGeom prst="rect">
                <a:avLst/>
              </a:prstGeom>
              <a:noFill/>
              <a:ln w="9525">
                <a:noFill/>
                <a:miter lim="800000"/>
                <a:headEnd/>
                <a:tailEnd/>
              </a:ln>
            </p:spPr>
            <p:txBody>
              <a:bodyPr lIns="63500" tIns="63500" rIns="104140" bIns="63500"/>
              <a:lstStyle/>
              <a:p>
                <a:pPr fontAlgn="base">
                  <a:spcBef>
                    <a:spcPts val="650"/>
                  </a:spcBef>
                  <a:spcAft>
                    <a:spcPct val="0"/>
                  </a:spcAft>
                </a:pPr>
                <a:r>
                  <a:rPr lang="en-US" sz="1100" smtClean="0">
                    <a:solidFill>
                      <a:srgbClr val="000000"/>
                    </a:solidFill>
                    <a:latin typeface="Arial" charset="0"/>
                    <a:cs typeface="Arial" charset="0"/>
                    <a:sym typeface="Arial" charset="0"/>
                  </a:rPr>
                  <a:t>All-Attitude Training (180 AOB, +/- 90 Pitch)</a:t>
                </a:r>
              </a:p>
            </p:txBody>
          </p:sp>
          <p:sp>
            <p:nvSpPr>
              <p:cNvPr id="14443" name="Rectangle 6"/>
              <p:cNvSpPr>
                <a:spLocks/>
              </p:cNvSpPr>
              <p:nvPr/>
            </p:nvSpPr>
            <p:spPr bwMode="auto">
              <a:xfrm>
                <a:off x="0" y="14"/>
                <a:ext cx="192" cy="200"/>
              </a:xfrm>
              <a:prstGeom prst="rect">
                <a:avLst/>
              </a:prstGeom>
              <a:solidFill>
                <a:srgbClr val="FFA49F"/>
              </a:solidFill>
              <a:ln w="9525">
                <a:solidFill>
                  <a:schemeClr val="tx1">
                    <a:alpha val="0"/>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grpSp>
      <p:sp>
        <p:nvSpPr>
          <p:cNvPr id="14339" name="Rectangle 9"/>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40" name="Rectangle 10"/>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41" name="Text Box 11"/>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5ADA5F94-C121-49F3-8716-FFE7D648C816}" type="slidenum">
              <a:rPr lang="en-US" sz="1400" smtClean="0">
                <a:solidFill>
                  <a:srgbClr val="000000"/>
                </a:solidFill>
                <a:latin typeface="Arial" charset="0"/>
                <a:cs typeface="Arial" charset="0"/>
                <a:sym typeface="Arial" charset="0"/>
              </a:rPr>
              <a:pPr algn="ctr" fontAlgn="base">
                <a:spcBef>
                  <a:spcPct val="0"/>
                </a:spcBef>
                <a:spcAft>
                  <a:spcPct val="0"/>
                </a:spcAft>
              </a:pPr>
              <a:t>98</a:t>
            </a:fld>
            <a:endParaRPr lang="en-US" sz="1400" smtClean="0">
              <a:solidFill>
                <a:srgbClr val="000000"/>
              </a:solidFill>
              <a:latin typeface="Arial" charset="0"/>
              <a:cs typeface="Arial" charset="0"/>
              <a:sym typeface="Arial" charset="0"/>
            </a:endParaRPr>
          </a:p>
        </p:txBody>
      </p:sp>
      <p:pic>
        <p:nvPicPr>
          <p:cNvPr id="14342" name="Picture 12"/>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4343" name="Picture 13"/>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4344" name="Rectangle 14"/>
          <p:cNvSpPr>
            <a:spLocks noChangeArrowheads="1"/>
          </p:cNvSpPr>
          <p:nvPr>
            <p:ph type="title"/>
          </p:nvPr>
        </p:nvSpPr>
        <p:spPr>
          <a:xfrm>
            <a:off x="457200" y="-117475"/>
            <a:ext cx="8686800" cy="1141413"/>
          </a:xfrm>
        </p:spPr>
        <p:txBody>
          <a:bodyPr lIns="0" tIns="0" rIns="40639" bIns="0"/>
          <a:lstStyle/>
          <a:p>
            <a:pPr eaLnBrk="1" hangingPunct="1"/>
            <a:r>
              <a:rPr lang="en-US" sz="2800" smtClean="0"/>
              <a:t>All-Attitude Knowledge Deficiencies</a:t>
            </a:r>
          </a:p>
        </p:txBody>
      </p:sp>
      <p:grpSp>
        <p:nvGrpSpPr>
          <p:cNvPr id="5" name="Group 19"/>
          <p:cNvGrpSpPr>
            <a:grpSpLocks/>
          </p:cNvGrpSpPr>
          <p:nvPr/>
        </p:nvGrpSpPr>
        <p:grpSpPr bwMode="auto">
          <a:xfrm>
            <a:off x="2109788" y="2627313"/>
            <a:ext cx="4816475" cy="3105150"/>
            <a:chOff x="0" y="0"/>
            <a:chExt cx="3034" cy="1955"/>
          </a:xfrm>
        </p:grpSpPr>
        <p:sp>
          <p:nvSpPr>
            <p:cNvPr id="14435" name="Rectangle 15"/>
            <p:cNvSpPr>
              <a:spLocks/>
            </p:cNvSpPr>
            <p:nvPr/>
          </p:nvSpPr>
          <p:spPr bwMode="auto">
            <a:xfrm>
              <a:off x="0" y="1659"/>
              <a:ext cx="200" cy="296"/>
            </a:xfrm>
            <a:prstGeom prst="rect">
              <a:avLst/>
            </a:prstGeom>
            <a:solidFill>
              <a:srgbClr val="FAFD00"/>
            </a:solidFill>
            <a:ln w="12700">
              <a:no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36" name="Rectangle 16"/>
            <p:cNvSpPr>
              <a:spLocks/>
            </p:cNvSpPr>
            <p:nvPr/>
          </p:nvSpPr>
          <p:spPr bwMode="auto">
            <a:xfrm>
              <a:off x="187" y="1655"/>
              <a:ext cx="448" cy="176"/>
            </a:xfrm>
            <a:prstGeom prst="rect">
              <a:avLst/>
            </a:prstGeom>
            <a:noFill/>
            <a:ln w="9525">
              <a:noFill/>
              <a:miter lim="800000"/>
              <a:headEnd/>
              <a:tailEnd/>
            </a:ln>
          </p:spPr>
          <p:txBody>
            <a:bodyPr lIns="63500" tIns="63500" rIns="104140" bIns="63500"/>
            <a:lstStyle/>
            <a:p>
              <a:pPr algn="r" fontAlgn="base">
                <a:spcBef>
                  <a:spcPts val="650"/>
                </a:spcBef>
                <a:spcAft>
                  <a:spcPct val="0"/>
                </a:spcAft>
              </a:pPr>
              <a:r>
                <a:rPr lang="en-US" sz="1100" smtClean="0">
                  <a:solidFill>
                    <a:srgbClr val="000000"/>
                  </a:solidFill>
                  <a:latin typeface="Arial" charset="0"/>
                  <a:cs typeface="Arial" charset="0"/>
                  <a:sym typeface="Arial" charset="0"/>
                </a:rPr>
                <a:t>11.1 %</a:t>
              </a:r>
            </a:p>
          </p:txBody>
        </p:sp>
        <p:sp>
          <p:nvSpPr>
            <p:cNvPr id="14437" name="Rectangle 17"/>
            <p:cNvSpPr>
              <a:spLocks/>
            </p:cNvSpPr>
            <p:nvPr/>
          </p:nvSpPr>
          <p:spPr bwMode="auto">
            <a:xfrm>
              <a:off x="594" y="1659"/>
              <a:ext cx="2440" cy="176"/>
            </a:xfrm>
            <a:prstGeom prst="rect">
              <a:avLst/>
            </a:prstGeom>
            <a:noFill/>
            <a:ln w="9525">
              <a:noFill/>
              <a:miter lim="800000"/>
              <a:headEnd/>
              <a:tailEnd/>
            </a:ln>
          </p:spPr>
          <p:txBody>
            <a:bodyPr lIns="63500" tIns="63500" rIns="104140" bIns="63500"/>
            <a:lstStyle/>
            <a:p>
              <a:pPr fontAlgn="base">
                <a:spcBef>
                  <a:spcPts val="650"/>
                </a:spcBef>
                <a:spcAft>
                  <a:spcPct val="0"/>
                </a:spcAft>
              </a:pPr>
              <a:r>
                <a:rPr lang="en-US" sz="1100" smtClean="0">
                  <a:solidFill>
                    <a:srgbClr val="000000"/>
                  </a:solidFill>
                  <a:latin typeface="Arial" charset="0"/>
                  <a:cs typeface="Arial" charset="0"/>
                  <a:sym typeface="Arial" charset="0"/>
                </a:rPr>
                <a:t>Max Licensing Limits (60 AOB, +/-30 Pitch)</a:t>
              </a:r>
            </a:p>
          </p:txBody>
        </p:sp>
        <p:sp>
          <p:nvSpPr>
            <p:cNvPr id="14438" name="Rectangle 18"/>
            <p:cNvSpPr>
              <a:spLocks/>
            </p:cNvSpPr>
            <p:nvPr/>
          </p:nvSpPr>
          <p:spPr bwMode="auto">
            <a:xfrm>
              <a:off x="438" y="0"/>
              <a:ext cx="1168" cy="480"/>
            </a:xfrm>
            <a:prstGeom prst="rect">
              <a:avLst/>
            </a:prstGeom>
            <a:solidFill>
              <a:srgbClr val="FFFF33"/>
            </a:solid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grpSp>
        <p:nvGrpSpPr>
          <p:cNvPr id="6" name="Group 28"/>
          <p:cNvGrpSpPr>
            <a:grpSpLocks/>
          </p:cNvGrpSpPr>
          <p:nvPr/>
        </p:nvGrpSpPr>
        <p:grpSpPr bwMode="auto">
          <a:xfrm>
            <a:off x="387350" y="2678113"/>
            <a:ext cx="6545263" cy="2686050"/>
            <a:chOff x="0" y="0"/>
            <a:chExt cx="4123" cy="1692"/>
          </a:xfrm>
        </p:grpSpPr>
        <p:grpSp>
          <p:nvGrpSpPr>
            <p:cNvPr id="7" name="Group 26"/>
            <p:cNvGrpSpPr>
              <a:grpSpLocks/>
            </p:cNvGrpSpPr>
            <p:nvPr/>
          </p:nvGrpSpPr>
          <p:grpSpPr bwMode="auto">
            <a:xfrm>
              <a:off x="0" y="0"/>
              <a:ext cx="2551" cy="1692"/>
              <a:chOff x="0" y="0"/>
              <a:chExt cx="2551" cy="1692"/>
            </a:xfrm>
          </p:grpSpPr>
          <p:grpSp>
            <p:nvGrpSpPr>
              <p:cNvPr id="8" name="Group 23"/>
              <p:cNvGrpSpPr>
                <a:grpSpLocks/>
              </p:cNvGrpSpPr>
              <p:nvPr/>
            </p:nvGrpSpPr>
            <p:grpSpPr bwMode="auto">
              <a:xfrm>
                <a:off x="1084" y="0"/>
                <a:ext cx="1467" cy="1692"/>
                <a:chOff x="0" y="0"/>
                <a:chExt cx="1467" cy="1692"/>
              </a:xfrm>
            </p:grpSpPr>
            <p:sp>
              <p:nvSpPr>
                <p:cNvPr id="14432" name="Rectangle 20"/>
                <p:cNvSpPr>
                  <a:spLocks/>
                </p:cNvSpPr>
                <p:nvPr/>
              </p:nvSpPr>
              <p:spPr bwMode="auto">
                <a:xfrm>
                  <a:off x="595" y="0"/>
                  <a:ext cx="872" cy="296"/>
                </a:xfrm>
                <a:prstGeom prst="rect">
                  <a:avLst/>
                </a:prstGeom>
                <a:solidFill>
                  <a:srgbClr val="569BBE"/>
                </a:solidFill>
                <a:ln w="25400">
                  <a:no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33" name="Rectangle 21"/>
                <p:cNvSpPr>
                  <a:spLocks/>
                </p:cNvSpPr>
                <p:nvPr/>
              </p:nvSpPr>
              <p:spPr bwMode="auto">
                <a:xfrm>
                  <a:off x="0" y="1396"/>
                  <a:ext cx="200" cy="296"/>
                </a:xfrm>
                <a:prstGeom prst="rect">
                  <a:avLst/>
                </a:prstGeom>
                <a:solidFill>
                  <a:srgbClr val="569BBE"/>
                </a:solidFill>
                <a:ln w="9525">
                  <a:noFill/>
                  <a:miter lim="800000"/>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34" name="Rectangle 22"/>
                <p:cNvSpPr>
                  <a:spLocks/>
                </p:cNvSpPr>
                <p:nvPr/>
              </p:nvSpPr>
              <p:spPr bwMode="auto">
                <a:xfrm>
                  <a:off x="175" y="1394"/>
                  <a:ext cx="456" cy="176"/>
                </a:xfrm>
                <a:prstGeom prst="rect">
                  <a:avLst/>
                </a:prstGeom>
                <a:noFill/>
                <a:ln w="9525">
                  <a:noFill/>
                  <a:miter lim="800000"/>
                  <a:headEnd/>
                  <a:tailEnd/>
                </a:ln>
              </p:spPr>
              <p:txBody>
                <a:bodyPr lIns="63500" tIns="63500" rIns="104140" bIns="63500"/>
                <a:lstStyle/>
                <a:p>
                  <a:pPr algn="r" fontAlgn="base">
                    <a:spcBef>
                      <a:spcPts val="650"/>
                    </a:spcBef>
                    <a:spcAft>
                      <a:spcPct val="0"/>
                    </a:spcAft>
                  </a:pPr>
                  <a:r>
                    <a:rPr lang="en-US" sz="1100" smtClean="0">
                      <a:solidFill>
                        <a:srgbClr val="000000"/>
                      </a:solidFill>
                      <a:latin typeface="Arial" charset="0"/>
                      <a:cs typeface="Arial" charset="0"/>
                      <a:sym typeface="Arial" charset="0"/>
                    </a:rPr>
                    <a:t>4.9 %</a:t>
                  </a:r>
                </a:p>
              </p:txBody>
            </p:sp>
          </p:grpSp>
          <p:sp>
            <p:nvSpPr>
              <p:cNvPr id="34840" name="Rectangle 24"/>
              <p:cNvSpPr>
                <a:spLocks/>
              </p:cNvSpPr>
              <p:nvPr/>
            </p:nvSpPr>
            <p:spPr bwMode="auto">
              <a:xfrm>
                <a:off x="0" y="1005"/>
                <a:ext cx="1080" cy="392"/>
              </a:xfrm>
              <a:prstGeom prst="rect">
                <a:avLst/>
              </a:prstGeom>
              <a:noFill/>
              <a:ln w="9525" cap="flat">
                <a:noFill/>
                <a:miter lim="800000"/>
                <a:headEnd type="none" w="med" len="med"/>
                <a:tailEnd type="none" w="med" len="med"/>
              </a:ln>
            </p:spPr>
            <p:txBody>
              <a:bodyPr lIns="63500" tIns="63500" rIns="104140" bIns="63500"/>
              <a:lstStyle/>
              <a:p>
                <a:pPr fontAlgn="base">
                  <a:spcBef>
                    <a:spcPts val="538"/>
                  </a:spcBef>
                  <a:spcAft>
                    <a:spcPct val="0"/>
                  </a:spcAft>
                  <a:defRPr/>
                </a:pPr>
                <a:r>
                  <a:rPr lang="en-US" sz="900">
                    <a:solidFill>
                      <a:srgbClr val="000000"/>
                    </a:solidFill>
                    <a:effectLst>
                      <a:outerShdw blurRad="38100" dist="38100" dir="2700000" algn="tl">
                        <a:srgbClr val="C0C0C0"/>
                      </a:outerShdw>
                    </a:effectLst>
                    <a:latin typeface="Tahoma Bold" charset="0"/>
                    <a:cs typeface="Tahoma Bold" charset="0"/>
                    <a:sym typeface="Tahoma Bold" charset="0"/>
                  </a:rPr>
                  <a:t>Upset Definition</a:t>
                </a:r>
                <a:endParaRPr lang="en-US" sz="2400">
                  <a:solidFill>
                    <a:srgbClr val="000000"/>
                  </a:solidFill>
                  <a:latin typeface="Arial" charset="0"/>
                  <a:ea typeface="Lucida Grande" charset="0"/>
                  <a:cs typeface="Lucida Grande" charset="0"/>
                  <a:sym typeface="Arial" charset="0"/>
                </a:endParaRPr>
              </a:p>
              <a:p>
                <a:pPr fontAlgn="base">
                  <a:spcBef>
                    <a:spcPts val="538"/>
                  </a:spcBef>
                  <a:spcAft>
                    <a:spcPct val="0"/>
                  </a:spcAft>
                  <a:defRPr/>
                </a:pPr>
                <a:r>
                  <a:rPr lang="en-US" sz="900">
                    <a:solidFill>
                      <a:srgbClr val="000000"/>
                    </a:solidFill>
                    <a:effectLst>
                      <a:outerShdw blurRad="38100" dist="38100" dir="2700000" algn="tl">
                        <a:srgbClr val="C0C0C0"/>
                      </a:outerShdw>
                    </a:effectLst>
                    <a:latin typeface="Tahoma Bold" charset="0"/>
                    <a:cs typeface="Tahoma Bold" charset="0"/>
                    <a:sym typeface="Tahoma Bold" charset="0"/>
                  </a:rPr>
                  <a:t>Airplane Upset Recovery Training Aid</a:t>
                </a:r>
              </a:p>
            </p:txBody>
          </p:sp>
          <p:sp>
            <p:nvSpPr>
              <p:cNvPr id="14431" name="Line 25"/>
              <p:cNvSpPr>
                <a:spLocks noChangeShapeType="1"/>
              </p:cNvSpPr>
              <p:nvPr/>
            </p:nvSpPr>
            <p:spPr bwMode="auto">
              <a:xfrm rot="10800000" flipH="1">
                <a:off x="671" y="318"/>
                <a:ext cx="1165" cy="838"/>
              </a:xfrm>
              <a:prstGeom prst="line">
                <a:avLst/>
              </a:prstGeom>
              <a:noFill/>
              <a:ln w="9525">
                <a:solidFill>
                  <a:srgbClr val="569BBE"/>
                </a:solidFill>
                <a:round/>
                <a:headEnd/>
                <a:tailEnd type="triangle" w="med" len="me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sp>
          <p:nvSpPr>
            <p:cNvPr id="14428" name="Rectangle 27"/>
            <p:cNvSpPr>
              <a:spLocks/>
            </p:cNvSpPr>
            <p:nvPr/>
          </p:nvSpPr>
          <p:spPr bwMode="auto">
            <a:xfrm>
              <a:off x="1683" y="1390"/>
              <a:ext cx="2440" cy="176"/>
            </a:xfrm>
            <a:prstGeom prst="rect">
              <a:avLst/>
            </a:prstGeom>
            <a:noFill/>
            <a:ln w="9525">
              <a:noFill/>
              <a:miter lim="800000"/>
              <a:headEnd/>
              <a:tailEnd/>
            </a:ln>
          </p:spPr>
          <p:txBody>
            <a:bodyPr lIns="63500" tIns="63500" rIns="104140" bIns="63500"/>
            <a:lstStyle/>
            <a:p>
              <a:pPr fontAlgn="base">
                <a:spcBef>
                  <a:spcPts val="650"/>
                </a:spcBef>
                <a:spcAft>
                  <a:spcPct val="0"/>
                </a:spcAft>
              </a:pPr>
              <a:r>
                <a:rPr lang="en-US" sz="1100" smtClean="0">
                  <a:solidFill>
                    <a:srgbClr val="000000"/>
                  </a:solidFill>
                  <a:latin typeface="Arial" charset="0"/>
                  <a:cs typeface="Arial" charset="0"/>
                  <a:sym typeface="Arial" charset="0"/>
                </a:rPr>
                <a:t>Upset Definition (45 AOB, +25 &amp; -10 Pitch)</a:t>
              </a:r>
            </a:p>
          </p:txBody>
        </p:sp>
      </p:grpSp>
      <p:sp>
        <p:nvSpPr>
          <p:cNvPr id="14347" name="Rectangle 29"/>
          <p:cNvSpPr>
            <a:spLocks/>
          </p:cNvSpPr>
          <p:nvPr/>
        </p:nvSpPr>
        <p:spPr bwMode="auto">
          <a:xfrm>
            <a:off x="6640513" y="2882900"/>
            <a:ext cx="1231900" cy="228600"/>
          </a:xfrm>
          <a:prstGeom prst="rect">
            <a:avLst/>
          </a:prstGeom>
          <a:noFill/>
          <a:ln w="9525">
            <a:noFill/>
            <a:miter lim="800000"/>
            <a:headEnd/>
            <a:tailEnd/>
          </a:ln>
        </p:spPr>
        <p:txBody>
          <a:bodyPr lIns="38100" tIns="38100" rIns="78740" bIns="38100"/>
          <a:lstStyle/>
          <a:p>
            <a:pPr fontAlgn="base">
              <a:spcBef>
                <a:spcPts val="650"/>
              </a:spcBef>
              <a:spcAft>
                <a:spcPct val="0"/>
              </a:spcAft>
            </a:pPr>
            <a:r>
              <a:rPr lang="en-US" sz="1100" smtClean="0">
                <a:solidFill>
                  <a:srgbClr val="000000"/>
                </a:solidFill>
                <a:latin typeface="Arial Bold" charset="0"/>
                <a:cs typeface="Arial Bold" charset="0"/>
                <a:sym typeface="Arial Bold" charset="0"/>
              </a:rPr>
              <a:t>Roll (Right)</a:t>
            </a:r>
          </a:p>
        </p:txBody>
      </p:sp>
      <p:sp>
        <p:nvSpPr>
          <p:cNvPr id="14348" name="Rectangle 30"/>
          <p:cNvSpPr>
            <a:spLocks/>
          </p:cNvSpPr>
          <p:nvPr/>
        </p:nvSpPr>
        <p:spPr bwMode="auto">
          <a:xfrm>
            <a:off x="-38100" y="2882900"/>
            <a:ext cx="901700" cy="228600"/>
          </a:xfrm>
          <a:prstGeom prst="rect">
            <a:avLst/>
          </a:prstGeom>
          <a:noFill/>
          <a:ln w="9525">
            <a:noFill/>
            <a:miter lim="800000"/>
            <a:headEnd/>
            <a:tailEnd/>
          </a:ln>
        </p:spPr>
        <p:txBody>
          <a:bodyPr lIns="38100" tIns="38100" rIns="78740" bIns="38100"/>
          <a:lstStyle/>
          <a:p>
            <a:pPr algn="r" fontAlgn="base">
              <a:spcBef>
                <a:spcPts val="650"/>
              </a:spcBef>
              <a:spcAft>
                <a:spcPct val="0"/>
              </a:spcAft>
            </a:pPr>
            <a:r>
              <a:rPr lang="en-US" sz="1100" smtClean="0">
                <a:solidFill>
                  <a:srgbClr val="000000"/>
                </a:solidFill>
                <a:latin typeface="Arial Bold" charset="0"/>
                <a:cs typeface="Arial Bold" charset="0"/>
                <a:sym typeface="Arial Bold" charset="0"/>
              </a:rPr>
              <a:t>Roll (Left)</a:t>
            </a:r>
          </a:p>
        </p:txBody>
      </p:sp>
      <p:sp>
        <p:nvSpPr>
          <p:cNvPr id="14349" name="Rectangle 31"/>
          <p:cNvSpPr>
            <a:spLocks/>
          </p:cNvSpPr>
          <p:nvPr/>
        </p:nvSpPr>
        <p:spPr bwMode="auto">
          <a:xfrm>
            <a:off x="3057525" y="4281488"/>
            <a:ext cx="1371600" cy="228600"/>
          </a:xfrm>
          <a:prstGeom prst="rect">
            <a:avLst/>
          </a:prstGeom>
          <a:noFill/>
          <a:ln w="9525">
            <a:noFill/>
            <a:miter lim="800000"/>
            <a:headEnd/>
            <a:tailEnd/>
          </a:ln>
        </p:spPr>
        <p:txBody>
          <a:bodyPr lIns="38100" tIns="38100" rIns="78740" bIns="38100"/>
          <a:lstStyle/>
          <a:p>
            <a:pPr algn="ctr" fontAlgn="base">
              <a:spcBef>
                <a:spcPts val="650"/>
              </a:spcBef>
              <a:spcAft>
                <a:spcPct val="0"/>
              </a:spcAft>
            </a:pPr>
            <a:r>
              <a:rPr lang="en-US" sz="1100" smtClean="0">
                <a:solidFill>
                  <a:srgbClr val="000000"/>
                </a:solidFill>
                <a:latin typeface="Arial Bold" charset="0"/>
                <a:cs typeface="Arial Bold" charset="0"/>
                <a:sym typeface="Arial Bold" charset="0"/>
              </a:rPr>
              <a:t>Pitch (-down)</a:t>
            </a:r>
          </a:p>
        </p:txBody>
      </p:sp>
      <p:sp>
        <p:nvSpPr>
          <p:cNvPr id="14350" name="Rectangle 32"/>
          <p:cNvSpPr>
            <a:spLocks/>
          </p:cNvSpPr>
          <p:nvPr/>
        </p:nvSpPr>
        <p:spPr bwMode="auto">
          <a:xfrm>
            <a:off x="3243263" y="1550988"/>
            <a:ext cx="1003300" cy="228600"/>
          </a:xfrm>
          <a:prstGeom prst="rect">
            <a:avLst/>
          </a:prstGeom>
          <a:noFill/>
          <a:ln w="9525">
            <a:noFill/>
            <a:miter lim="800000"/>
            <a:headEnd/>
            <a:tailEnd/>
          </a:ln>
        </p:spPr>
        <p:txBody>
          <a:bodyPr lIns="38100" tIns="38100" rIns="78740" bIns="38100"/>
          <a:lstStyle/>
          <a:p>
            <a:pPr algn="ctr" fontAlgn="base">
              <a:spcBef>
                <a:spcPts val="650"/>
              </a:spcBef>
              <a:spcAft>
                <a:spcPct val="0"/>
              </a:spcAft>
            </a:pPr>
            <a:r>
              <a:rPr lang="en-US" sz="1100" smtClean="0">
                <a:solidFill>
                  <a:srgbClr val="000000"/>
                </a:solidFill>
                <a:latin typeface="Arial Bold" charset="0"/>
                <a:cs typeface="Arial Bold" charset="0"/>
                <a:sym typeface="Arial Bold" charset="0"/>
              </a:rPr>
              <a:t>Pitch (+up)</a:t>
            </a:r>
          </a:p>
        </p:txBody>
      </p:sp>
      <p:sp>
        <p:nvSpPr>
          <p:cNvPr id="14351" name="Rectangle 33"/>
          <p:cNvSpPr>
            <a:spLocks/>
          </p:cNvSpPr>
          <p:nvPr/>
        </p:nvSpPr>
        <p:spPr bwMode="auto">
          <a:xfrm>
            <a:off x="3929063" y="17160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+ 90</a:t>
            </a:r>
            <a:r>
              <a:rPr lang="en-US" sz="700" baseline="50000" smtClean="0">
                <a:solidFill>
                  <a:srgbClr val="000000"/>
                </a:solidFill>
                <a:latin typeface="Arial" charset="0"/>
                <a:cs typeface="Arial" charset="0"/>
                <a:sym typeface="Arial" charset="0"/>
              </a:rPr>
              <a:t>o</a:t>
            </a:r>
          </a:p>
        </p:txBody>
      </p:sp>
      <p:sp>
        <p:nvSpPr>
          <p:cNvPr id="14352" name="Rectangle 34"/>
          <p:cNvSpPr>
            <a:spLocks/>
          </p:cNvSpPr>
          <p:nvPr/>
        </p:nvSpPr>
        <p:spPr bwMode="auto">
          <a:xfrm>
            <a:off x="3929063" y="22240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+ 50</a:t>
            </a:r>
            <a:r>
              <a:rPr lang="en-US" sz="700" baseline="50000" smtClean="0">
                <a:solidFill>
                  <a:srgbClr val="000000"/>
                </a:solidFill>
                <a:latin typeface="Arial" charset="0"/>
                <a:cs typeface="Arial" charset="0"/>
                <a:sym typeface="Arial" charset="0"/>
              </a:rPr>
              <a:t>o</a:t>
            </a:r>
          </a:p>
        </p:txBody>
      </p:sp>
      <p:sp>
        <p:nvSpPr>
          <p:cNvPr id="14353" name="Rectangle 35"/>
          <p:cNvSpPr>
            <a:spLocks/>
          </p:cNvSpPr>
          <p:nvPr/>
        </p:nvSpPr>
        <p:spPr bwMode="auto">
          <a:xfrm>
            <a:off x="3929063" y="248443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+ 30</a:t>
            </a:r>
            <a:r>
              <a:rPr lang="en-US" sz="700" baseline="50000" smtClean="0">
                <a:solidFill>
                  <a:srgbClr val="000000"/>
                </a:solidFill>
                <a:latin typeface="Arial" charset="0"/>
                <a:cs typeface="Arial" charset="0"/>
                <a:sym typeface="Arial" charset="0"/>
              </a:rPr>
              <a:t>o</a:t>
            </a:r>
          </a:p>
        </p:txBody>
      </p:sp>
      <p:sp>
        <p:nvSpPr>
          <p:cNvPr id="14354" name="Rectangle 36"/>
          <p:cNvSpPr>
            <a:spLocks/>
          </p:cNvSpPr>
          <p:nvPr/>
        </p:nvSpPr>
        <p:spPr bwMode="auto">
          <a:xfrm>
            <a:off x="4240213" y="2540000"/>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+ 25</a:t>
            </a:r>
            <a:r>
              <a:rPr lang="en-US" sz="700" baseline="50000" smtClean="0">
                <a:solidFill>
                  <a:srgbClr val="000000"/>
                </a:solidFill>
                <a:latin typeface="Arial" charset="0"/>
                <a:cs typeface="Arial" charset="0"/>
                <a:sym typeface="Arial" charset="0"/>
              </a:rPr>
              <a:t>o</a:t>
            </a:r>
          </a:p>
        </p:txBody>
      </p:sp>
      <p:sp>
        <p:nvSpPr>
          <p:cNvPr id="14355" name="Rectangle 37"/>
          <p:cNvSpPr>
            <a:spLocks/>
          </p:cNvSpPr>
          <p:nvPr/>
        </p:nvSpPr>
        <p:spPr bwMode="auto">
          <a:xfrm>
            <a:off x="3929063" y="2755900"/>
            <a:ext cx="438150" cy="193675"/>
          </a:xfrm>
          <a:prstGeom prst="rect">
            <a:avLst/>
          </a:prstGeom>
          <a:noFill/>
          <a:ln w="9525">
            <a:noFill/>
            <a:miter lim="800000"/>
            <a:headEnd/>
            <a:tailEnd/>
          </a:ln>
        </p:spPr>
        <p:txBody>
          <a:bodyPr lIns="38100" tIns="38100" rIns="78740" bIns="38100"/>
          <a:lstStyle/>
          <a:p>
            <a:pPr marL="1588" fontAlgn="base">
              <a:spcBef>
                <a:spcPts val="413"/>
              </a:spcBef>
              <a:spcAft>
                <a:spcPct val="0"/>
              </a:spcAft>
            </a:pPr>
            <a:r>
              <a:rPr lang="en-US" sz="700" smtClean="0">
                <a:solidFill>
                  <a:srgbClr val="000000"/>
                </a:solidFill>
                <a:latin typeface="Arial" charset="0"/>
                <a:cs typeface="Arial" charset="0"/>
                <a:sym typeface="Arial" charset="0"/>
              </a:rPr>
              <a:t>+ 10</a:t>
            </a:r>
            <a:r>
              <a:rPr lang="en-US" sz="700" baseline="50000" smtClean="0">
                <a:solidFill>
                  <a:srgbClr val="000000"/>
                </a:solidFill>
                <a:latin typeface="Arial" charset="0"/>
                <a:cs typeface="Arial" charset="0"/>
                <a:sym typeface="Arial" charset="0"/>
              </a:rPr>
              <a:t>o</a:t>
            </a:r>
          </a:p>
        </p:txBody>
      </p:sp>
      <p:sp>
        <p:nvSpPr>
          <p:cNvPr id="14356" name="Rectangle 38"/>
          <p:cNvSpPr>
            <a:spLocks/>
          </p:cNvSpPr>
          <p:nvPr/>
        </p:nvSpPr>
        <p:spPr bwMode="auto">
          <a:xfrm>
            <a:off x="4246563" y="3100388"/>
            <a:ext cx="438150" cy="192087"/>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- 10</a:t>
            </a:r>
            <a:r>
              <a:rPr lang="en-US" sz="700" baseline="50000" smtClean="0">
                <a:solidFill>
                  <a:srgbClr val="000000"/>
                </a:solidFill>
                <a:latin typeface="Arial" charset="0"/>
                <a:cs typeface="Arial" charset="0"/>
                <a:sym typeface="Arial" charset="0"/>
              </a:rPr>
              <a:t>o</a:t>
            </a:r>
          </a:p>
        </p:txBody>
      </p:sp>
      <p:sp>
        <p:nvSpPr>
          <p:cNvPr id="14357" name="Rectangle 39"/>
          <p:cNvSpPr>
            <a:spLocks/>
          </p:cNvSpPr>
          <p:nvPr/>
        </p:nvSpPr>
        <p:spPr bwMode="auto">
          <a:xfrm>
            <a:off x="3929063" y="36337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- 50</a:t>
            </a:r>
            <a:r>
              <a:rPr lang="en-US" sz="700" baseline="50000" smtClean="0">
                <a:solidFill>
                  <a:srgbClr val="000000"/>
                </a:solidFill>
                <a:latin typeface="Arial" charset="0"/>
                <a:cs typeface="Arial" charset="0"/>
                <a:sym typeface="Arial" charset="0"/>
              </a:rPr>
              <a:t>o</a:t>
            </a:r>
          </a:p>
        </p:txBody>
      </p:sp>
      <p:sp>
        <p:nvSpPr>
          <p:cNvPr id="14358" name="Rectangle 40"/>
          <p:cNvSpPr>
            <a:spLocks/>
          </p:cNvSpPr>
          <p:nvPr/>
        </p:nvSpPr>
        <p:spPr bwMode="auto">
          <a:xfrm>
            <a:off x="3929063" y="4129088"/>
            <a:ext cx="438150" cy="193675"/>
          </a:xfrm>
          <a:prstGeom prst="rect">
            <a:avLst/>
          </a:prstGeom>
          <a:noFill/>
          <a:ln w="9525">
            <a:noFill/>
            <a:miter lim="800000"/>
            <a:headEnd/>
            <a:tailEnd/>
          </a:ln>
        </p:spPr>
        <p:txBody>
          <a:bodyPr lIns="38100" tIns="38100" rIns="78740" bIns="38100"/>
          <a:lstStyle/>
          <a:p>
            <a:pPr fontAlgn="base">
              <a:spcBef>
                <a:spcPts val="413"/>
              </a:spcBef>
              <a:spcAft>
                <a:spcPct val="0"/>
              </a:spcAft>
            </a:pPr>
            <a:r>
              <a:rPr lang="en-US" sz="700" smtClean="0">
                <a:solidFill>
                  <a:srgbClr val="000000"/>
                </a:solidFill>
                <a:latin typeface="Arial" charset="0"/>
                <a:cs typeface="Arial" charset="0"/>
                <a:sym typeface="Arial" charset="0"/>
              </a:rPr>
              <a:t>- 90</a:t>
            </a:r>
            <a:r>
              <a:rPr lang="en-US" sz="700" baseline="50000" smtClean="0">
                <a:solidFill>
                  <a:srgbClr val="000000"/>
                </a:solidFill>
                <a:latin typeface="Arial" charset="0"/>
                <a:cs typeface="Arial" charset="0"/>
                <a:sym typeface="Arial" charset="0"/>
              </a:rPr>
              <a:t>o</a:t>
            </a:r>
          </a:p>
        </p:txBody>
      </p:sp>
      <p:sp>
        <p:nvSpPr>
          <p:cNvPr id="14359" name="Rectangle 41"/>
          <p:cNvSpPr>
            <a:spLocks/>
          </p:cNvSpPr>
          <p:nvPr/>
        </p:nvSpPr>
        <p:spPr bwMode="auto">
          <a:xfrm>
            <a:off x="4518025" y="2762250"/>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60</a:t>
            </a:r>
            <a:r>
              <a:rPr lang="en-US" sz="700" baseline="50000" smtClean="0">
                <a:solidFill>
                  <a:srgbClr val="000000"/>
                </a:solidFill>
                <a:latin typeface="Arial" charset="0"/>
                <a:cs typeface="Arial" charset="0"/>
                <a:sym typeface="Arial" charset="0"/>
              </a:rPr>
              <a:t>o</a:t>
            </a:r>
          </a:p>
        </p:txBody>
      </p:sp>
      <p:sp>
        <p:nvSpPr>
          <p:cNvPr id="14360" name="Rectangle 42"/>
          <p:cNvSpPr>
            <a:spLocks/>
          </p:cNvSpPr>
          <p:nvPr/>
        </p:nvSpPr>
        <p:spPr bwMode="auto">
          <a:xfrm>
            <a:off x="2174875" y="306863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90</a:t>
            </a:r>
            <a:r>
              <a:rPr lang="en-US" sz="700" baseline="50000" smtClean="0">
                <a:solidFill>
                  <a:srgbClr val="000000"/>
                </a:solidFill>
                <a:latin typeface="Arial" charset="0"/>
                <a:cs typeface="Arial" charset="0"/>
                <a:sym typeface="Arial" charset="0"/>
              </a:rPr>
              <a:t>o</a:t>
            </a:r>
          </a:p>
        </p:txBody>
      </p:sp>
      <p:sp>
        <p:nvSpPr>
          <p:cNvPr id="14361" name="Rectangle 43"/>
          <p:cNvSpPr>
            <a:spLocks/>
          </p:cNvSpPr>
          <p:nvPr/>
        </p:nvSpPr>
        <p:spPr bwMode="auto">
          <a:xfrm>
            <a:off x="6396038" y="3068638"/>
            <a:ext cx="439737"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180</a:t>
            </a:r>
            <a:r>
              <a:rPr lang="en-US" sz="700" baseline="50000" smtClean="0">
                <a:solidFill>
                  <a:srgbClr val="000000"/>
                </a:solidFill>
                <a:latin typeface="Arial" charset="0"/>
                <a:cs typeface="Arial" charset="0"/>
                <a:sym typeface="Arial" charset="0"/>
              </a:rPr>
              <a:t>o</a:t>
            </a:r>
          </a:p>
        </p:txBody>
      </p:sp>
      <p:sp>
        <p:nvSpPr>
          <p:cNvPr id="14362" name="Rectangle 44"/>
          <p:cNvSpPr>
            <a:spLocks/>
          </p:cNvSpPr>
          <p:nvPr/>
        </p:nvSpPr>
        <p:spPr bwMode="auto">
          <a:xfrm>
            <a:off x="636588" y="3062288"/>
            <a:ext cx="439737"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180</a:t>
            </a:r>
            <a:r>
              <a:rPr lang="en-US" sz="700" baseline="50000" smtClean="0">
                <a:solidFill>
                  <a:srgbClr val="000000"/>
                </a:solidFill>
                <a:latin typeface="Arial" charset="0"/>
                <a:cs typeface="Arial" charset="0"/>
                <a:sym typeface="Arial" charset="0"/>
              </a:rPr>
              <a:t>o</a:t>
            </a:r>
          </a:p>
        </p:txBody>
      </p:sp>
      <p:sp>
        <p:nvSpPr>
          <p:cNvPr id="14363" name="Rectangle 45"/>
          <p:cNvSpPr>
            <a:spLocks/>
          </p:cNvSpPr>
          <p:nvPr/>
        </p:nvSpPr>
        <p:spPr bwMode="auto">
          <a:xfrm>
            <a:off x="5603875" y="306228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135</a:t>
            </a:r>
            <a:r>
              <a:rPr lang="en-US" sz="700" baseline="50000" smtClean="0">
                <a:solidFill>
                  <a:srgbClr val="000000"/>
                </a:solidFill>
                <a:latin typeface="Arial" charset="0"/>
                <a:cs typeface="Arial" charset="0"/>
                <a:sym typeface="Arial" charset="0"/>
              </a:rPr>
              <a:t>o</a:t>
            </a:r>
          </a:p>
        </p:txBody>
      </p:sp>
      <p:sp>
        <p:nvSpPr>
          <p:cNvPr id="14364" name="Rectangle 46"/>
          <p:cNvSpPr>
            <a:spLocks/>
          </p:cNvSpPr>
          <p:nvPr/>
        </p:nvSpPr>
        <p:spPr bwMode="auto">
          <a:xfrm>
            <a:off x="1489075" y="306228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135</a:t>
            </a:r>
            <a:r>
              <a:rPr lang="en-US" sz="700" baseline="50000" smtClean="0">
                <a:solidFill>
                  <a:srgbClr val="000000"/>
                </a:solidFill>
                <a:latin typeface="Arial" charset="0"/>
                <a:cs typeface="Arial" charset="0"/>
                <a:sym typeface="Arial" charset="0"/>
              </a:rPr>
              <a:t>o</a:t>
            </a:r>
          </a:p>
        </p:txBody>
      </p:sp>
      <p:grpSp>
        <p:nvGrpSpPr>
          <p:cNvPr id="9" name="Group 104"/>
          <p:cNvGrpSpPr>
            <a:grpSpLocks/>
          </p:cNvGrpSpPr>
          <p:nvPr/>
        </p:nvGrpSpPr>
        <p:grpSpPr bwMode="auto">
          <a:xfrm>
            <a:off x="850900" y="1741488"/>
            <a:ext cx="5789613" cy="2540000"/>
            <a:chOff x="0" y="0"/>
            <a:chExt cx="3647" cy="1600"/>
          </a:xfrm>
        </p:grpSpPr>
        <p:sp>
          <p:nvSpPr>
            <p:cNvPr id="14370" name="Line 47"/>
            <p:cNvSpPr>
              <a:spLocks noChangeShapeType="1"/>
            </p:cNvSpPr>
            <p:nvPr/>
          </p:nvSpPr>
          <p:spPr bwMode="auto">
            <a:xfrm>
              <a:off x="1823" y="0"/>
              <a:ext cx="0" cy="1600"/>
            </a:xfrm>
            <a:prstGeom prst="line">
              <a:avLst/>
            </a:prstGeom>
            <a:noFill/>
            <a:ln w="9525">
              <a:solidFill>
                <a:schemeClr val="tx1"/>
              </a:solidFill>
              <a:prstDash val="lgDash"/>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1" name="Line 48"/>
            <p:cNvSpPr>
              <a:spLocks noChangeShapeType="1"/>
            </p:cNvSpPr>
            <p:nvPr/>
          </p:nvSpPr>
          <p:spPr bwMode="auto">
            <a:xfrm>
              <a:off x="0" y="799"/>
              <a:ext cx="3647"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2" name="Line 49"/>
            <p:cNvSpPr>
              <a:spLocks noChangeShapeType="1"/>
            </p:cNvSpPr>
            <p:nvPr/>
          </p:nvSpPr>
          <p:spPr bwMode="auto">
            <a:xfrm>
              <a:off x="1679" y="6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3" name="Line 50"/>
            <p:cNvSpPr>
              <a:spLocks noChangeShapeType="1"/>
            </p:cNvSpPr>
            <p:nvPr/>
          </p:nvSpPr>
          <p:spPr bwMode="auto">
            <a:xfrm>
              <a:off x="1679" y="71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4" name="Line 51"/>
            <p:cNvSpPr>
              <a:spLocks noChangeShapeType="1"/>
            </p:cNvSpPr>
            <p:nvPr/>
          </p:nvSpPr>
          <p:spPr bwMode="auto">
            <a:xfrm>
              <a:off x="1871" y="79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5" name="Line 52"/>
            <p:cNvSpPr>
              <a:spLocks noChangeShapeType="1"/>
            </p:cNvSpPr>
            <p:nvPr/>
          </p:nvSpPr>
          <p:spPr bwMode="auto">
            <a:xfrm>
              <a:off x="1679" y="55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6" name="Line 53"/>
            <p:cNvSpPr>
              <a:spLocks noChangeShapeType="1"/>
            </p:cNvSpPr>
            <p:nvPr/>
          </p:nvSpPr>
          <p:spPr bwMode="auto">
            <a:xfrm>
              <a:off x="1679" y="4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7" name="Line 54"/>
            <p:cNvSpPr>
              <a:spLocks noChangeShapeType="1"/>
            </p:cNvSpPr>
            <p:nvPr/>
          </p:nvSpPr>
          <p:spPr bwMode="auto">
            <a:xfrm>
              <a:off x="1679" y="40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8" name="Line 55"/>
            <p:cNvSpPr>
              <a:spLocks noChangeShapeType="1"/>
            </p:cNvSpPr>
            <p:nvPr/>
          </p:nvSpPr>
          <p:spPr bwMode="auto">
            <a:xfrm>
              <a:off x="1679" y="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79" name="Line 56"/>
            <p:cNvSpPr>
              <a:spLocks noChangeShapeType="1"/>
            </p:cNvSpPr>
            <p:nvPr/>
          </p:nvSpPr>
          <p:spPr bwMode="auto">
            <a:xfrm>
              <a:off x="1679" y="15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0" name="Line 57"/>
            <p:cNvSpPr>
              <a:spLocks noChangeShapeType="1"/>
            </p:cNvSpPr>
            <p:nvPr/>
          </p:nvSpPr>
          <p:spPr bwMode="auto">
            <a:xfrm>
              <a:off x="1679" y="2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1" name="Line 58"/>
            <p:cNvSpPr>
              <a:spLocks noChangeShapeType="1"/>
            </p:cNvSpPr>
            <p:nvPr/>
          </p:nvSpPr>
          <p:spPr bwMode="auto">
            <a:xfrm>
              <a:off x="1679" y="32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2" name="Line 59"/>
            <p:cNvSpPr>
              <a:spLocks noChangeShapeType="1"/>
            </p:cNvSpPr>
            <p:nvPr/>
          </p:nvSpPr>
          <p:spPr bwMode="auto">
            <a:xfrm>
              <a:off x="1679" y="14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3" name="Line 60"/>
            <p:cNvSpPr>
              <a:spLocks noChangeShapeType="1"/>
            </p:cNvSpPr>
            <p:nvPr/>
          </p:nvSpPr>
          <p:spPr bwMode="auto">
            <a:xfrm>
              <a:off x="1679" y="151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4" name="Line 61"/>
            <p:cNvSpPr>
              <a:spLocks noChangeShapeType="1"/>
            </p:cNvSpPr>
            <p:nvPr/>
          </p:nvSpPr>
          <p:spPr bwMode="auto">
            <a:xfrm>
              <a:off x="1679" y="136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5" name="Line 62"/>
            <p:cNvSpPr>
              <a:spLocks noChangeShapeType="1"/>
            </p:cNvSpPr>
            <p:nvPr/>
          </p:nvSpPr>
          <p:spPr bwMode="auto">
            <a:xfrm>
              <a:off x="1679" y="12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6" name="Line 63"/>
            <p:cNvSpPr>
              <a:spLocks noChangeShapeType="1"/>
            </p:cNvSpPr>
            <p:nvPr/>
          </p:nvSpPr>
          <p:spPr bwMode="auto">
            <a:xfrm>
              <a:off x="1679" y="120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7" name="Line 64"/>
            <p:cNvSpPr>
              <a:spLocks noChangeShapeType="1"/>
            </p:cNvSpPr>
            <p:nvPr/>
          </p:nvSpPr>
          <p:spPr bwMode="auto">
            <a:xfrm>
              <a:off x="1679" y="88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8" name="Line 65"/>
            <p:cNvSpPr>
              <a:spLocks noChangeShapeType="1"/>
            </p:cNvSpPr>
            <p:nvPr/>
          </p:nvSpPr>
          <p:spPr bwMode="auto">
            <a:xfrm>
              <a:off x="1679" y="96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89" name="Line 66"/>
            <p:cNvSpPr>
              <a:spLocks noChangeShapeType="1"/>
            </p:cNvSpPr>
            <p:nvPr/>
          </p:nvSpPr>
          <p:spPr bwMode="auto">
            <a:xfrm>
              <a:off x="1679" y="1040"/>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0" name="Line 67"/>
            <p:cNvSpPr>
              <a:spLocks noChangeShapeType="1"/>
            </p:cNvSpPr>
            <p:nvPr/>
          </p:nvSpPr>
          <p:spPr bwMode="auto">
            <a:xfrm>
              <a:off x="1679" y="1119"/>
              <a:ext cx="288" cy="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1" name="Line 68"/>
            <p:cNvSpPr>
              <a:spLocks noChangeShapeType="1"/>
            </p:cNvSpPr>
            <p:nvPr/>
          </p:nvSpPr>
          <p:spPr bwMode="auto">
            <a:xfrm>
              <a:off x="191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2" name="Line 69"/>
            <p:cNvSpPr>
              <a:spLocks noChangeShapeType="1"/>
            </p:cNvSpPr>
            <p:nvPr/>
          </p:nvSpPr>
          <p:spPr bwMode="auto">
            <a:xfrm>
              <a:off x="2015"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3" name="Line 70"/>
            <p:cNvSpPr>
              <a:spLocks noChangeShapeType="1"/>
            </p:cNvSpPr>
            <p:nvPr/>
          </p:nvSpPr>
          <p:spPr bwMode="auto">
            <a:xfrm>
              <a:off x="211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4" name="Line 71"/>
            <p:cNvSpPr>
              <a:spLocks noChangeShapeType="1"/>
            </p:cNvSpPr>
            <p:nvPr/>
          </p:nvSpPr>
          <p:spPr bwMode="auto">
            <a:xfrm>
              <a:off x="2207"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5" name="Line 72"/>
            <p:cNvSpPr>
              <a:spLocks noChangeShapeType="1"/>
            </p:cNvSpPr>
            <p:nvPr/>
          </p:nvSpPr>
          <p:spPr bwMode="auto">
            <a:xfrm>
              <a:off x="2303"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6" name="Line 73"/>
            <p:cNvSpPr>
              <a:spLocks noChangeShapeType="1"/>
            </p:cNvSpPr>
            <p:nvPr/>
          </p:nvSpPr>
          <p:spPr bwMode="auto">
            <a:xfrm>
              <a:off x="239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7" name="Line 74"/>
            <p:cNvSpPr>
              <a:spLocks noChangeShapeType="1"/>
            </p:cNvSpPr>
            <p:nvPr/>
          </p:nvSpPr>
          <p:spPr bwMode="auto">
            <a:xfrm>
              <a:off x="2495"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8" name="Line 75"/>
            <p:cNvSpPr>
              <a:spLocks noChangeShapeType="1"/>
            </p:cNvSpPr>
            <p:nvPr/>
          </p:nvSpPr>
          <p:spPr bwMode="auto">
            <a:xfrm>
              <a:off x="2591"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99" name="Line 76"/>
            <p:cNvSpPr>
              <a:spLocks noChangeShapeType="1"/>
            </p:cNvSpPr>
            <p:nvPr/>
          </p:nvSpPr>
          <p:spPr bwMode="auto">
            <a:xfrm>
              <a:off x="2687"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0" name="Line 77"/>
            <p:cNvSpPr>
              <a:spLocks noChangeShapeType="1"/>
            </p:cNvSpPr>
            <p:nvPr/>
          </p:nvSpPr>
          <p:spPr bwMode="auto">
            <a:xfrm>
              <a:off x="2783"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1" name="Line 78"/>
            <p:cNvSpPr>
              <a:spLocks noChangeShapeType="1"/>
            </p:cNvSpPr>
            <p:nvPr/>
          </p:nvSpPr>
          <p:spPr bwMode="auto">
            <a:xfrm>
              <a:off x="2879"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2" name="Line 79"/>
            <p:cNvSpPr>
              <a:spLocks noChangeShapeType="1"/>
            </p:cNvSpPr>
            <p:nvPr/>
          </p:nvSpPr>
          <p:spPr bwMode="auto">
            <a:xfrm>
              <a:off x="2975" y="763"/>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3" name="Line 80"/>
            <p:cNvSpPr>
              <a:spLocks noChangeShapeType="1"/>
            </p:cNvSpPr>
            <p:nvPr/>
          </p:nvSpPr>
          <p:spPr bwMode="auto">
            <a:xfrm>
              <a:off x="307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4" name="Line 81"/>
            <p:cNvSpPr>
              <a:spLocks noChangeShapeType="1"/>
            </p:cNvSpPr>
            <p:nvPr/>
          </p:nvSpPr>
          <p:spPr bwMode="auto">
            <a:xfrm>
              <a:off x="3167"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5" name="Line 82"/>
            <p:cNvSpPr>
              <a:spLocks noChangeShapeType="1"/>
            </p:cNvSpPr>
            <p:nvPr/>
          </p:nvSpPr>
          <p:spPr bwMode="auto">
            <a:xfrm>
              <a:off x="3263"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6" name="Line 83"/>
            <p:cNvSpPr>
              <a:spLocks noChangeShapeType="1"/>
            </p:cNvSpPr>
            <p:nvPr/>
          </p:nvSpPr>
          <p:spPr bwMode="auto">
            <a:xfrm>
              <a:off x="335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7" name="Line 84"/>
            <p:cNvSpPr>
              <a:spLocks noChangeShapeType="1"/>
            </p:cNvSpPr>
            <p:nvPr/>
          </p:nvSpPr>
          <p:spPr bwMode="auto">
            <a:xfrm>
              <a:off x="3455"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8" name="Line 85"/>
            <p:cNvSpPr>
              <a:spLocks noChangeShapeType="1"/>
            </p:cNvSpPr>
            <p:nvPr/>
          </p:nvSpPr>
          <p:spPr bwMode="auto">
            <a:xfrm>
              <a:off x="355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09" name="Line 86"/>
            <p:cNvSpPr>
              <a:spLocks noChangeShapeType="1"/>
            </p:cNvSpPr>
            <p:nvPr/>
          </p:nvSpPr>
          <p:spPr bwMode="auto">
            <a:xfrm>
              <a:off x="95"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0" name="Line 87"/>
            <p:cNvSpPr>
              <a:spLocks noChangeShapeType="1"/>
            </p:cNvSpPr>
            <p:nvPr/>
          </p:nvSpPr>
          <p:spPr bwMode="auto">
            <a:xfrm>
              <a:off x="191"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1" name="Line 88"/>
            <p:cNvSpPr>
              <a:spLocks noChangeShapeType="1"/>
            </p:cNvSpPr>
            <p:nvPr/>
          </p:nvSpPr>
          <p:spPr bwMode="auto">
            <a:xfrm>
              <a:off x="287"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2" name="Line 89"/>
            <p:cNvSpPr>
              <a:spLocks noChangeShapeType="1"/>
            </p:cNvSpPr>
            <p:nvPr/>
          </p:nvSpPr>
          <p:spPr bwMode="auto">
            <a:xfrm>
              <a:off x="383"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3" name="Line 90"/>
            <p:cNvSpPr>
              <a:spLocks noChangeShapeType="1"/>
            </p:cNvSpPr>
            <p:nvPr/>
          </p:nvSpPr>
          <p:spPr bwMode="auto">
            <a:xfrm>
              <a:off x="479"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4" name="Line 91"/>
            <p:cNvSpPr>
              <a:spLocks noChangeShapeType="1"/>
            </p:cNvSpPr>
            <p:nvPr/>
          </p:nvSpPr>
          <p:spPr bwMode="auto">
            <a:xfrm>
              <a:off x="575"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5" name="Line 92"/>
            <p:cNvSpPr>
              <a:spLocks noChangeShapeType="1"/>
            </p:cNvSpPr>
            <p:nvPr/>
          </p:nvSpPr>
          <p:spPr bwMode="auto">
            <a:xfrm>
              <a:off x="67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6" name="Line 93"/>
            <p:cNvSpPr>
              <a:spLocks noChangeShapeType="1"/>
            </p:cNvSpPr>
            <p:nvPr/>
          </p:nvSpPr>
          <p:spPr bwMode="auto">
            <a:xfrm>
              <a:off x="767"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7" name="Line 94"/>
            <p:cNvSpPr>
              <a:spLocks noChangeShapeType="1"/>
            </p:cNvSpPr>
            <p:nvPr/>
          </p:nvSpPr>
          <p:spPr bwMode="auto">
            <a:xfrm>
              <a:off x="863"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8" name="Line 95"/>
            <p:cNvSpPr>
              <a:spLocks noChangeShapeType="1"/>
            </p:cNvSpPr>
            <p:nvPr/>
          </p:nvSpPr>
          <p:spPr bwMode="auto">
            <a:xfrm>
              <a:off x="959"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19" name="Line 96"/>
            <p:cNvSpPr>
              <a:spLocks noChangeShapeType="1"/>
            </p:cNvSpPr>
            <p:nvPr/>
          </p:nvSpPr>
          <p:spPr bwMode="auto">
            <a:xfrm>
              <a:off x="1055"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0" name="Line 97"/>
            <p:cNvSpPr>
              <a:spLocks noChangeShapeType="1"/>
            </p:cNvSpPr>
            <p:nvPr/>
          </p:nvSpPr>
          <p:spPr bwMode="auto">
            <a:xfrm>
              <a:off x="1151" y="759"/>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1" name="Line 98"/>
            <p:cNvSpPr>
              <a:spLocks noChangeShapeType="1"/>
            </p:cNvSpPr>
            <p:nvPr/>
          </p:nvSpPr>
          <p:spPr bwMode="auto">
            <a:xfrm>
              <a:off x="1247"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2" name="Line 99"/>
            <p:cNvSpPr>
              <a:spLocks noChangeShapeType="1"/>
            </p:cNvSpPr>
            <p:nvPr/>
          </p:nvSpPr>
          <p:spPr bwMode="auto">
            <a:xfrm>
              <a:off x="1343"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3" name="Line 100"/>
            <p:cNvSpPr>
              <a:spLocks noChangeShapeType="1"/>
            </p:cNvSpPr>
            <p:nvPr/>
          </p:nvSpPr>
          <p:spPr bwMode="auto">
            <a:xfrm>
              <a:off x="1439"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4" name="Line 101"/>
            <p:cNvSpPr>
              <a:spLocks noChangeShapeType="1"/>
            </p:cNvSpPr>
            <p:nvPr/>
          </p:nvSpPr>
          <p:spPr bwMode="auto">
            <a:xfrm>
              <a:off x="1535"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5" name="Line 102"/>
            <p:cNvSpPr>
              <a:spLocks noChangeShapeType="1"/>
            </p:cNvSpPr>
            <p:nvPr/>
          </p:nvSpPr>
          <p:spPr bwMode="auto">
            <a:xfrm>
              <a:off x="1631"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426" name="Line 103"/>
            <p:cNvSpPr>
              <a:spLocks noChangeShapeType="1"/>
            </p:cNvSpPr>
            <p:nvPr/>
          </p:nvSpPr>
          <p:spPr bwMode="auto">
            <a:xfrm>
              <a:off x="1727" y="756"/>
              <a:ext cx="0" cy="80"/>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grpSp>
      <p:sp>
        <p:nvSpPr>
          <p:cNvPr id="14366" name="Rectangle 105"/>
          <p:cNvSpPr>
            <a:spLocks/>
          </p:cNvSpPr>
          <p:nvPr/>
        </p:nvSpPr>
        <p:spPr bwMode="auto">
          <a:xfrm>
            <a:off x="2873375" y="3106738"/>
            <a:ext cx="439738" cy="193675"/>
          </a:xfrm>
          <a:prstGeom prst="rect">
            <a:avLst/>
          </a:prstGeom>
          <a:noFill/>
          <a:ln w="9525">
            <a:noFill/>
            <a:miter lim="800000"/>
            <a:headEnd/>
            <a:tailEnd/>
          </a:ln>
        </p:spPr>
        <p:txBody>
          <a:bodyPr lIns="38100" tIns="38100" rIns="78740" bIns="38100"/>
          <a:lstStyle/>
          <a:p>
            <a:pPr algn="ctr" fontAlgn="base">
              <a:spcBef>
                <a:spcPts val="413"/>
              </a:spcBef>
              <a:spcAft>
                <a:spcPct val="0"/>
              </a:spcAft>
            </a:pPr>
            <a:r>
              <a:rPr lang="en-US" sz="700" smtClean="0">
                <a:solidFill>
                  <a:srgbClr val="000000"/>
                </a:solidFill>
                <a:latin typeface="Arial" charset="0"/>
                <a:cs typeface="Arial" charset="0"/>
                <a:sym typeface="Arial" charset="0"/>
              </a:rPr>
              <a:t>45</a:t>
            </a:r>
            <a:r>
              <a:rPr lang="en-US" sz="700" baseline="50000" smtClean="0">
                <a:solidFill>
                  <a:srgbClr val="000000"/>
                </a:solidFill>
                <a:latin typeface="Arial" charset="0"/>
                <a:cs typeface="Arial" charset="0"/>
                <a:sym typeface="Arial" charset="0"/>
              </a:rPr>
              <a:t>o</a:t>
            </a:r>
          </a:p>
        </p:txBody>
      </p:sp>
      <p:grpSp>
        <p:nvGrpSpPr>
          <p:cNvPr id="10" name="Group 108"/>
          <p:cNvGrpSpPr>
            <a:grpSpLocks/>
          </p:cNvGrpSpPr>
          <p:nvPr/>
        </p:nvGrpSpPr>
        <p:grpSpPr bwMode="auto">
          <a:xfrm>
            <a:off x="2971800" y="2616200"/>
            <a:ext cx="5006975" cy="1295400"/>
            <a:chOff x="0" y="0"/>
            <a:chExt cx="3154" cy="816"/>
          </a:xfrm>
        </p:grpSpPr>
        <p:sp>
          <p:nvSpPr>
            <p:cNvPr id="14368" name="Rectangle 106"/>
            <p:cNvSpPr>
              <a:spLocks/>
            </p:cNvSpPr>
            <p:nvPr/>
          </p:nvSpPr>
          <p:spPr bwMode="auto">
            <a:xfrm>
              <a:off x="0" y="0"/>
              <a:ext cx="1264" cy="736"/>
            </a:xfrm>
            <a:prstGeom prst="rect">
              <a:avLst/>
            </a:prstGeom>
            <a:noFill/>
            <a:ln w="50800" cap="rnd">
              <a:solidFill>
                <a:srgbClr val="D90B00"/>
              </a:solidFill>
              <a:prstDash val="sysDot"/>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4369" name="Rectangle 107"/>
            <p:cNvSpPr>
              <a:spLocks/>
            </p:cNvSpPr>
            <p:nvPr/>
          </p:nvSpPr>
          <p:spPr bwMode="auto">
            <a:xfrm>
              <a:off x="1352" y="624"/>
              <a:ext cx="1802" cy="192"/>
            </a:xfrm>
            <a:prstGeom prst="rect">
              <a:avLst/>
            </a:prstGeom>
            <a:noFill/>
            <a:ln w="12700">
              <a:noFill/>
              <a:miter lim="800000"/>
              <a:headEnd/>
              <a:tailEnd/>
            </a:ln>
          </p:spPr>
          <p:txBody>
            <a:bodyPr wrap="none" lIns="0" tIns="0" rIns="40639" bIns="0">
              <a:spAutoFit/>
            </a:bodyPr>
            <a:lstStyle/>
            <a:p>
              <a:pPr fontAlgn="base">
                <a:spcBef>
                  <a:spcPts val="650"/>
                </a:spcBef>
                <a:spcAft>
                  <a:spcPct val="0"/>
                </a:spcAft>
              </a:pPr>
              <a:r>
                <a:rPr lang="en-US" sz="1400" smtClean="0">
                  <a:solidFill>
                    <a:srgbClr val="D90B00"/>
                  </a:solidFill>
                  <a:latin typeface="Arial Bold" charset="0"/>
                  <a:cs typeface="Arial Bold" charset="0"/>
                  <a:sym typeface="Arial Bold" charset="0"/>
                </a:rPr>
                <a:t>Approximate limits, Colgan 3407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1342848" presetClass="entr" presetSubtype="192128552"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4D89CCA5-546C-43C5-A326-1DB552AACF21}" type="slidenum">
              <a:rPr lang="en-US" smtClean="0">
                <a:solidFill>
                  <a:srgbClr val="000000"/>
                </a:solidFill>
              </a:rPr>
              <a:pPr/>
              <a:t>99</a:t>
            </a:fld>
            <a:endParaRPr lang="en-US" smtClean="0">
              <a:solidFill>
                <a:srgbClr val="000000"/>
              </a:solidFill>
            </a:endParaRPr>
          </a:p>
        </p:txBody>
      </p:sp>
      <p:sp>
        <p:nvSpPr>
          <p:cNvPr id="15363" name="Rectangle 1"/>
          <p:cNvSpPr>
            <a:spLocks/>
          </p:cNvSpPr>
          <p:nvPr/>
        </p:nvSpPr>
        <p:spPr bwMode="auto">
          <a:xfrm>
            <a:off x="-88900" y="6007100"/>
            <a:ext cx="9283700" cy="889000"/>
          </a:xfrm>
          <a:prstGeom prst="rect">
            <a:avLst/>
          </a:prstGeom>
          <a:gradFill rotWithShape="0">
            <a:gsLst>
              <a:gs pos="0">
                <a:srgbClr val="DCE6FF">
                  <a:alpha val="50000"/>
                </a:srgbClr>
              </a:gs>
              <a:gs pos="100000">
                <a:srgbClr val="B4B5BA">
                  <a:alpha val="50000"/>
                </a:srgbClr>
              </a:gs>
            </a:gsLst>
            <a:lin ang="5400000" scaled="1"/>
          </a:gradFill>
          <a:ln w="9525">
            <a:no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sp>
        <p:nvSpPr>
          <p:cNvPr id="15364" name="Rectangle 2"/>
          <p:cNvSpPr>
            <a:spLocks/>
          </p:cNvSpPr>
          <p:nvPr/>
        </p:nvSpPr>
        <p:spPr bwMode="auto">
          <a:xfrm>
            <a:off x="0" y="-38100"/>
            <a:ext cx="9156700" cy="1104900"/>
          </a:xfrm>
          <a:prstGeom prst="rect">
            <a:avLst/>
          </a:prstGeom>
          <a:solidFill>
            <a:srgbClr val="002D99">
              <a:alpha val="70195"/>
            </a:srgbClr>
          </a:solidFill>
          <a:ln w="9525">
            <a:solidFill>
              <a:schemeClr val="tx1">
                <a:alpha val="70195"/>
              </a:schemeClr>
            </a:solidFill>
            <a:round/>
            <a:headEnd/>
            <a:tailEnd/>
          </a:ln>
        </p:spPr>
        <p:txBody>
          <a:bodyPr lIns="0" tIns="0" rIns="0" bIns="0"/>
          <a:lstStyle/>
          <a:p>
            <a:pPr fontAlgn="base">
              <a:spcBef>
                <a:spcPct val="0"/>
              </a:spcBef>
              <a:spcAft>
                <a:spcPct val="0"/>
              </a:spcAft>
            </a:pPr>
            <a:endParaRPr lang="en-GB" sz="1200" smtClean="0">
              <a:solidFill>
                <a:srgbClr val="000000"/>
              </a:solidFill>
              <a:latin typeface="Arial" charset="0"/>
              <a:sym typeface="Arial" charset="0"/>
            </a:endParaRPr>
          </a:p>
        </p:txBody>
      </p:sp>
      <p:pic>
        <p:nvPicPr>
          <p:cNvPr id="15365" name="Picture 3"/>
          <p:cNvPicPr>
            <a:picLocks noChangeAspect="1" noChangeArrowheads="1"/>
          </p:cNvPicPr>
          <p:nvPr/>
        </p:nvPicPr>
        <p:blipFill>
          <a:blip r:embed="rId3" cstate="print"/>
          <a:srcRect/>
          <a:stretch>
            <a:fillRect/>
          </a:stretch>
        </p:blipFill>
        <p:spPr bwMode="auto">
          <a:xfrm>
            <a:off x="673100" y="6208713"/>
            <a:ext cx="2463800" cy="463550"/>
          </a:xfrm>
          <a:prstGeom prst="rect">
            <a:avLst/>
          </a:prstGeom>
          <a:noFill/>
          <a:ln w="9525">
            <a:noFill/>
            <a:round/>
            <a:headEnd/>
            <a:tailEnd/>
          </a:ln>
        </p:spPr>
      </p:pic>
      <p:pic>
        <p:nvPicPr>
          <p:cNvPr id="15366" name="Picture 4"/>
          <p:cNvPicPr>
            <a:picLocks noChangeArrowheads="1"/>
          </p:cNvPicPr>
          <p:nvPr/>
        </p:nvPicPr>
        <p:blipFill>
          <a:blip r:embed="rId4" cstate="print"/>
          <a:srcRect/>
          <a:stretch>
            <a:fillRect/>
          </a:stretch>
        </p:blipFill>
        <p:spPr bwMode="auto">
          <a:xfrm>
            <a:off x="6954838" y="6091238"/>
            <a:ext cx="622300" cy="622300"/>
          </a:xfrm>
          <a:prstGeom prst="rect">
            <a:avLst/>
          </a:prstGeom>
          <a:noFill/>
          <a:ln w="9525">
            <a:noFill/>
            <a:round/>
            <a:headEnd/>
            <a:tailEnd/>
          </a:ln>
        </p:spPr>
      </p:pic>
      <p:sp>
        <p:nvSpPr>
          <p:cNvPr id="15367" name="Rectangle 5"/>
          <p:cNvSpPr>
            <a:spLocks noChangeArrowheads="1"/>
          </p:cNvSpPr>
          <p:nvPr>
            <p:ph type="title"/>
          </p:nvPr>
        </p:nvSpPr>
        <p:spPr/>
        <p:txBody>
          <a:bodyPr rIns="132080"/>
          <a:lstStyle/>
          <a:p>
            <a:pPr eaLnBrk="1" hangingPunct="1"/>
            <a:r>
              <a:rPr lang="en-US" smtClean="0"/>
              <a:t>All-envelope knowledge deficiencies</a:t>
            </a:r>
          </a:p>
        </p:txBody>
      </p:sp>
      <p:sp>
        <p:nvSpPr>
          <p:cNvPr id="15368" name="Text Box 6"/>
          <p:cNvSpPr txBox="1">
            <a:spLocks noChangeArrowheads="1"/>
          </p:cNvSpPr>
          <p:nvPr/>
        </p:nvSpPr>
        <p:spPr bwMode="auto">
          <a:xfrm>
            <a:off x="8478838" y="6286500"/>
            <a:ext cx="312737" cy="304800"/>
          </a:xfrm>
          <a:prstGeom prst="rect">
            <a:avLst/>
          </a:prstGeom>
          <a:noFill/>
          <a:ln w="12700">
            <a:noFill/>
            <a:miter lim="800000"/>
            <a:headEnd/>
            <a:tailEnd/>
          </a:ln>
        </p:spPr>
        <p:txBody>
          <a:bodyPr wrap="none"/>
          <a:lstStyle/>
          <a:p>
            <a:pPr algn="ctr" fontAlgn="base">
              <a:spcBef>
                <a:spcPct val="0"/>
              </a:spcBef>
              <a:spcAft>
                <a:spcPct val="0"/>
              </a:spcAft>
            </a:pPr>
            <a:fld id="{2991DE19-11C8-42A2-88C8-251B94030837}" type="slidenum">
              <a:rPr lang="en-US" sz="1400" smtClean="0">
                <a:solidFill>
                  <a:srgbClr val="000000"/>
                </a:solidFill>
                <a:latin typeface="Arial" charset="0"/>
                <a:cs typeface="Arial" charset="0"/>
                <a:sym typeface="Arial" charset="0"/>
              </a:rPr>
              <a:pPr algn="ctr" fontAlgn="base">
                <a:spcBef>
                  <a:spcPct val="0"/>
                </a:spcBef>
                <a:spcAft>
                  <a:spcPct val="0"/>
                </a:spcAft>
              </a:pPr>
              <a:t>99</a:t>
            </a:fld>
            <a:endParaRPr lang="en-US" sz="1400" smtClean="0">
              <a:solidFill>
                <a:srgbClr val="000000"/>
              </a:solidFill>
              <a:latin typeface="Arial" charset="0"/>
              <a:cs typeface="Arial" charset="0"/>
              <a:sym typeface="Arial" charset="0"/>
            </a:endParaRPr>
          </a:p>
        </p:txBody>
      </p:sp>
      <p:pic>
        <p:nvPicPr>
          <p:cNvPr id="15369" name="Picture 7"/>
          <p:cNvPicPr>
            <a:picLocks noChangeAspect="1" noChangeArrowheads="1"/>
          </p:cNvPicPr>
          <p:nvPr/>
        </p:nvPicPr>
        <p:blipFill>
          <a:blip r:embed="rId5" cstate="print"/>
          <a:srcRect/>
          <a:stretch>
            <a:fillRect/>
          </a:stretch>
        </p:blipFill>
        <p:spPr bwMode="auto">
          <a:xfrm>
            <a:off x="4013200" y="1866900"/>
            <a:ext cx="4648200" cy="3813175"/>
          </a:xfrm>
          <a:prstGeom prst="rect">
            <a:avLst/>
          </a:prstGeom>
          <a:noFill/>
          <a:ln w="9525">
            <a:noFill/>
            <a:round/>
            <a:headEnd/>
            <a:tailEnd/>
          </a:ln>
        </p:spPr>
      </p:pic>
      <p:sp>
        <p:nvSpPr>
          <p:cNvPr id="36872" name="Freeform 8"/>
          <p:cNvSpPr>
            <a:spLocks/>
          </p:cNvSpPr>
          <p:nvPr/>
        </p:nvSpPr>
        <p:spPr bwMode="auto">
          <a:xfrm>
            <a:off x="6527800" y="2489200"/>
            <a:ext cx="660400" cy="393700"/>
          </a:xfrm>
          <a:custGeom>
            <a:avLst/>
            <a:gdLst/>
            <a:ahLst/>
            <a:cxnLst>
              <a:cxn ang="0">
                <a:pos x="0" y="21600"/>
              </a:cxn>
              <a:cxn ang="0">
                <a:pos x="21600" y="0"/>
              </a:cxn>
            </a:cxnLst>
            <a:rect l="0" t="0" r="r" b="b"/>
            <a:pathLst>
              <a:path w="21600" h="21600">
                <a:moveTo>
                  <a:pt x="0" y="21600"/>
                </a:moveTo>
                <a:cubicBezTo>
                  <a:pt x="0" y="21600"/>
                  <a:pt x="9138" y="697"/>
                  <a:pt x="21600" y="0"/>
                </a:cubicBezTo>
              </a:path>
            </a:pathLst>
          </a:custGeom>
          <a:noFill/>
          <a:ln w="50800" cap="flat">
            <a:solidFill>
              <a:srgbClr val="FE7038"/>
            </a:solidFill>
            <a:prstDash val="solid"/>
            <a:round/>
            <a:headEnd type="none" w="med" len="med"/>
            <a:tailEnd type="none" w="med" len="med"/>
          </a:ln>
          <a:effectLst>
            <a:outerShdw dist="38100" dir="4920042" algn="ctr" rotWithShape="0">
              <a:schemeClr val="bg2">
                <a:alpha val="73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grpSp>
        <p:nvGrpSpPr>
          <p:cNvPr id="2" name="Group 11"/>
          <p:cNvGrpSpPr>
            <a:grpSpLocks/>
          </p:cNvGrpSpPr>
          <p:nvPr/>
        </p:nvGrpSpPr>
        <p:grpSpPr bwMode="auto">
          <a:xfrm>
            <a:off x="7099300" y="2425700"/>
            <a:ext cx="850900" cy="495300"/>
            <a:chOff x="0" y="0"/>
            <a:chExt cx="536" cy="312"/>
          </a:xfrm>
        </p:grpSpPr>
        <p:sp>
          <p:nvSpPr>
            <p:cNvPr id="36873" name="Freeform 9"/>
            <p:cNvSpPr>
              <a:spLocks/>
            </p:cNvSpPr>
            <p:nvPr/>
          </p:nvSpPr>
          <p:spPr bwMode="auto">
            <a:xfrm>
              <a:off x="64" y="48"/>
              <a:ext cx="472" cy="264"/>
            </a:xfrm>
            <a:custGeom>
              <a:avLst/>
              <a:gdLst/>
              <a:ahLst/>
              <a:cxnLst>
                <a:cxn ang="0">
                  <a:pos x="0" y="0"/>
                </a:cxn>
                <a:cxn ang="0">
                  <a:pos x="9519" y="6545"/>
                </a:cxn>
                <a:cxn ang="0">
                  <a:pos x="21600" y="21600"/>
                </a:cxn>
              </a:cxnLst>
              <a:rect l="0" t="0" r="r" b="b"/>
              <a:pathLst>
                <a:path w="21600" h="21600">
                  <a:moveTo>
                    <a:pt x="0" y="0"/>
                  </a:moveTo>
                  <a:cubicBezTo>
                    <a:pt x="0" y="0"/>
                    <a:pt x="5125" y="655"/>
                    <a:pt x="9519" y="6545"/>
                  </a:cubicBezTo>
                  <a:cubicBezTo>
                    <a:pt x="13912" y="12436"/>
                    <a:pt x="13546" y="15709"/>
                    <a:pt x="21600" y="21600"/>
                  </a:cubicBezTo>
                </a:path>
              </a:pathLst>
            </a:custGeom>
            <a:noFill/>
            <a:ln w="101600" cap="flat">
              <a:solidFill>
                <a:srgbClr val="A8184B"/>
              </a:solidFill>
              <a:prstDash val="solid"/>
              <a:round/>
              <a:headEnd type="none" w="med" len="med"/>
              <a:tailEnd type="none" w="med" len="med"/>
            </a:ln>
            <a:effectLst>
              <a:outerShdw dist="63500" dir="4740016" algn="ctr" rotWithShape="0">
                <a:schemeClr val="bg2">
                  <a:alpha val="73137"/>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6874" name="AutoShape 10"/>
            <p:cNvSpPr>
              <a:spLocks/>
            </p:cNvSpPr>
            <p:nvPr/>
          </p:nvSpPr>
          <p:spPr bwMode="auto">
            <a:xfrm>
              <a:off x="0" y="0"/>
              <a:ext cx="112" cy="104"/>
            </a:xfrm>
            <a:prstGeom prst="diamond">
              <a:avLst/>
            </a:prstGeom>
            <a:solidFill>
              <a:srgbClr val="D90B00"/>
            </a:solidFill>
            <a:ln w="9525" cap="flat">
              <a:solidFill>
                <a:schemeClr val="tx1"/>
              </a:solidFill>
              <a:prstDash val="solid"/>
              <a:round/>
              <a:headEnd type="none" w="med" len="med"/>
              <a:tailEnd type="none" w="med" len="med"/>
            </a:ln>
            <a:effectLst>
              <a:outerShdw dist="38099" dir="2700000" algn="ctr" rotWithShape="0">
                <a:schemeClr val="bg2">
                  <a:alpha val="43137"/>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grpSp>
      <p:pic>
        <p:nvPicPr>
          <p:cNvPr id="36876" name="Picture 12"/>
          <p:cNvPicPr>
            <a:picLocks noChangeArrowheads="1"/>
          </p:cNvPicPr>
          <p:nvPr/>
        </p:nvPicPr>
        <p:blipFill>
          <a:blip r:embed="rId6" cstate="print"/>
          <a:srcRect/>
          <a:stretch>
            <a:fillRect/>
          </a:stretch>
        </p:blipFill>
        <p:spPr bwMode="auto">
          <a:xfrm>
            <a:off x="1428750" y="3414713"/>
            <a:ext cx="1968500" cy="711200"/>
          </a:xfrm>
          <a:prstGeom prst="rect">
            <a:avLst/>
          </a:prstGeom>
          <a:noFill/>
          <a:ln w="9525" cap="flat">
            <a:noFill/>
            <a:round/>
            <a:headEnd/>
            <a:tailEnd/>
          </a:ln>
          <a:effectLst>
            <a:outerShdw dist="12700" dir="2700000" algn="ctr" rotWithShape="0">
              <a:srgbClr val="059C3D">
                <a:alpha val="75000"/>
              </a:srgbClr>
            </a:outerShdw>
          </a:effectLst>
        </p:spPr>
      </p:pic>
      <p:pic>
        <p:nvPicPr>
          <p:cNvPr id="36877" name="Picture 13"/>
          <p:cNvPicPr>
            <a:picLocks noChangeArrowheads="1"/>
          </p:cNvPicPr>
          <p:nvPr/>
        </p:nvPicPr>
        <p:blipFill>
          <a:blip r:embed="rId7" cstate="print"/>
          <a:srcRect/>
          <a:stretch>
            <a:fillRect/>
          </a:stretch>
        </p:blipFill>
        <p:spPr bwMode="auto">
          <a:xfrm rot="1068831">
            <a:off x="1547813" y="1695450"/>
            <a:ext cx="1752600" cy="622300"/>
          </a:xfrm>
          <a:prstGeom prst="rect">
            <a:avLst/>
          </a:prstGeom>
          <a:noFill/>
          <a:ln w="9525" cap="flat">
            <a:noFill/>
            <a:round/>
            <a:headEnd/>
            <a:tailEnd/>
          </a:ln>
          <a:effectLst>
            <a:outerShdw algn="ctr" rotWithShape="0">
              <a:srgbClr val="D90000">
                <a:alpha val="75000"/>
              </a:srgbClr>
            </a:outerShdw>
          </a:effectLst>
        </p:spPr>
      </p:pic>
      <p:pic>
        <p:nvPicPr>
          <p:cNvPr id="36878" name="Picture 14"/>
          <p:cNvPicPr>
            <a:picLocks noChangeArrowheads="1"/>
          </p:cNvPicPr>
          <p:nvPr/>
        </p:nvPicPr>
        <p:blipFill>
          <a:blip r:embed="rId8" cstate="print"/>
          <a:srcRect/>
          <a:stretch>
            <a:fillRect/>
          </a:stretch>
        </p:blipFill>
        <p:spPr bwMode="auto">
          <a:xfrm rot="996791">
            <a:off x="1577975" y="2462213"/>
            <a:ext cx="1689100" cy="495300"/>
          </a:xfrm>
          <a:prstGeom prst="rect">
            <a:avLst/>
          </a:prstGeom>
          <a:noFill/>
          <a:ln w="9525" cap="flat">
            <a:noFill/>
            <a:round/>
            <a:headEnd/>
            <a:tailEnd/>
          </a:ln>
          <a:effectLst>
            <a:outerShdw dist="38099" dir="2700000" algn="ctr" rotWithShape="0">
              <a:srgbClr val="FE7038">
                <a:alpha val="75000"/>
              </a:srgbClr>
            </a:outerShdw>
          </a:effectLst>
        </p:spPr>
      </p:pic>
      <p:sp>
        <p:nvSpPr>
          <p:cNvPr id="36879" name="Freeform 15"/>
          <p:cNvSpPr>
            <a:spLocks/>
          </p:cNvSpPr>
          <p:nvPr/>
        </p:nvSpPr>
        <p:spPr bwMode="auto">
          <a:xfrm>
            <a:off x="5105400" y="2868613"/>
            <a:ext cx="1433513" cy="2287587"/>
          </a:xfrm>
          <a:custGeom>
            <a:avLst/>
            <a:gdLst/>
            <a:ahLst/>
            <a:cxnLst>
              <a:cxn ang="0">
                <a:pos x="0" y="21600"/>
              </a:cxn>
              <a:cxn ang="0">
                <a:pos x="21600" y="0"/>
              </a:cxn>
            </a:cxnLst>
            <a:rect l="0" t="0" r="r" b="b"/>
            <a:pathLst>
              <a:path w="21600" h="21600">
                <a:moveTo>
                  <a:pt x="0" y="21600"/>
                </a:moveTo>
                <a:cubicBezTo>
                  <a:pt x="0" y="21600"/>
                  <a:pt x="12407" y="6924"/>
                  <a:pt x="21600" y="0"/>
                </a:cubicBezTo>
              </a:path>
            </a:pathLst>
          </a:custGeom>
          <a:noFill/>
          <a:ln w="38100" cap="flat">
            <a:solidFill>
              <a:srgbClr val="66B132"/>
            </a:solidFill>
            <a:prstDash val="solid"/>
            <a:round/>
            <a:headEnd type="none" w="med" len="med"/>
            <a:tailEnd type="none" w="med" len="med"/>
          </a:ln>
          <a:effectLst>
            <a:outerShdw dist="38099" dir="2700000" algn="ctr" rotWithShape="0">
              <a:schemeClr val="bg2">
                <a:alpha val="73000"/>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6880" name="Rectangle 16"/>
          <p:cNvSpPr>
            <a:spLocks/>
          </p:cNvSpPr>
          <p:nvPr/>
        </p:nvSpPr>
        <p:spPr bwMode="auto">
          <a:xfrm>
            <a:off x="4826000" y="2692400"/>
            <a:ext cx="738188" cy="279400"/>
          </a:xfrm>
          <a:prstGeom prst="rect">
            <a:avLst/>
          </a:prstGeom>
          <a:noFill/>
          <a:ln w="12700" cap="flat">
            <a:noFill/>
            <a:miter lim="800000"/>
            <a:headEnd type="none" w="med" len="med"/>
            <a:tailEnd type="none" w="med" len="med"/>
          </a:ln>
          <a:effectLst>
            <a:outerShdw dist="38099" dir="2700000" algn="ctr" rotWithShape="0">
              <a:schemeClr val="bg2">
                <a:alpha val="43137"/>
              </a:schemeClr>
            </a:outerShdw>
          </a:effectLst>
        </p:spPr>
        <p:txBody>
          <a:bodyPr wrap="none" lIns="0" tIns="0" rIns="40639" bIns="0">
            <a:spAutoFit/>
          </a:bodyPr>
          <a:lstStyle/>
          <a:p>
            <a:pPr marL="39688" fontAlgn="base">
              <a:spcBef>
                <a:spcPct val="0"/>
              </a:spcBef>
              <a:spcAft>
                <a:spcPct val="0"/>
              </a:spcAft>
              <a:defRPr/>
            </a:pPr>
            <a:r>
              <a:rPr lang="en-US" sz="1200">
                <a:solidFill>
                  <a:srgbClr val="000000"/>
                </a:solidFill>
                <a:latin typeface="Arial Bold" charset="0"/>
                <a:cs typeface="Arial Bold" charset="0"/>
                <a:sym typeface="Arial Bold" charset="0"/>
              </a:rPr>
              <a:t>L/D Max</a:t>
            </a:r>
          </a:p>
        </p:txBody>
      </p:sp>
      <p:sp>
        <p:nvSpPr>
          <p:cNvPr id="36881" name="AutoShape 17"/>
          <p:cNvSpPr>
            <a:spLocks/>
          </p:cNvSpPr>
          <p:nvPr/>
        </p:nvSpPr>
        <p:spPr bwMode="auto">
          <a:xfrm>
            <a:off x="6451600" y="2768600"/>
            <a:ext cx="177800" cy="165100"/>
          </a:xfrm>
          <a:prstGeom prst="diamond">
            <a:avLst/>
          </a:prstGeom>
          <a:solidFill>
            <a:srgbClr val="D90B00"/>
          </a:solidFill>
          <a:ln w="9525" cap="flat">
            <a:solidFill>
              <a:schemeClr val="tx1"/>
            </a:solidFill>
            <a:prstDash val="solid"/>
            <a:round/>
            <a:headEnd type="none" w="med" len="med"/>
            <a:tailEnd type="none" w="med" len="med"/>
          </a:ln>
          <a:effectLst>
            <a:outerShdw dist="38099" dir="2700000" algn="ctr" rotWithShape="0">
              <a:schemeClr val="bg2">
                <a:alpha val="43137"/>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6882" name="AutoShape 18"/>
          <p:cNvSpPr>
            <a:spLocks/>
          </p:cNvSpPr>
          <p:nvPr/>
        </p:nvSpPr>
        <p:spPr bwMode="auto">
          <a:xfrm>
            <a:off x="6718300" y="2540000"/>
            <a:ext cx="177800" cy="165100"/>
          </a:xfrm>
          <a:prstGeom prst="diamond">
            <a:avLst/>
          </a:prstGeom>
          <a:solidFill>
            <a:srgbClr val="D90B00"/>
          </a:solidFill>
          <a:ln w="9525" cap="flat">
            <a:solidFill>
              <a:schemeClr val="tx1"/>
            </a:solidFill>
            <a:prstDash val="solid"/>
            <a:round/>
            <a:headEnd type="none" w="med" len="med"/>
            <a:tailEnd type="none" w="med" len="med"/>
          </a:ln>
          <a:effectLst>
            <a:outerShdw dist="38099" dir="2700000" algn="ctr" rotWithShape="0">
              <a:schemeClr val="bg2">
                <a:alpha val="43137"/>
              </a:schemeClr>
            </a:outerShdw>
          </a:effectLst>
        </p:spPr>
        <p:txBody>
          <a:bodyPr lIns="0" tIns="0" rIns="0" bIns="0"/>
          <a:lstStyle/>
          <a:p>
            <a:pPr fontAlgn="base">
              <a:spcBef>
                <a:spcPct val="0"/>
              </a:spcBef>
              <a:spcAft>
                <a:spcPct val="0"/>
              </a:spcAft>
              <a:defRPr/>
            </a:pPr>
            <a:endParaRPr lang="en-GB" sz="1200">
              <a:solidFill>
                <a:srgbClr val="000000"/>
              </a:solidFill>
              <a:latin typeface="Arial" charset="0"/>
              <a:sym typeface="Arial" charset="0"/>
            </a:endParaRPr>
          </a:p>
        </p:txBody>
      </p:sp>
      <p:sp>
        <p:nvSpPr>
          <p:cNvPr id="36883" name="Rectangle 19"/>
          <p:cNvSpPr>
            <a:spLocks/>
          </p:cNvSpPr>
          <p:nvPr/>
        </p:nvSpPr>
        <p:spPr bwMode="auto">
          <a:xfrm>
            <a:off x="4826000" y="2476500"/>
            <a:ext cx="1122363" cy="279400"/>
          </a:xfrm>
          <a:prstGeom prst="rect">
            <a:avLst/>
          </a:prstGeom>
          <a:noFill/>
          <a:ln w="12700" cap="flat">
            <a:noFill/>
            <a:miter lim="800000"/>
            <a:headEnd type="none" w="med" len="med"/>
            <a:tailEnd type="none" w="med" len="med"/>
          </a:ln>
          <a:effectLst>
            <a:outerShdw dist="38099" dir="2700000" algn="ctr" rotWithShape="0">
              <a:schemeClr val="bg2">
                <a:alpha val="43137"/>
              </a:schemeClr>
            </a:outerShdw>
          </a:effectLst>
        </p:spPr>
        <p:txBody>
          <a:bodyPr wrap="none" lIns="0" tIns="0" rIns="40639" bIns="0">
            <a:spAutoFit/>
          </a:bodyPr>
          <a:lstStyle/>
          <a:p>
            <a:pPr marL="39688" fontAlgn="base">
              <a:spcBef>
                <a:spcPct val="0"/>
              </a:spcBef>
              <a:spcAft>
                <a:spcPct val="0"/>
              </a:spcAft>
              <a:defRPr/>
            </a:pPr>
            <a:r>
              <a:rPr lang="en-US" sz="1200">
                <a:solidFill>
                  <a:srgbClr val="000000"/>
                </a:solidFill>
                <a:latin typeface="Arial Bold" charset="0"/>
                <a:cs typeface="Arial Bold" charset="0"/>
                <a:sym typeface="Arial Bold" charset="0"/>
              </a:rPr>
              <a:t>Stall Warning</a:t>
            </a:r>
          </a:p>
        </p:txBody>
      </p:sp>
      <p:sp>
        <p:nvSpPr>
          <p:cNvPr id="36884" name="Rectangle 20"/>
          <p:cNvSpPr>
            <a:spLocks/>
          </p:cNvSpPr>
          <p:nvPr/>
        </p:nvSpPr>
        <p:spPr bwMode="auto">
          <a:xfrm>
            <a:off x="4826000" y="2222500"/>
            <a:ext cx="788988" cy="279400"/>
          </a:xfrm>
          <a:prstGeom prst="rect">
            <a:avLst/>
          </a:prstGeom>
          <a:noFill/>
          <a:ln w="12700" cap="flat">
            <a:noFill/>
            <a:miter lim="800000"/>
            <a:headEnd type="none" w="med" len="med"/>
            <a:tailEnd type="none" w="med" len="med"/>
          </a:ln>
          <a:effectLst>
            <a:outerShdw dist="38099" dir="2700000" algn="ctr" rotWithShape="0">
              <a:schemeClr val="bg2">
                <a:alpha val="43137"/>
              </a:schemeClr>
            </a:outerShdw>
          </a:effectLst>
        </p:spPr>
        <p:txBody>
          <a:bodyPr wrap="none" lIns="0" tIns="0" rIns="40639" bIns="0">
            <a:spAutoFit/>
          </a:bodyPr>
          <a:lstStyle/>
          <a:p>
            <a:pPr marL="39688" fontAlgn="base">
              <a:spcBef>
                <a:spcPct val="0"/>
              </a:spcBef>
              <a:spcAft>
                <a:spcPct val="0"/>
              </a:spcAft>
              <a:defRPr/>
            </a:pPr>
            <a:r>
              <a:rPr lang="en-US" sz="1200">
                <a:solidFill>
                  <a:srgbClr val="000000"/>
                </a:solidFill>
                <a:latin typeface="Arial Bold" charset="0"/>
                <a:cs typeface="Arial Bold" charset="0"/>
                <a:sym typeface="Arial Bold" charset="0"/>
              </a:rPr>
              <a:t>Full Stall</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79"/>
                                        </p:tgtEl>
                                        <p:attrNameLst>
                                          <p:attrName>style.visibility</p:attrName>
                                        </p:attrNameLst>
                                      </p:cBhvr>
                                      <p:to>
                                        <p:strVal val="visible"/>
                                      </p:to>
                                    </p:set>
                                    <p:animEffect transition="in" filter="wipe(left)">
                                      <p:cBhvr>
                                        <p:cTn id="7" dur="500"/>
                                        <p:tgtEl>
                                          <p:spTgt spid="3687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881"/>
                                        </p:tgtEl>
                                        <p:attrNameLst>
                                          <p:attrName>style.visibility</p:attrName>
                                        </p:attrNameLst>
                                      </p:cBhvr>
                                      <p:to>
                                        <p:strVal val="visible"/>
                                      </p:to>
                                    </p:set>
                                    <p:animEffect transition="in" filter="wipe(left)">
                                      <p:cBhvr>
                                        <p:cTn id="11" dur="500"/>
                                        <p:tgtEl>
                                          <p:spTgt spid="36881"/>
                                        </p:tgtEl>
                                      </p:cBhvr>
                                    </p:animEffect>
                                  </p:childTnLst>
                                </p:cTn>
                              </p:par>
                            </p:childTnLst>
                          </p:cTn>
                        </p:par>
                        <p:par>
                          <p:cTn id="12" fill="hold">
                            <p:stCondLst>
                              <p:cond delay="1000"/>
                            </p:stCondLst>
                            <p:childTnLst>
                              <p:par>
                                <p:cTn id="13" presetID="191737216" presetClass="entr" presetSubtype="192129320" fill="hold" grpId="0" nodeType="afterEffect">
                                  <p:stCondLst>
                                    <p:cond delay="0"/>
                                  </p:stCondLst>
                                  <p:childTnLst>
                                    <p:set>
                                      <p:cBhvr>
                                        <p:cTn id="14" dur="1" fill="hold">
                                          <p:stCondLst>
                                            <p:cond delay="499"/>
                                          </p:stCondLst>
                                        </p:cTn>
                                        <p:tgtEl>
                                          <p:spTgt spid="36880"/>
                                        </p:tgtEl>
                                        <p:attrNameLst>
                                          <p:attrName>style.visibility</p:attrName>
                                        </p:attrNameLst>
                                      </p:cBhvr>
                                      <p:to>
                                        <p:strVal val="visible"/>
                                      </p:to>
                                    </p:set>
                                  </p:childTnLst>
                                </p:cTn>
                              </p:par>
                            </p:childTnLst>
                          </p:cTn>
                        </p:par>
                        <p:par>
                          <p:cTn id="15" fill="hold">
                            <p:stCondLst>
                              <p:cond delay="1500"/>
                            </p:stCondLst>
                            <p:childTnLst>
                              <p:par>
                                <p:cTn id="16" presetID="191737216" presetClass="entr" presetSubtype="182878720" fill="hold" nodeType="afterEffect">
                                  <p:stCondLst>
                                    <p:cond delay="0"/>
                                  </p:stCondLst>
                                  <p:childTnLst>
                                    <p:set>
                                      <p:cBhvr>
                                        <p:cTn id="17" dur="1" fill="hold">
                                          <p:stCondLst>
                                            <p:cond delay="499"/>
                                          </p:stCondLst>
                                        </p:cTn>
                                        <p:tgtEl>
                                          <p:spTgt spid="3687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72"/>
                                        </p:tgtEl>
                                        <p:attrNameLst>
                                          <p:attrName>style.visibility</p:attrName>
                                        </p:attrNameLst>
                                      </p:cBhvr>
                                      <p:to>
                                        <p:strVal val="visible"/>
                                      </p:to>
                                    </p:set>
                                    <p:animEffect transition="in" filter="wipe(left)">
                                      <p:cBhvr>
                                        <p:cTn id="22" dur="500"/>
                                        <p:tgtEl>
                                          <p:spTgt spid="3687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6882"/>
                                        </p:tgtEl>
                                        <p:attrNameLst>
                                          <p:attrName>style.visibility</p:attrName>
                                        </p:attrNameLst>
                                      </p:cBhvr>
                                      <p:to>
                                        <p:strVal val="visible"/>
                                      </p:to>
                                    </p:set>
                                    <p:animEffect transition="in" filter="wipe(left)">
                                      <p:cBhvr>
                                        <p:cTn id="26" dur="500"/>
                                        <p:tgtEl>
                                          <p:spTgt spid="36882"/>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91737216" presetClass="entr" presetSubtype="192129232" fill="hold"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36884"/>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499"/>
                                          </p:stCondLst>
                                        </p:cTn>
                                        <p:tgtEl>
                                          <p:spTgt spid="3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utoUpdateAnimBg="0"/>
      <p:bldP spid="36881" grpId="0" animBg="1"/>
      <p:bldP spid="36882" grpId="0" animBg="1"/>
      <p:bldP spid="36883" grpId="0" autoUpdateAnimBg="0"/>
      <p:bldP spid="36884" grpId="0" autoUpdateAnimBg="0"/>
    </p:bldLst>
  </p:timing>
</p:sld>
</file>

<file path=ppt/theme/theme1.xml><?xml version="1.0" encoding="utf-8"?>
<a:theme xmlns:a="http://schemas.openxmlformats.org/drawingml/2006/main" name="HD TLS 12apr11 - John Green background">
  <a:themeElements>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fontScheme name="RAeS Aerospace 2010 - John Green sky background">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clrMap bg1="lt1" tx1="dk1" bg2="lt2" tx2="dk2" accent1="accent1" accent2="accent2" accent3="accent3" accent4="accent4" accent5="accent5" accent6="accent6" hlink="hlink" folHlink="folHlink"/>
    </a:extraClrScheme>
    <a:extraClrScheme>
      <a:clrScheme name="RAeS Aerospace 2010 - John Green sky background 2">
        <a:dk1>
          <a:srgbClr val="000000"/>
        </a:dk1>
        <a:lt1>
          <a:srgbClr val="FFFFFF"/>
        </a:lt1>
        <a:dk2>
          <a:srgbClr val="063DE8"/>
        </a:dk2>
        <a:lt2>
          <a:srgbClr val="FFFF00"/>
        </a:lt2>
        <a:accent1>
          <a:srgbClr val="FFFF00"/>
        </a:accent1>
        <a:accent2>
          <a:srgbClr val="00DCFF"/>
        </a:accent2>
        <a:accent3>
          <a:srgbClr val="AAAFF2"/>
        </a:accent3>
        <a:accent4>
          <a:srgbClr val="DADADA"/>
        </a:accent4>
        <a:accent5>
          <a:srgbClr val="FFFFAA"/>
        </a:accent5>
        <a:accent6>
          <a:srgbClr val="00C7E7"/>
        </a:accent6>
        <a:hlink>
          <a:srgbClr val="FF66CC"/>
        </a:hlink>
        <a:folHlink>
          <a:srgbClr val="BBFFBB"/>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copy 6">
  <a:themeElements>
    <a:clrScheme name="Title &amp; Bullets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6">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copy 3">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3">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6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7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8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Standaardontwerp copy">
  <a:themeElements>
    <a:clrScheme name="Standaardontwerp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Standaardontwerp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Standaardontwerp copy 1">
  <a:themeElements>
    <a:clrScheme name="Standaardontwerp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Standaardontwerp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le &amp; Bullets copy 3">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3">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0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1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2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3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4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5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9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itle &amp; Bullets copy 3">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3">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itle &amp; Bullets copy 3">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3">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itle &amp; Bullets copy 3">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3">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itle &amp; Bullets copy 7">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Helvetica Neue"/>
        <a:ea typeface="ヒラギノ角ゴ ProN W6"/>
        <a:cs typeface="ヒラギノ角ゴ ProN W6"/>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2054</TotalTime>
  <Words>5981</Words>
  <Application>Microsoft Office PowerPoint</Application>
  <PresentationFormat>On-screen Show (4:3)</PresentationFormat>
  <Paragraphs>1275</Paragraphs>
  <Slides>164</Slides>
  <Notes>164</Notes>
  <HiddenSlides>2</HiddenSlides>
  <MMClips>1</MMClips>
  <ScaleCrop>false</ScaleCrop>
  <HeadingPairs>
    <vt:vector size="4" baseType="variant">
      <vt:variant>
        <vt:lpstr>Theme</vt:lpstr>
      </vt:variant>
      <vt:variant>
        <vt:i4>39</vt:i4>
      </vt:variant>
      <vt:variant>
        <vt:lpstr>Slide Titles</vt:lpstr>
      </vt:variant>
      <vt:variant>
        <vt:i4>164</vt:i4>
      </vt:variant>
    </vt:vector>
  </HeadingPairs>
  <TitlesOfParts>
    <vt:vector size="203" baseType="lpstr">
      <vt:lpstr>HD TLS 12apr11 - John Green background</vt:lpstr>
      <vt:lpstr>Title &amp; Bullets copy 3</vt:lpstr>
      <vt:lpstr>1_Title &amp; Bullets copy 3</vt:lpstr>
      <vt:lpstr>2_Title &amp; Bullets copy 3</vt:lpstr>
      <vt:lpstr>3_Title &amp; Bullets copy 3</vt:lpstr>
      <vt:lpstr>4_Title &amp; Bullets copy 3</vt:lpstr>
      <vt:lpstr>Title &amp; Bullets copy 7</vt:lpstr>
      <vt:lpstr>1_Title &amp; Bullets copy 7</vt:lpstr>
      <vt:lpstr>2_Title &amp; Bullets copy 7</vt:lpstr>
      <vt:lpstr>3_Title &amp; Bullets copy 7</vt:lpstr>
      <vt:lpstr>4_Title &amp; Bullets copy 7</vt:lpstr>
      <vt:lpstr>5_Title &amp; Bullets copy 7</vt:lpstr>
      <vt:lpstr>Title &amp; Bullets copy 6</vt:lpstr>
      <vt:lpstr>6_Title &amp; Bullets copy 7</vt:lpstr>
      <vt:lpstr>7_Title &amp; Bullets copy 7</vt:lpstr>
      <vt:lpstr>8_Title &amp; Bullets copy 7</vt:lpstr>
      <vt:lpstr>9_Title &amp; Bullets copy 7</vt:lpstr>
      <vt:lpstr>10_Title &amp; Bullets copy 7</vt:lpstr>
      <vt:lpstr>11_Title &amp; Bullets copy 7</vt:lpstr>
      <vt:lpstr>12_Title &amp; Bullets copy 7</vt:lpstr>
      <vt:lpstr>13_Title &amp; Bullets copy 7</vt:lpstr>
      <vt:lpstr>14_Title &amp; Bullets copy 7</vt:lpstr>
      <vt:lpstr>15_Title &amp; Bullets copy 7</vt:lpstr>
      <vt:lpstr>16_Title &amp; Bullets copy 7</vt:lpstr>
      <vt:lpstr>17_Title &amp; Bullets copy 7</vt:lpstr>
      <vt:lpstr>18_Title &amp; Bullets copy 7</vt:lpstr>
      <vt:lpstr>Standaardontwerp copy</vt:lpstr>
      <vt:lpstr>Standaardontwerp copy 1</vt:lpstr>
      <vt:lpstr>19_Title &amp; Bullets copy 7</vt:lpstr>
      <vt:lpstr>20_Title &amp; Bullets copy 7</vt:lpstr>
      <vt:lpstr>21_Title &amp; Bullets copy 7</vt:lpstr>
      <vt:lpstr>22_Title &amp; Bullets copy 7</vt:lpstr>
      <vt:lpstr>23_Title &amp; Bullets copy 7</vt:lpstr>
      <vt:lpstr>24_Title &amp; Bullets copy 7</vt:lpstr>
      <vt:lpstr>25_Title &amp; Bullets copy 7</vt:lpstr>
      <vt:lpstr>26_Title &amp; Bullets copy 7</vt:lpstr>
      <vt:lpstr>27_Title &amp; Bullets copy 7</vt:lpstr>
      <vt:lpstr>28_Title &amp; Bullets copy 7</vt:lpstr>
      <vt:lpstr>29_Title &amp; Bullets copy 7</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ICATEE</vt:lpstr>
      <vt:lpstr>ICATEE Participants</vt:lpstr>
      <vt:lpstr>ICATEE Meetings to Date</vt:lpstr>
      <vt:lpstr>Slide 94</vt:lpstr>
      <vt:lpstr>Loss-of-Control In-Flight</vt:lpstr>
      <vt:lpstr>Today’s Training Assumptions</vt:lpstr>
      <vt:lpstr>All-Attitude Knowledge Deficiencies</vt:lpstr>
      <vt:lpstr>All-Attitude Knowledge Deficiencies</vt:lpstr>
      <vt:lpstr>All-envelope knowledge deficiencies</vt:lpstr>
      <vt:lpstr>4-Psychophysical response is predictable &amp; reliable</vt:lpstr>
      <vt:lpstr>Training Assumptions</vt:lpstr>
      <vt:lpstr>Upset Mitigation Levels</vt:lpstr>
      <vt:lpstr>Current Training</vt:lpstr>
      <vt:lpstr>Enhanced UPRT</vt:lpstr>
      <vt:lpstr>Learning Elements</vt:lpstr>
      <vt:lpstr>Developing Integrated UPRT Skills</vt:lpstr>
      <vt:lpstr>Slide 107</vt:lpstr>
      <vt:lpstr>Element 2 - Airplane</vt:lpstr>
      <vt:lpstr>Slide 109</vt:lpstr>
      <vt:lpstr>      Element 3:  Appropriate Use of FSTD’s</vt:lpstr>
      <vt:lpstr>UPRT learning objectives</vt:lpstr>
      <vt:lpstr>Slide 112</vt:lpstr>
      <vt:lpstr>Slide 113</vt:lpstr>
      <vt:lpstr>Instructor Feedback</vt:lpstr>
      <vt:lpstr>Slide 115</vt:lpstr>
      <vt:lpstr>Slide 116</vt:lpstr>
      <vt:lpstr>IOS Feedback</vt:lpstr>
      <vt:lpstr>Load Factor Envelope Showing Speeds and Load Factors</vt:lpstr>
      <vt:lpstr>Controls usage</vt:lpstr>
      <vt:lpstr>Slide 120</vt:lpstr>
      <vt:lpstr>UPRT Simulation Requirements</vt:lpstr>
      <vt:lpstr>Simulator-Based UPRT</vt:lpstr>
      <vt:lpstr>Training media</vt:lpstr>
      <vt:lpstr>Training media</vt:lpstr>
      <vt:lpstr>Deliverables</vt:lpstr>
      <vt:lpstr>Take-Away</vt:lpstr>
      <vt:lpstr>www.icatee.org</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Dibley</dc:creator>
  <cp:lastModifiedBy>Hugh Dibley</cp:lastModifiedBy>
  <cp:revision>55</cp:revision>
  <dcterms:created xsi:type="dcterms:W3CDTF">2012-10-11T00:59:01Z</dcterms:created>
  <dcterms:modified xsi:type="dcterms:W3CDTF">2012-10-15T00:36:58Z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9955313</vt:lpwstr>
  </property>
  <property fmtid="{D5CDD505-2E9C-101B-9397-08002B2CF9AE}" name="NXPowerLiteSettings" pid="3">
    <vt:lpwstr>F7000400038000</vt:lpwstr>
  </property>
  <property fmtid="{D5CDD505-2E9C-101B-9397-08002B2CF9AE}" name="NXPowerLiteVersion" pid="4">
    <vt:lpwstr>D5.0.2</vt:lpwstr>
  </property>
</Properties>
</file>