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theme/theme12.xml" ContentType="application/vnd.openxmlformats-officedocument.theme+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theme/theme15.xml" ContentType="application/vnd.openxmlformats-officedocument.theme+xml"/>
  <Override PartName="/ppt/slideLayouts/slideLayout45.xml" ContentType="application/vnd.openxmlformats-officedocument.presentationml.slideLayout+xml"/>
  <Override PartName="/ppt/theme/theme16.xml" ContentType="application/vnd.openxmlformats-officedocument.theme+xml"/>
  <Override PartName="/ppt/slideLayouts/slideLayout46.xml" ContentType="application/vnd.openxmlformats-officedocument.presentationml.slideLayout+xml"/>
  <Override PartName="/ppt/theme/theme17.xml" ContentType="application/vnd.openxmlformats-officedocument.theme+xml"/>
  <Override PartName="/ppt/slideLayouts/slideLayout47.xml" ContentType="application/vnd.openxmlformats-officedocument.presentationml.slideLayout+xml"/>
  <Override PartName="/ppt/theme/theme18.xml" ContentType="application/vnd.openxmlformats-officedocument.theme+xml"/>
  <Override PartName="/ppt/slideLayouts/slideLayout48.xml" ContentType="application/vnd.openxmlformats-officedocument.presentationml.slideLayout+xml"/>
  <Override PartName="/ppt/theme/theme19.xml" ContentType="application/vnd.openxmlformats-officedocument.theme+xml"/>
  <Override PartName="/ppt/slideLayouts/slideLayout49.xml" ContentType="application/vnd.openxmlformats-officedocument.presentationml.slideLayout+xml"/>
  <Override PartName="/ppt/theme/theme20.xml" ContentType="application/vnd.openxmlformats-officedocument.theme+xml"/>
  <Override PartName="/ppt/slideLayouts/slideLayout50.xml" ContentType="application/vnd.openxmlformats-officedocument.presentationml.slideLayout+xml"/>
  <Override PartName="/ppt/theme/theme21.xml" ContentType="application/vnd.openxmlformats-officedocument.theme+xml"/>
  <Override PartName="/ppt/slideLayouts/slideLayout51.xml" ContentType="application/vnd.openxmlformats-officedocument.presentationml.slideLayout+xml"/>
  <Override PartName="/ppt/theme/theme22.xml" ContentType="application/vnd.openxmlformats-officedocument.theme+xml"/>
  <Override PartName="/ppt/slideLayouts/slideLayout52.xml" ContentType="application/vnd.openxmlformats-officedocument.presentationml.slideLayout+xml"/>
  <Override PartName="/ppt/theme/theme23.xml" ContentType="application/vnd.openxmlformats-officedocument.theme+xml"/>
  <Override PartName="/ppt/slideLayouts/slideLayout53.xml" ContentType="application/vnd.openxmlformats-officedocument.presentationml.slideLayout+xml"/>
  <Override PartName="/ppt/theme/theme24.xml" ContentType="application/vnd.openxmlformats-officedocument.theme+xml"/>
  <Override PartName="/ppt/slideLayouts/slideLayout54.xml" ContentType="application/vnd.openxmlformats-officedocument.presentationml.slideLayout+xml"/>
  <Override PartName="/ppt/theme/theme25.xml" ContentType="application/vnd.openxmlformats-officedocument.theme+xml"/>
  <Override PartName="/ppt/slideLayouts/slideLayout55.xml" ContentType="application/vnd.openxmlformats-officedocument.presentationml.slideLayout+xml"/>
  <Override PartName="/ppt/theme/theme26.xml" ContentType="application/vnd.openxmlformats-officedocument.theme+xml"/>
  <Override PartName="/ppt/slideLayouts/slideLayout56.xml" ContentType="application/vnd.openxmlformats-officedocument.presentationml.slideLayout+xml"/>
  <Override PartName="/ppt/theme/theme27.xml" ContentType="application/vnd.openxmlformats-officedocument.theme+xml"/>
  <Override PartName="/ppt/slideLayouts/slideLayout57.xml" ContentType="application/vnd.openxmlformats-officedocument.presentationml.slideLayout+xml"/>
  <Override PartName="/ppt/theme/theme28.xml" ContentType="application/vnd.openxmlformats-officedocument.theme+xml"/>
  <Override PartName="/ppt/slideLayouts/slideLayout58.xml" ContentType="application/vnd.openxmlformats-officedocument.presentationml.slideLayout+xml"/>
  <Override PartName="/ppt/theme/theme29.xml" ContentType="application/vnd.openxmlformats-officedocument.theme+xml"/>
  <Override PartName="/ppt/slideLayouts/slideLayout59.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0" r:id="rId2"/>
    <p:sldMasterId id="2147483879" r:id="rId3"/>
    <p:sldMasterId id="2147483881" r:id="rId4"/>
    <p:sldMasterId id="2147483883" r:id="rId5"/>
    <p:sldMasterId id="2147483885" r:id="rId6"/>
    <p:sldMasterId id="2147483887" r:id="rId7"/>
    <p:sldMasterId id="2147483889" r:id="rId8"/>
    <p:sldMasterId id="2147483891" r:id="rId9"/>
    <p:sldMasterId id="2147483893" r:id="rId10"/>
    <p:sldMasterId id="2147483895" r:id="rId11"/>
    <p:sldMasterId id="2147483897" r:id="rId12"/>
    <p:sldMasterId id="2147483899" r:id="rId13"/>
    <p:sldMasterId id="2147483901" r:id="rId14"/>
    <p:sldMasterId id="2147483903" r:id="rId15"/>
    <p:sldMasterId id="2147483905" r:id="rId16"/>
    <p:sldMasterId id="2147483907" r:id="rId17"/>
    <p:sldMasterId id="2147483909" r:id="rId18"/>
    <p:sldMasterId id="2147483911" r:id="rId19"/>
    <p:sldMasterId id="2147483913" r:id="rId20"/>
    <p:sldMasterId id="2147483915" r:id="rId21"/>
    <p:sldMasterId id="2147483917" r:id="rId22"/>
    <p:sldMasterId id="2147483919" r:id="rId23"/>
    <p:sldMasterId id="2147483921" r:id="rId24"/>
    <p:sldMasterId id="2147483923" r:id="rId25"/>
    <p:sldMasterId id="2147483925" r:id="rId26"/>
    <p:sldMasterId id="2147483927" r:id="rId27"/>
    <p:sldMasterId id="2147483929" r:id="rId28"/>
    <p:sldMasterId id="2147483931" r:id="rId29"/>
    <p:sldMasterId id="2147483933" r:id="rId30"/>
  </p:sldMasterIdLst>
  <p:notesMasterIdLst>
    <p:notesMasterId r:id="rId98"/>
  </p:notesMasterIdLst>
  <p:sldIdLst>
    <p:sldId id="451" r:id="rId31"/>
    <p:sldId id="624" r:id="rId32"/>
    <p:sldId id="595" r:id="rId33"/>
    <p:sldId id="596" r:id="rId34"/>
    <p:sldId id="597" r:id="rId35"/>
    <p:sldId id="598" r:id="rId36"/>
    <p:sldId id="599" r:id="rId37"/>
    <p:sldId id="600" r:id="rId38"/>
    <p:sldId id="601" r:id="rId39"/>
    <p:sldId id="602" r:id="rId40"/>
    <p:sldId id="603" r:id="rId41"/>
    <p:sldId id="604" r:id="rId42"/>
    <p:sldId id="605" r:id="rId43"/>
    <p:sldId id="606" r:id="rId44"/>
    <p:sldId id="607" r:id="rId45"/>
    <p:sldId id="608" r:id="rId46"/>
    <p:sldId id="609" r:id="rId47"/>
    <p:sldId id="610" r:id="rId48"/>
    <p:sldId id="611" r:id="rId49"/>
    <p:sldId id="612" r:id="rId50"/>
    <p:sldId id="613" r:id="rId51"/>
    <p:sldId id="614" r:id="rId52"/>
    <p:sldId id="615" r:id="rId53"/>
    <p:sldId id="616" r:id="rId54"/>
    <p:sldId id="617" r:id="rId55"/>
    <p:sldId id="618" r:id="rId56"/>
    <p:sldId id="619" r:id="rId57"/>
    <p:sldId id="620" r:id="rId58"/>
    <p:sldId id="621" r:id="rId59"/>
    <p:sldId id="622" r:id="rId60"/>
    <p:sldId id="623" r:id="rId61"/>
    <p:sldId id="454" r:id="rId62"/>
    <p:sldId id="534" r:id="rId63"/>
    <p:sldId id="535" r:id="rId64"/>
    <p:sldId id="536" r:id="rId65"/>
    <p:sldId id="537" r:id="rId66"/>
    <p:sldId id="538" r:id="rId67"/>
    <p:sldId id="539" r:id="rId68"/>
    <p:sldId id="540" r:id="rId69"/>
    <p:sldId id="541" r:id="rId70"/>
    <p:sldId id="542" r:id="rId71"/>
    <p:sldId id="543" r:id="rId72"/>
    <p:sldId id="544" r:id="rId73"/>
    <p:sldId id="545" r:id="rId74"/>
    <p:sldId id="546" r:id="rId75"/>
    <p:sldId id="547" r:id="rId76"/>
    <p:sldId id="548" r:id="rId77"/>
    <p:sldId id="549"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 id="564" r:id="rId93"/>
    <p:sldId id="594" r:id="rId94"/>
    <p:sldId id="371" r:id="rId95"/>
    <p:sldId id="593" r:id="rId96"/>
    <p:sldId id="459" r:id="rId97"/>
  </p:sldIdLst>
  <p:sldSz cx="9144000" cy="6858000" type="screen4x3"/>
  <p:notesSz cx="7102475" cy="10233025"/>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EA300"/>
    <a:srgbClr val="0033CC"/>
    <a:srgbClr val="0099FF"/>
    <a:srgbClr val="3399FF"/>
    <a:srgbClr val="3366CC"/>
    <a:srgbClr val="66C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86394" autoAdjust="0"/>
  </p:normalViewPr>
  <p:slideViewPr>
    <p:cSldViewPr>
      <p:cViewPr varScale="1">
        <p:scale>
          <a:sx n="67" d="100"/>
          <a:sy n="67" d="100"/>
        </p:scale>
        <p:origin x="171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6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84" Type="http://schemas.openxmlformats.org/officeDocument/2006/relationships/slide" Target="slides/slide54.xml"/><Relationship Id="rId89" Type="http://schemas.openxmlformats.org/officeDocument/2006/relationships/slide" Target="slides/slide59.xml"/><Relationship Id="rId97"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77006" cy="51214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l" eaLnBrk="0" hangingPunct="0">
              <a:defRPr sz="1300">
                <a:latin typeface="Times New Roman" pitchFamily="18" charset="0"/>
                <a:cs typeface="+mn-cs"/>
              </a:defRPr>
            </a:lvl1pPr>
          </a:lstStyle>
          <a:p>
            <a:pPr>
              <a:defRPr/>
            </a:pPr>
            <a:endParaRPr lang="en-US"/>
          </a:p>
        </p:txBody>
      </p:sp>
      <p:sp>
        <p:nvSpPr>
          <p:cNvPr id="104451" name="Rectangle 3"/>
          <p:cNvSpPr>
            <a:spLocks noGrp="1" noChangeArrowheads="1"/>
          </p:cNvSpPr>
          <p:nvPr>
            <p:ph type="dt" idx="1"/>
          </p:nvPr>
        </p:nvSpPr>
        <p:spPr bwMode="auto">
          <a:xfrm>
            <a:off x="4023778" y="0"/>
            <a:ext cx="3077006" cy="51214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710079" y="4861261"/>
            <a:ext cx="5682318" cy="460437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9719246"/>
            <a:ext cx="3077006" cy="51214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l" eaLnBrk="0" hangingPunct="0">
              <a:defRPr sz="1300">
                <a:latin typeface="Times New Roman" pitchFamily="18" charset="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4023778" y="9719246"/>
            <a:ext cx="3077006" cy="51214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F1211114-FA4F-4350-9D5A-D027720CAFA4}" type="slidenum">
              <a:rPr lang="en-US"/>
              <a:pPr>
                <a:defRPr/>
              </a:pPr>
              <a:t>‹#›</a:t>
            </a:fld>
            <a:endParaRPr lang="en-US"/>
          </a:p>
        </p:txBody>
      </p:sp>
    </p:spTree>
    <p:extLst>
      <p:ext uri="{BB962C8B-B14F-4D97-AF65-F5344CB8AC3E}">
        <p14:creationId xmlns:p14="http://schemas.microsoft.com/office/powerpoint/2010/main" val="2044857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75937" indent="-298437" eaLnBrk="0" hangingPunct="0">
              <a:defRPr sz="1600">
                <a:solidFill>
                  <a:schemeClr val="tx1"/>
                </a:solidFill>
                <a:latin typeface="Arial" panose="020B0604020202020204" pitchFamily="34" charset="0"/>
                <a:cs typeface="Arial" panose="020B0604020202020204" pitchFamily="34" charset="0"/>
              </a:defRPr>
            </a:lvl2pPr>
            <a:lvl3pPr marL="1193749" indent="-238750" eaLnBrk="0" hangingPunct="0">
              <a:defRPr sz="1600">
                <a:solidFill>
                  <a:schemeClr val="tx1"/>
                </a:solidFill>
                <a:latin typeface="Arial" panose="020B0604020202020204" pitchFamily="34" charset="0"/>
                <a:cs typeface="Arial" panose="020B0604020202020204" pitchFamily="34" charset="0"/>
              </a:defRPr>
            </a:lvl3pPr>
            <a:lvl4pPr marL="1671249" indent="-238750" eaLnBrk="0" hangingPunct="0">
              <a:defRPr sz="1600">
                <a:solidFill>
                  <a:schemeClr val="tx1"/>
                </a:solidFill>
                <a:latin typeface="Arial" panose="020B0604020202020204" pitchFamily="34" charset="0"/>
                <a:cs typeface="Arial" panose="020B0604020202020204" pitchFamily="34" charset="0"/>
              </a:defRPr>
            </a:lvl4pPr>
            <a:lvl5pPr marL="2148749" indent="-238750" eaLnBrk="0" hangingPunct="0">
              <a:defRPr sz="1600">
                <a:solidFill>
                  <a:schemeClr val="tx1"/>
                </a:solidFill>
                <a:latin typeface="Arial" panose="020B0604020202020204" pitchFamily="34" charset="0"/>
                <a:cs typeface="Arial" panose="020B0604020202020204" pitchFamily="34" charset="0"/>
              </a:defRPr>
            </a:lvl5pPr>
            <a:lvl6pPr marL="2626248" indent="-23875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3103748" indent="-23875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581248" indent="-23875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4058747" indent="-23875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15E15AB1-B475-42F5-ACDE-36BEBFAB62F6}" type="slidenum">
              <a:rPr lang="en-US" altLang="en-US"/>
              <a:pPr eaLnBrk="1" hangingPunct="1"/>
              <a:t>1</a:t>
            </a:fld>
            <a:endParaRPr lang="en-US" altLang="en-US"/>
          </a:p>
        </p:txBody>
      </p:sp>
    </p:spTree>
    <p:extLst>
      <p:ext uri="{BB962C8B-B14F-4D97-AF65-F5344CB8AC3E}">
        <p14:creationId xmlns:p14="http://schemas.microsoft.com/office/powerpoint/2010/main" val="20473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131480AF-A56F-4F50-8050-60FDBD0ED6C1}" type="slidenum">
              <a:rPr lang="en-US" sz="1900" kern="0">
                <a:solidFill>
                  <a:sysClr val="windowText" lastClr="000000"/>
                </a:solidFill>
              </a:rPr>
              <a:pPr defTabSz="954999" eaLnBrk="1" fontAlgn="auto" hangingPunct="1">
                <a:spcBef>
                  <a:spcPts val="0"/>
                </a:spcBef>
                <a:spcAft>
                  <a:spcPts val="0"/>
                </a:spcAft>
                <a:defRPr/>
              </a:pPr>
              <a:t>16</a:t>
            </a:fld>
            <a:endParaRPr lang="en-US" sz="1900" kern="0">
              <a:solidFill>
                <a:sysClr val="windowText" lastClr="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147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CE39A0EC-6B7F-4AAB-9E3C-4A49DE0DE62F}" type="slidenum">
              <a:rPr lang="en-US" sz="1900" kern="0">
                <a:solidFill>
                  <a:sysClr val="windowText" lastClr="000000"/>
                </a:solidFill>
              </a:rPr>
              <a:pPr defTabSz="954999" eaLnBrk="1" fontAlgn="auto" hangingPunct="1">
                <a:spcBef>
                  <a:spcPts val="0"/>
                </a:spcBef>
                <a:spcAft>
                  <a:spcPts val="0"/>
                </a:spcAft>
                <a:defRPr/>
              </a:pPr>
              <a:t>17</a:t>
            </a:fld>
            <a:endParaRPr lang="en-US" sz="1900" kern="0">
              <a:solidFill>
                <a:sysClr val="windowText" lastClr="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753698" y="4584000"/>
            <a:ext cx="6029580" cy="4342736"/>
          </a:xfrm>
          <a:noFill/>
          <a:ln/>
        </p:spPr>
        <p:txBody>
          <a:bodyPr/>
          <a:lstStyle/>
          <a:p>
            <a:r>
              <a:rPr lang="en-GB" smtClean="0"/>
              <a:t>Collingwood Tinling and Rolf D Williams who formed a partnership that rescued the turbojet from oblivion in Britain 1936.</a:t>
            </a:r>
            <a:endParaRPr lang="en-US" smtClean="0"/>
          </a:p>
        </p:txBody>
      </p:sp>
    </p:spTree>
    <p:extLst>
      <p:ext uri="{BB962C8B-B14F-4D97-AF65-F5344CB8AC3E}">
        <p14:creationId xmlns:p14="http://schemas.microsoft.com/office/powerpoint/2010/main" val="66093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FE13E7D2-342E-47A3-BED4-D5E68E116B5D}" type="slidenum">
              <a:rPr lang="en-US" sz="1900" kern="0">
                <a:solidFill>
                  <a:sysClr val="windowText" lastClr="000000"/>
                </a:solidFill>
              </a:rPr>
              <a:pPr defTabSz="954999" eaLnBrk="1" fontAlgn="auto" hangingPunct="1">
                <a:spcBef>
                  <a:spcPts val="0"/>
                </a:spcBef>
                <a:spcAft>
                  <a:spcPts val="0"/>
                </a:spcAft>
                <a:defRPr/>
              </a:pPr>
              <a:t>18</a:t>
            </a:fld>
            <a:endParaRPr lang="en-US" sz="1900" kern="0">
              <a:solidFill>
                <a:sysClr val="windowText" lastClr="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145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3F0FEE1D-3158-412D-AC17-5C761527AE15}" type="slidenum">
              <a:rPr lang="en-US" sz="1900" kern="0">
                <a:solidFill>
                  <a:sysClr val="windowText" lastClr="000000"/>
                </a:solidFill>
              </a:rPr>
              <a:pPr defTabSz="954999" eaLnBrk="1" fontAlgn="auto" hangingPunct="1">
                <a:spcBef>
                  <a:spcPts val="0"/>
                </a:spcBef>
                <a:spcAft>
                  <a:spcPts val="0"/>
                </a:spcAft>
                <a:defRPr/>
              </a:pPr>
              <a:t>19</a:t>
            </a:fld>
            <a:endParaRPr lang="en-US" sz="1900" kern="0">
              <a:solidFill>
                <a:sysClr val="windowText" lastClr="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23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C35CC28C-692B-46E8-9823-4A12F3244EFB}" type="slidenum">
              <a:rPr lang="en-US" sz="1900" kern="0">
                <a:solidFill>
                  <a:sysClr val="windowText" lastClr="000000"/>
                </a:solidFill>
              </a:rPr>
              <a:pPr defTabSz="954999" eaLnBrk="1" fontAlgn="auto" hangingPunct="1">
                <a:spcBef>
                  <a:spcPts val="0"/>
                </a:spcBef>
                <a:spcAft>
                  <a:spcPts val="0"/>
                </a:spcAft>
                <a:defRPr/>
              </a:pPr>
              <a:t>20</a:t>
            </a:fld>
            <a:endParaRPr lang="en-US" sz="1900" kern="0">
              <a:solidFill>
                <a:sysClr val="windowText" lastClr="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243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F207F5A8-121A-45DF-9807-FA47BEE50961}" type="slidenum">
              <a:rPr lang="en-US" sz="1900" kern="0">
                <a:solidFill>
                  <a:sysClr val="windowText" lastClr="000000"/>
                </a:solidFill>
              </a:rPr>
              <a:pPr defTabSz="954999" eaLnBrk="1" fontAlgn="auto" hangingPunct="1">
                <a:spcBef>
                  <a:spcPts val="0"/>
                </a:spcBef>
                <a:spcAft>
                  <a:spcPts val="0"/>
                </a:spcAft>
                <a:defRPr/>
              </a:pPr>
              <a:t>21</a:t>
            </a:fld>
            <a:endParaRPr lang="en-US" sz="1900" kern="0">
              <a:solidFill>
                <a:sysClr val="windowText" lastClr="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637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80B844D7-E665-4512-9C15-E39EBBC028A0}" type="slidenum">
              <a:rPr lang="en-US" sz="1900" kern="0">
                <a:solidFill>
                  <a:sysClr val="windowText" lastClr="000000"/>
                </a:solidFill>
              </a:rPr>
              <a:pPr defTabSz="954999" eaLnBrk="1" fontAlgn="auto" hangingPunct="1">
                <a:spcBef>
                  <a:spcPts val="0"/>
                </a:spcBef>
                <a:spcAft>
                  <a:spcPts val="0"/>
                </a:spcAft>
                <a:defRPr/>
              </a:pPr>
              <a:t>22</a:t>
            </a:fld>
            <a:endParaRPr lang="en-US" sz="1900" kern="0">
              <a:solidFill>
                <a:sysClr val="windowText" lastClr="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778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84B75EE7-2898-45BD-B787-B70C38720703}" type="slidenum">
              <a:rPr lang="en-US" sz="1900" kern="0">
                <a:solidFill>
                  <a:sysClr val="windowText" lastClr="000000"/>
                </a:solidFill>
              </a:rPr>
              <a:pPr defTabSz="954999" eaLnBrk="1" fontAlgn="auto" hangingPunct="1">
                <a:spcBef>
                  <a:spcPts val="0"/>
                </a:spcBef>
                <a:spcAft>
                  <a:spcPts val="0"/>
                </a:spcAft>
                <a:defRPr/>
              </a:pPr>
              <a:t>23</a:t>
            </a:fld>
            <a:endParaRPr lang="en-US" sz="1900" kern="0">
              <a:solidFill>
                <a:sysClr val="windowText" lastClr="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3937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5D3AFA5A-36D8-480F-8778-9AD8D3C2763B}" type="slidenum">
              <a:rPr lang="en-US" sz="1900" kern="0">
                <a:solidFill>
                  <a:sysClr val="windowText" lastClr="000000"/>
                </a:solidFill>
              </a:rPr>
              <a:pPr defTabSz="954999" eaLnBrk="1" fontAlgn="auto" hangingPunct="1">
                <a:spcBef>
                  <a:spcPts val="0"/>
                </a:spcBef>
                <a:spcAft>
                  <a:spcPts val="0"/>
                </a:spcAft>
                <a:defRPr/>
              </a:pPr>
              <a:t>24</a:t>
            </a:fld>
            <a:endParaRPr lang="en-US" sz="1900" kern="0">
              <a:solidFill>
                <a:sysClr val="windowText" lastClr="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54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6583AC91-2B85-48C4-A768-FC7101AD080D}" type="slidenum">
              <a:rPr lang="en-US" sz="1900" kern="0">
                <a:solidFill>
                  <a:sysClr val="windowText" lastClr="000000"/>
                </a:solidFill>
              </a:rPr>
              <a:pPr defTabSz="954999" eaLnBrk="1" fontAlgn="auto" hangingPunct="1">
                <a:spcBef>
                  <a:spcPts val="0"/>
                </a:spcBef>
                <a:spcAft>
                  <a:spcPts val="0"/>
                </a:spcAft>
                <a:defRPr/>
              </a:pPr>
              <a:t>25</a:t>
            </a:fld>
            <a:endParaRPr lang="en-US" sz="1900" kern="0">
              <a:solidFill>
                <a:sysClr val="windowText" lastClr="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630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2AF63E11-B1FC-4011-BC8F-46A65871129B}" type="slidenum">
              <a:rPr lang="en-US" smtClean="0"/>
              <a:pPr>
                <a:defRPr/>
              </a:pPr>
              <a:t>3</a:t>
            </a:fld>
            <a:endParaRPr lang="en-US" smtClean="0"/>
          </a:p>
        </p:txBody>
      </p:sp>
    </p:spTree>
    <p:extLst>
      <p:ext uri="{BB962C8B-B14F-4D97-AF65-F5344CB8AC3E}">
        <p14:creationId xmlns:p14="http://schemas.microsoft.com/office/powerpoint/2010/main" val="277101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3792CEE0-409F-46E7-9725-33CC9FE4E7FC}" type="slidenum">
              <a:rPr lang="en-US" sz="1900" kern="0">
                <a:solidFill>
                  <a:sysClr val="windowText" lastClr="000000"/>
                </a:solidFill>
              </a:rPr>
              <a:pPr defTabSz="954999" eaLnBrk="1" fontAlgn="auto" hangingPunct="1">
                <a:spcBef>
                  <a:spcPts val="0"/>
                </a:spcBef>
                <a:spcAft>
                  <a:spcPts val="0"/>
                </a:spcAft>
                <a:defRPr/>
              </a:pPr>
              <a:t>26</a:t>
            </a:fld>
            <a:endParaRPr lang="en-US" sz="1900" kern="0">
              <a:solidFill>
                <a:sysClr val="windowText" lastClr="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3757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DDC47EB1-C1EB-4D9E-9771-8C862FF2C37C}" type="slidenum">
              <a:rPr lang="en-US" sz="1900" kern="0">
                <a:solidFill>
                  <a:sysClr val="windowText" lastClr="000000"/>
                </a:solidFill>
              </a:rPr>
              <a:pPr defTabSz="954999" eaLnBrk="1" fontAlgn="auto" hangingPunct="1">
                <a:spcBef>
                  <a:spcPts val="0"/>
                </a:spcBef>
                <a:spcAft>
                  <a:spcPts val="0"/>
                </a:spcAft>
                <a:defRPr/>
              </a:pPr>
              <a:t>27</a:t>
            </a:fld>
            <a:endParaRPr lang="en-US" sz="1900" kern="0">
              <a:solidFill>
                <a:sysClr val="windowText" lastClr="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16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F089396A-0AB9-493D-94DC-D6C1E7F91D79}" type="slidenum">
              <a:rPr lang="en-US" sz="1900" kern="0">
                <a:solidFill>
                  <a:sysClr val="windowText" lastClr="000000"/>
                </a:solidFill>
              </a:rPr>
              <a:pPr defTabSz="954999" eaLnBrk="1" fontAlgn="auto" hangingPunct="1">
                <a:spcBef>
                  <a:spcPts val="0"/>
                </a:spcBef>
                <a:spcAft>
                  <a:spcPts val="0"/>
                </a:spcAft>
                <a:defRPr/>
              </a:pPr>
              <a:t>28</a:t>
            </a:fld>
            <a:endParaRPr lang="en-US" sz="1900" kern="0">
              <a:solidFill>
                <a:sysClr val="windowText" lastClr="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345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D30F7F66-DD55-4D5F-B786-50C324D3075D}" type="slidenum">
              <a:rPr lang="en-US" sz="1900" kern="0">
                <a:solidFill>
                  <a:sysClr val="windowText" lastClr="000000"/>
                </a:solidFill>
              </a:rPr>
              <a:pPr defTabSz="954999" eaLnBrk="1" fontAlgn="auto" hangingPunct="1">
                <a:spcBef>
                  <a:spcPts val="0"/>
                </a:spcBef>
                <a:spcAft>
                  <a:spcPts val="0"/>
                </a:spcAft>
                <a:defRPr/>
              </a:pPr>
              <a:t>29</a:t>
            </a:fld>
            <a:endParaRPr lang="en-US" sz="1900" kern="0">
              <a:solidFill>
                <a:sysClr val="windowText" lastClr="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682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665F80C7-0491-4C9F-B089-6855BE1D20D2}" type="slidenum">
              <a:rPr lang="en-US" sz="1900" kern="0">
                <a:solidFill>
                  <a:sysClr val="windowText" lastClr="000000"/>
                </a:solidFill>
              </a:rPr>
              <a:pPr defTabSz="954999" eaLnBrk="1" fontAlgn="auto" hangingPunct="1">
                <a:spcBef>
                  <a:spcPts val="0"/>
                </a:spcBef>
                <a:spcAft>
                  <a:spcPts val="0"/>
                </a:spcAft>
                <a:defRPr/>
              </a:pPr>
              <a:t>30</a:t>
            </a:fld>
            <a:endParaRPr lang="en-US" sz="1900" kern="0">
              <a:solidFill>
                <a:sysClr val="windowText" lastClr="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294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C9DAE06F-20F8-469C-AF41-3A81C247467D}" type="slidenum">
              <a:rPr lang="en-US" sz="1900" kern="0">
                <a:solidFill>
                  <a:sysClr val="windowText" lastClr="000000"/>
                </a:solidFill>
              </a:rPr>
              <a:pPr defTabSz="954999" eaLnBrk="1" fontAlgn="auto" hangingPunct="1">
                <a:spcBef>
                  <a:spcPts val="0"/>
                </a:spcBef>
                <a:spcAft>
                  <a:spcPts val="0"/>
                </a:spcAft>
                <a:defRPr/>
              </a:pPr>
              <a:t>31</a:t>
            </a:fld>
            <a:endParaRPr lang="en-US" sz="1900" kern="0">
              <a:solidFill>
                <a:sysClr val="windowText" lastClr="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626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2AF63E11-B1FC-4011-BC8F-46A65871129B}" type="slidenum">
              <a:rPr lang="en-US" smtClean="0"/>
              <a:pPr>
                <a:defRPr/>
              </a:pPr>
              <a:t>32</a:t>
            </a:fld>
            <a:endParaRPr lang="en-US" smtClean="0"/>
          </a:p>
        </p:txBody>
      </p:sp>
    </p:spTree>
    <p:extLst>
      <p:ext uri="{BB962C8B-B14F-4D97-AF65-F5344CB8AC3E}">
        <p14:creationId xmlns:p14="http://schemas.microsoft.com/office/powerpoint/2010/main" val="378564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1211114-FA4F-4350-9D5A-D027720CAFA4}" type="slidenum">
              <a:rPr lang="en-US" smtClean="0"/>
              <a:pPr>
                <a:defRPr/>
              </a:pPr>
              <a:t>33</a:t>
            </a:fld>
            <a:endParaRPr lang="en-US"/>
          </a:p>
        </p:txBody>
      </p:sp>
    </p:spTree>
    <p:extLst>
      <p:ext uri="{BB962C8B-B14F-4D97-AF65-F5344CB8AC3E}">
        <p14:creationId xmlns:p14="http://schemas.microsoft.com/office/powerpoint/2010/main" val="2393382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defTabSz="954999" eaLnBrk="1" hangingPunct="1">
              <a:defRPr/>
            </a:pPr>
            <a:r>
              <a:rPr lang="en-GB" b="1" dirty="0" smtClean="0">
                <a:solidFill>
                  <a:srgbClr val="000099"/>
                </a:solidFill>
              </a:rPr>
              <a:t>Ian WHITTLE</a:t>
            </a:r>
          </a:p>
          <a:p>
            <a:pPr eaLnBrk="1" hangingPunct="1"/>
            <a:endParaRPr lang="en-US" dirty="0" smtClean="0"/>
          </a:p>
        </p:txBody>
      </p:sp>
      <p:sp>
        <p:nvSpPr>
          <p:cNvPr id="70660" name="Slide Number Placeholder 3"/>
          <p:cNvSpPr>
            <a:spLocks noGrp="1"/>
          </p:cNvSpPr>
          <p:nvPr>
            <p:ph type="sldNum" sz="quarter" idx="5"/>
          </p:nvPr>
        </p:nvSpPr>
        <p:spPr/>
        <p:txBody>
          <a:bodyPr/>
          <a:lstStyle/>
          <a:p>
            <a:pPr>
              <a:defRPr/>
            </a:pPr>
            <a:fld id="{2AF63E11-B1FC-4011-BC8F-46A65871129B}" type="slidenum">
              <a:rPr lang="en-US" smtClean="0"/>
              <a:pPr>
                <a:defRPr/>
              </a:pPr>
              <a:t>64</a:t>
            </a:fld>
            <a:endParaRPr lang="en-US" smtClean="0"/>
          </a:p>
        </p:txBody>
      </p:sp>
    </p:spTree>
    <p:extLst>
      <p:ext uri="{BB962C8B-B14F-4D97-AF65-F5344CB8AC3E}">
        <p14:creationId xmlns:p14="http://schemas.microsoft.com/office/powerpoint/2010/main" val="131668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93775" y="766763"/>
            <a:ext cx="5114925" cy="3836987"/>
          </a:xfrm>
          <a:ln/>
        </p:spPr>
      </p:sp>
      <p:sp>
        <p:nvSpPr>
          <p:cNvPr id="26627" name="Notes Placeholder 2"/>
          <p:cNvSpPr>
            <a:spLocks noGrp="1"/>
          </p:cNvSpPr>
          <p:nvPr>
            <p:ph type="body" idx="1"/>
          </p:nvPr>
        </p:nvSpPr>
        <p:spPr>
          <a:noFill/>
          <a:ln/>
        </p:spPr>
        <p:txBody>
          <a:bodyPr/>
          <a:lstStyle/>
          <a:p>
            <a:pPr eaLnBrk="1" hangingPunct="1"/>
            <a:endParaRPr lang="en-US" dirty="0" smtClean="0"/>
          </a:p>
        </p:txBody>
      </p:sp>
      <p:sp>
        <p:nvSpPr>
          <p:cNvPr id="125956" name="Slide Number Placeholder 3"/>
          <p:cNvSpPr>
            <a:spLocks noGrp="1"/>
          </p:cNvSpPr>
          <p:nvPr>
            <p:ph type="sldNum" sz="quarter" idx="5"/>
          </p:nvPr>
        </p:nvSpPr>
        <p:spPr/>
        <p:txBody>
          <a:bodyPr/>
          <a:lstStyle/>
          <a:p>
            <a:pPr>
              <a:defRPr/>
            </a:pPr>
            <a:fld id="{96C0C6B0-F78C-4373-A63A-16DD8409DBFA}" type="slidenum">
              <a:rPr lang="en-US" smtClean="0"/>
              <a:pPr>
                <a:defRPr/>
              </a:pPr>
              <a:t>65</a:t>
            </a:fld>
            <a:endParaRPr lang="en-US" smtClean="0"/>
          </a:p>
        </p:txBody>
      </p:sp>
    </p:spTree>
    <p:extLst>
      <p:ext uri="{BB962C8B-B14F-4D97-AF65-F5344CB8AC3E}">
        <p14:creationId xmlns:p14="http://schemas.microsoft.com/office/powerpoint/2010/main" val="414045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56A3DC4D-C0C9-46D2-951C-6EF78DC5A16E}" type="slidenum">
              <a:rPr lang="en-US" sz="1900" kern="0">
                <a:solidFill>
                  <a:sysClr val="windowText" lastClr="000000"/>
                </a:solidFill>
              </a:rPr>
              <a:pPr defTabSz="954999" eaLnBrk="1" fontAlgn="auto" hangingPunct="1">
                <a:spcBef>
                  <a:spcPts val="0"/>
                </a:spcBef>
                <a:spcAft>
                  <a:spcPts val="0"/>
                </a:spcAft>
                <a:defRPr/>
              </a:pPr>
              <a:t>4</a:t>
            </a:fld>
            <a:endParaRPr lang="en-US" sz="1900" kern="0">
              <a:solidFill>
                <a:sysClr val="windowText" lastClr="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2796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2AF63E11-B1FC-4011-BC8F-46A65871129B}" type="slidenum">
              <a:rPr lang="en-US" smtClean="0"/>
              <a:pPr>
                <a:defRPr/>
              </a:pPr>
              <a:t>66</a:t>
            </a:fld>
            <a:endParaRPr lang="en-US" smtClean="0"/>
          </a:p>
        </p:txBody>
      </p:sp>
    </p:spTree>
    <p:extLst>
      <p:ext uri="{BB962C8B-B14F-4D97-AF65-F5344CB8AC3E}">
        <p14:creationId xmlns:p14="http://schemas.microsoft.com/office/powerpoint/2010/main" val="2074391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2AF63E11-B1FC-4011-BC8F-46A65871129B}" type="slidenum">
              <a:rPr lang="en-US" smtClean="0"/>
              <a:pPr>
                <a:defRPr/>
              </a:pPr>
              <a:t>67</a:t>
            </a:fld>
            <a:endParaRPr lang="en-US" smtClean="0"/>
          </a:p>
        </p:txBody>
      </p:sp>
    </p:spTree>
    <p:extLst>
      <p:ext uri="{BB962C8B-B14F-4D97-AF65-F5344CB8AC3E}">
        <p14:creationId xmlns:p14="http://schemas.microsoft.com/office/powerpoint/2010/main" val="38839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B338266E-9441-49EF-9293-C0FB1A37F336}" type="slidenum">
              <a:rPr lang="en-US" sz="1900" kern="0">
                <a:solidFill>
                  <a:sysClr val="windowText" lastClr="000000"/>
                </a:solidFill>
              </a:rPr>
              <a:pPr defTabSz="954999" eaLnBrk="1" fontAlgn="auto" hangingPunct="1">
                <a:spcBef>
                  <a:spcPts val="0"/>
                </a:spcBef>
                <a:spcAft>
                  <a:spcPts val="0"/>
                </a:spcAft>
                <a:defRPr/>
              </a:pPr>
              <a:t>5</a:t>
            </a:fld>
            <a:endParaRPr lang="en-US" sz="1900" kern="0">
              <a:solidFill>
                <a:sysClr val="windowText" lastClr="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49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2B4DFA7A-C498-4E18-AA4E-0FEC0231AD45}" type="slidenum">
              <a:rPr lang="en-US" sz="1900" kern="0">
                <a:solidFill>
                  <a:sysClr val="windowText" lastClr="000000"/>
                </a:solidFill>
              </a:rPr>
              <a:pPr defTabSz="954999" eaLnBrk="1" fontAlgn="auto" hangingPunct="1">
                <a:spcBef>
                  <a:spcPts val="0"/>
                </a:spcBef>
                <a:spcAft>
                  <a:spcPts val="0"/>
                </a:spcAft>
                <a:defRPr/>
              </a:pPr>
              <a:t>8</a:t>
            </a:fld>
            <a:endParaRPr lang="en-US" sz="1900" kern="0">
              <a:solidFill>
                <a:sysClr val="windowText" lastClr="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479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AB4183D3-6944-4992-B790-28C7B0F3AA8C}" type="slidenum">
              <a:rPr lang="en-US" sz="1900" kern="0">
                <a:solidFill>
                  <a:sysClr val="windowText" lastClr="000000"/>
                </a:solidFill>
              </a:rPr>
              <a:pPr defTabSz="954999" eaLnBrk="1" fontAlgn="auto" hangingPunct="1">
                <a:spcBef>
                  <a:spcPts val="0"/>
                </a:spcBef>
                <a:spcAft>
                  <a:spcPts val="0"/>
                </a:spcAft>
                <a:defRPr/>
              </a:pPr>
              <a:t>9</a:t>
            </a:fld>
            <a:endParaRPr lang="en-US" sz="1900" kern="0">
              <a:solidFill>
                <a:sysClr val="windowText" lastClr="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582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F95B25E1-1992-4B7C-BBA7-7B524E6E7F0E}" type="slidenum">
              <a:rPr lang="en-US" sz="1900" kern="0">
                <a:solidFill>
                  <a:sysClr val="windowText" lastClr="000000"/>
                </a:solidFill>
              </a:rPr>
              <a:pPr defTabSz="954999" eaLnBrk="1" fontAlgn="auto" hangingPunct="1">
                <a:spcBef>
                  <a:spcPts val="0"/>
                </a:spcBef>
                <a:spcAft>
                  <a:spcPts val="0"/>
                </a:spcAft>
                <a:defRPr/>
              </a:pPr>
              <a:t>12</a:t>
            </a:fld>
            <a:endParaRPr lang="en-US" sz="1900" kern="0">
              <a:solidFill>
                <a:sysClr val="windowText" lastClr="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062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4999" eaLnBrk="1" fontAlgn="auto" hangingPunct="1">
              <a:spcBef>
                <a:spcPts val="0"/>
              </a:spcBef>
              <a:spcAft>
                <a:spcPts val="0"/>
              </a:spcAft>
              <a:defRPr/>
            </a:pPr>
            <a:fld id="{E1061F20-14B4-43C6-8735-204BA1A0CDFB}" type="slidenum">
              <a:rPr lang="en-US" sz="1900" kern="0">
                <a:solidFill>
                  <a:sysClr val="windowText" lastClr="000000"/>
                </a:solidFill>
              </a:rPr>
              <a:pPr defTabSz="954999" eaLnBrk="1" fontAlgn="auto" hangingPunct="1">
                <a:spcBef>
                  <a:spcPts val="0"/>
                </a:spcBef>
                <a:spcAft>
                  <a:spcPts val="0"/>
                </a:spcAft>
                <a:defRPr/>
              </a:pPr>
              <a:t>13</a:t>
            </a:fld>
            <a:endParaRPr lang="en-US" sz="1900" kern="0">
              <a:solidFill>
                <a:sysClr val="windowText" lastClr="000000"/>
              </a:solidFill>
            </a:endParaRPr>
          </a:p>
        </p:txBody>
      </p:sp>
    </p:spTree>
    <p:extLst>
      <p:ext uri="{BB962C8B-B14F-4D97-AF65-F5344CB8AC3E}">
        <p14:creationId xmlns:p14="http://schemas.microsoft.com/office/powerpoint/2010/main" val="273952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54999" eaLnBrk="1" fontAlgn="auto" hangingPunct="1">
              <a:spcBef>
                <a:spcPts val="0"/>
              </a:spcBef>
              <a:spcAft>
                <a:spcPts val="0"/>
              </a:spcAft>
              <a:defRPr/>
            </a:pPr>
            <a:fld id="{B338266E-9441-49EF-9293-C0FB1A37F336}" type="slidenum">
              <a:rPr lang="en-US" sz="1900" kern="0">
                <a:solidFill>
                  <a:sysClr val="windowText" lastClr="000000"/>
                </a:solidFill>
              </a:rPr>
              <a:pPr defTabSz="954999" eaLnBrk="1" fontAlgn="auto" hangingPunct="1">
                <a:spcBef>
                  <a:spcPts val="0"/>
                </a:spcBef>
                <a:spcAft>
                  <a:spcPts val="0"/>
                </a:spcAft>
                <a:defRPr/>
              </a:pPr>
              <a:t>14</a:t>
            </a:fld>
            <a:endParaRPr lang="en-US" sz="1900" kern="0">
              <a:solidFill>
                <a:sysClr val="windowText" lastClr="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7243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John Green Background only">
    <p:spTree>
      <p:nvGrpSpPr>
        <p:cNvPr id="1" name=""/>
        <p:cNvGrpSpPr/>
        <p:nvPr/>
      </p:nvGrpSpPr>
      <p:grpSpPr>
        <a:xfrm>
          <a:off x="0" y="0"/>
          <a:ext cx="0" cy="0"/>
          <a:chOff x="0" y="0"/>
          <a:chExt cx="0" cy="0"/>
        </a:xfrm>
      </p:grpSpPr>
      <p:sp>
        <p:nvSpPr>
          <p:cNvPr id="2"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3" name="Rectangle 4"/>
          <p:cNvSpPr>
            <a:spLocks noChangeArrowheads="1"/>
          </p:cNvSpPr>
          <p:nvPr/>
        </p:nvSpPr>
        <p:spPr bwMode="auto">
          <a:xfrm>
            <a:off x="635000" y="1268414"/>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4" name="Rectangle 5"/>
          <p:cNvSpPr>
            <a:spLocks noChangeArrowheads="1"/>
          </p:cNvSpPr>
          <p:nvPr/>
        </p:nvSpPr>
        <p:spPr bwMode="auto">
          <a:xfrm>
            <a:off x="4699000" y="1268414"/>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5" name="Line 6"/>
          <p:cNvSpPr>
            <a:spLocks noChangeShapeType="1"/>
          </p:cNvSpPr>
          <p:nvPr/>
        </p:nvSpPr>
        <p:spPr bwMode="auto">
          <a:xfrm flipH="1">
            <a:off x="631826"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pic>
        <p:nvPicPr>
          <p:cNvPr id="6" name="Picture 2" descr="John Green Contrails - 23oct09 crop"/>
          <p:cNvPicPr preferRelativeResize="0">
            <a:picLocks noChangeArrowheads="1"/>
          </p:cNvPicPr>
          <p:nvPr userDrawn="1"/>
        </p:nvPicPr>
        <p:blipFill>
          <a:blip r:embed="rId2" cstate="print"/>
          <a:srcRect/>
          <a:stretch>
            <a:fillRect/>
          </a:stretch>
        </p:blipFill>
        <p:spPr bwMode="auto">
          <a:xfrm>
            <a:off x="-14288" y="-1588"/>
            <a:ext cx="9158288" cy="6872288"/>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801370" y="838200"/>
            <a:ext cx="7200900" cy="746760"/>
          </a:xfrm>
          <a:prstGeom prst="rect">
            <a:avLst/>
          </a:prstGeom>
          <a:noFill/>
          <a:ln w="0" cmpd="sng">
            <a:noFill/>
            <a:prstDash val="solid"/>
          </a:ln>
        </p:spPr>
        <p:txBody>
          <a:bodyPr vert="horz" lIns="0" tIns="3810" rIns="0" bIns="0" anchor="t"/>
          <a:lstStyle/>
          <a:p>
            <a:r>
              <a:rPr lang="en-US"/>
              <a:t>The fathers of the turbo jet engine </a:t>
            </a:r>
          </a:p>
        </p:txBody>
      </p:sp>
      <p:sp>
        <p:nvSpPr>
          <p:cNvPr id="7" name="Text Placeholder 6"/>
          <p:cNvSpPr>
            <a:spLocks noGrp="1"/>
          </p:cNvSpPr>
          <p:nvPr>
            <p:ph type="body" idx="10"/>
          </p:nvPr>
        </p:nvSpPr>
        <p:spPr>
          <a:xfrm>
            <a:off x="801370" y="3622675"/>
            <a:ext cx="7200900" cy="3019425"/>
          </a:xfrm>
          <a:prstGeom prst="rect">
            <a:avLst/>
          </a:prstGeom>
          <a:noFill/>
          <a:ln w="0" cmpd="sng">
            <a:noFill/>
            <a:prstDash val="solid"/>
          </a:ln>
        </p:spPr>
        <p:txBody>
          <a:bodyPr vert="horz" lIns="0" tIns="20320" rIns="0" bIns="0" anchor="t"/>
          <a:lstStyle/>
          <a:p>
            <a:r>
              <a:rPr lang="en-US"/>
              <a:t>A presentation by </a:t>
            </a:r>
          </a:p>
          <a:p>
            <a:r>
              <a:rPr lang="en-US"/>
              <a:t>Ian Whittle (Great Britain), Son of Sir Frank Whittle </a:t>
            </a:r>
          </a:p>
          <a:p>
            <a:r>
              <a:rPr lang="en-US"/>
              <a:t>and Wolfgang Brix (Germany), Engine expert Airbus Deutschland </a:t>
            </a:r>
          </a:p>
        </p:txBody>
      </p:sp>
      <p:sp>
        <p:nvSpPr>
          <p:cNvPr id="8" name="Text Placeholder 7"/>
          <p:cNvSpPr>
            <a:spLocks noGrp="1"/>
          </p:cNvSpPr>
          <p:nvPr>
            <p:ph type="body" idx="10"/>
          </p:nvPr>
        </p:nvSpPr>
        <p:spPr>
          <a:xfrm>
            <a:off x="8475980" y="6447155"/>
            <a:ext cx="162560" cy="186055"/>
          </a:xfrm>
          <a:prstGeom prst="rect">
            <a:avLst/>
          </a:prstGeom>
          <a:noFill/>
          <a:ln w="0" cmpd="sng">
            <a:noFill/>
            <a:prstDash val="solid"/>
          </a:ln>
        </p:spPr>
        <p:txBody>
          <a:bodyPr vert="horz" lIns="0" tIns="17145" rIns="0" bIns="0" anchor="t"/>
          <a:lstStyle/>
          <a:p>
            <a:r>
              <a:rPr lang="en-US"/>
              <a:t>1 </a:t>
            </a:r>
          </a:p>
        </p:txBody>
      </p:sp>
    </p:spTree>
    <p:extLst>
      <p:ext uri="{BB962C8B-B14F-4D97-AF65-F5344CB8AC3E}">
        <p14:creationId xmlns:p14="http://schemas.microsoft.com/office/powerpoint/2010/main" val="354781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4_1_">
    <p:bg>
      <p:bgPr>
        <a:solidFill>
          <a:schemeClr val="bg1">
            <a:alpha val="0"/>
          </a:schemeClr>
        </a:solidFill>
        <a:effectLst/>
      </p:bgPr>
    </p:bg>
    <p:spTree>
      <p:nvGrpSpPr>
        <p:cNvPr id="1" name=""/>
        <p:cNvGrpSpPr/>
        <p:nvPr/>
      </p:nvGrpSpPr>
      <p:grpSpPr>
        <a:xfrm>
          <a:off x="0" y="0"/>
          <a:ext cx="0" cy="0"/>
          <a:chOff x="0" y="0"/>
          <a:chExt cx="0" cy="0"/>
        </a:xfrm>
      </p:grpSpPr>
      <p:sp>
        <p:nvSpPr>
          <p:cNvPr id="37" name="Text Placeholder 36"/>
          <p:cNvSpPr>
            <a:spLocks noGrp="1"/>
          </p:cNvSpPr>
          <p:nvPr>
            <p:ph type="body" idx="10"/>
          </p:nvPr>
        </p:nvSpPr>
        <p:spPr>
          <a:xfrm>
            <a:off x="420370" y="1014730"/>
            <a:ext cx="3240405" cy="243840"/>
          </a:xfrm>
          <a:prstGeom prst="rect">
            <a:avLst/>
          </a:prstGeom>
          <a:noFill/>
          <a:ln w="0" cmpd="sng">
            <a:noFill/>
            <a:prstDash val="solid"/>
          </a:ln>
        </p:spPr>
        <p:txBody>
          <a:bodyPr vert="horz" lIns="0" tIns="0" rIns="0" bIns="0" anchor="t">
            <a:normAutofit fontScale="85000"/>
          </a:bodyPr>
          <a:lstStyle/>
          <a:p>
            <a:r>
              <a:rPr lang="en-US"/>
              <a:t>2 The first jet engine ideas </a:t>
            </a:r>
          </a:p>
        </p:txBody>
      </p:sp>
      <p:sp>
        <p:nvSpPr>
          <p:cNvPr id="47" name="Text Placeholder 46"/>
          <p:cNvSpPr>
            <a:spLocks noGrp="1"/>
          </p:cNvSpPr>
          <p:nvPr>
            <p:ph type="body" idx="10"/>
          </p:nvPr>
        </p:nvSpPr>
        <p:spPr>
          <a:xfrm>
            <a:off x="8456930" y="6447155"/>
            <a:ext cx="194310" cy="194945"/>
          </a:xfrm>
          <a:prstGeom prst="rect">
            <a:avLst/>
          </a:prstGeom>
          <a:noFill/>
          <a:ln w="0" cmpd="sng">
            <a:noFill/>
            <a:prstDash val="solid"/>
          </a:ln>
        </p:spPr>
        <p:txBody>
          <a:bodyPr vert="horz" lIns="0" tIns="17145" rIns="0" bIns="0" anchor="t"/>
          <a:lstStyle/>
          <a:p>
            <a:r>
              <a:rPr lang="en-US"/>
              <a:t>4 </a:t>
            </a:r>
          </a:p>
        </p:txBody>
      </p:sp>
    </p:spTree>
    <p:extLst>
      <p:ext uri="{BB962C8B-B14F-4D97-AF65-F5344CB8AC3E}">
        <p14:creationId xmlns:p14="http://schemas.microsoft.com/office/powerpoint/2010/main" val="359280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5_1_">
    <p:bg>
      <p:bgPr>
        <a:solidFill>
          <a:schemeClr val="bg1">
            <a:alpha val="0"/>
          </a:schemeClr>
        </a:solidFill>
        <a:effectLst/>
      </p:bgPr>
    </p:bg>
    <p:spTree>
      <p:nvGrpSpPr>
        <p:cNvPr id="1" name=""/>
        <p:cNvGrpSpPr/>
        <p:nvPr/>
      </p:nvGrpSpPr>
      <p:grpSpPr>
        <a:xfrm>
          <a:off x="0" y="0"/>
          <a:ext cx="0" cy="0"/>
          <a:chOff x="0" y="0"/>
          <a:chExt cx="0" cy="0"/>
        </a:xfrm>
      </p:grpSpPr>
      <p:sp>
        <p:nvSpPr>
          <p:cNvPr id="52" name="Text Placeholder 51"/>
          <p:cNvSpPr>
            <a:spLocks noGrp="1"/>
          </p:cNvSpPr>
          <p:nvPr>
            <p:ph type="body" idx="10"/>
          </p:nvPr>
        </p:nvSpPr>
        <p:spPr>
          <a:xfrm>
            <a:off x="4519930" y="1786255"/>
            <a:ext cx="3700780" cy="597535"/>
          </a:xfrm>
          <a:prstGeom prst="rect">
            <a:avLst/>
          </a:prstGeom>
          <a:noFill/>
          <a:ln w="0" cmpd="sng">
            <a:noFill/>
            <a:prstDash val="solid"/>
          </a:ln>
        </p:spPr>
        <p:txBody>
          <a:bodyPr vert="horz" lIns="0" tIns="0" rIns="0" bIns="0" anchor="t"/>
          <a:lstStyle/>
          <a:p>
            <a:r>
              <a:rPr lang="en-US"/>
              <a:t>1910 Air Exposition in Paris </a:t>
            </a:r>
          </a:p>
          <a:p>
            <a:r>
              <a:rPr lang="en-US"/>
              <a:t>The Romanian Henri Coanda shows an aircraft </a:t>
            </a:r>
          </a:p>
          <a:p>
            <a:r>
              <a:rPr lang="en-US"/>
              <a:t>without propeller </a:t>
            </a:r>
          </a:p>
        </p:txBody>
      </p:sp>
      <p:sp>
        <p:nvSpPr>
          <p:cNvPr id="53" name="Text Placeholder 52"/>
          <p:cNvSpPr>
            <a:spLocks noGrp="1"/>
          </p:cNvSpPr>
          <p:nvPr>
            <p:ph type="body" idx="10"/>
          </p:nvPr>
        </p:nvSpPr>
        <p:spPr>
          <a:xfrm>
            <a:off x="5821680" y="3157855"/>
            <a:ext cx="2057400" cy="597535"/>
          </a:xfrm>
          <a:prstGeom prst="rect">
            <a:avLst/>
          </a:prstGeom>
          <a:noFill/>
          <a:ln w="0" cmpd="sng">
            <a:noFill/>
            <a:prstDash val="solid"/>
          </a:ln>
        </p:spPr>
        <p:txBody>
          <a:bodyPr vert="horz" lIns="0" tIns="0" rIns="0" bIns="0" anchor="t"/>
          <a:lstStyle/>
          <a:p>
            <a:r>
              <a:rPr lang="en-US"/>
              <a:t>Below: on the table a part of the engine, inscription: Turbine Propulsive 50 hp. </a:t>
            </a:r>
          </a:p>
        </p:txBody>
      </p:sp>
      <p:sp>
        <p:nvSpPr>
          <p:cNvPr id="54" name="Text Placeholder 53"/>
          <p:cNvSpPr>
            <a:spLocks noGrp="1"/>
          </p:cNvSpPr>
          <p:nvPr>
            <p:ph type="body" idx="10"/>
          </p:nvPr>
        </p:nvSpPr>
        <p:spPr>
          <a:xfrm>
            <a:off x="423545" y="1014730"/>
            <a:ext cx="4282440" cy="243840"/>
          </a:xfrm>
          <a:prstGeom prst="rect">
            <a:avLst/>
          </a:prstGeom>
          <a:noFill/>
          <a:ln w="0" cmpd="sng">
            <a:noFill/>
            <a:prstDash val="solid"/>
          </a:ln>
        </p:spPr>
        <p:txBody>
          <a:bodyPr vert="horz" lIns="0" tIns="0" rIns="0" bIns="0" anchor="t"/>
          <a:lstStyle/>
          <a:p>
            <a:r>
              <a:rPr lang="en-US"/>
              <a:t>3 The first jet flight of Henri Coanda </a:t>
            </a:r>
          </a:p>
        </p:txBody>
      </p:sp>
      <p:sp>
        <p:nvSpPr>
          <p:cNvPr id="55" name="Text Placeholder 54"/>
          <p:cNvSpPr>
            <a:spLocks noGrp="1"/>
          </p:cNvSpPr>
          <p:nvPr>
            <p:ph type="body" idx="10"/>
          </p:nvPr>
        </p:nvSpPr>
        <p:spPr>
          <a:xfrm>
            <a:off x="2651760" y="4380230"/>
            <a:ext cx="1957070" cy="1026795"/>
          </a:xfrm>
          <a:prstGeom prst="rect">
            <a:avLst/>
          </a:prstGeom>
          <a:noFill/>
          <a:ln w="0" cmpd="sng">
            <a:noFill/>
            <a:prstDash val="solid"/>
          </a:ln>
        </p:spPr>
        <p:txBody>
          <a:bodyPr vert="horz" lIns="0" tIns="0" rIns="0" bIns="0" anchor="t"/>
          <a:lstStyle/>
          <a:p>
            <a:r>
              <a:rPr lang="en-US"/>
              <a:t>1911 : Coanda gets a patent for a „Propulseur“. It can be assumed, that this was the </a:t>
            </a:r>
          </a:p>
          <a:p>
            <a:r>
              <a:rPr lang="en-US"/>
              <a:t>engine of his airoplane. </a:t>
            </a:r>
          </a:p>
        </p:txBody>
      </p:sp>
      <p:sp>
        <p:nvSpPr>
          <p:cNvPr id="56" name="Text Placeholder 55"/>
          <p:cNvSpPr>
            <a:spLocks noGrp="1"/>
          </p:cNvSpPr>
          <p:nvPr>
            <p:ph type="body" idx="10"/>
          </p:nvPr>
        </p:nvSpPr>
        <p:spPr>
          <a:xfrm>
            <a:off x="8470900" y="6495415"/>
            <a:ext cx="169545" cy="103505"/>
          </a:xfrm>
          <a:prstGeom prst="rect">
            <a:avLst/>
          </a:prstGeom>
          <a:noFill/>
          <a:ln w="0" cmpd="sng">
            <a:noFill/>
            <a:prstDash val="solid"/>
          </a:ln>
        </p:spPr>
        <p:txBody>
          <a:bodyPr vert="horz" lIns="0" tIns="0" rIns="0" bIns="0" anchor="t"/>
          <a:lstStyle/>
          <a:p>
            <a:r>
              <a:rPr lang="en-US"/>
              <a:t>5 </a:t>
            </a:r>
          </a:p>
        </p:txBody>
      </p:sp>
    </p:spTree>
    <p:extLst>
      <p:ext uri="{BB962C8B-B14F-4D97-AF65-F5344CB8AC3E}">
        <p14:creationId xmlns:p14="http://schemas.microsoft.com/office/powerpoint/2010/main" val="7349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7_1_">
    <p:bg>
      <p:bgPr>
        <a:solidFill>
          <a:schemeClr val="bg1">
            <a:alpha val="0"/>
          </a:schemeClr>
        </a:solidFill>
        <a:effectLst/>
      </p:bgPr>
    </p:bg>
    <p:spTree>
      <p:nvGrpSpPr>
        <p:cNvPr id="1" name=""/>
        <p:cNvGrpSpPr/>
        <p:nvPr/>
      </p:nvGrpSpPr>
      <p:grpSpPr>
        <a:xfrm>
          <a:off x="0" y="0"/>
          <a:ext cx="0" cy="0"/>
          <a:chOff x="0" y="0"/>
          <a:chExt cx="0" cy="0"/>
        </a:xfrm>
      </p:grpSpPr>
      <p:sp>
        <p:nvSpPr>
          <p:cNvPr id="117" name="Text Placeholder 116"/>
          <p:cNvSpPr>
            <a:spLocks noGrp="1"/>
          </p:cNvSpPr>
          <p:nvPr>
            <p:ph type="body" idx="10"/>
          </p:nvPr>
        </p:nvSpPr>
        <p:spPr>
          <a:xfrm>
            <a:off x="423545" y="1014730"/>
            <a:ext cx="3489960" cy="195580"/>
          </a:xfrm>
          <a:prstGeom prst="rect">
            <a:avLst/>
          </a:prstGeom>
          <a:noFill/>
          <a:ln w="0" cmpd="sng">
            <a:noFill/>
            <a:prstDash val="solid"/>
          </a:ln>
        </p:spPr>
        <p:txBody>
          <a:bodyPr vert="horz" lIns="0" tIns="0" rIns="0" bIns="0" anchor="t"/>
          <a:lstStyle/>
          <a:p>
            <a:r>
              <a:rPr lang="en-US"/>
              <a:t>6 The book of Aurel Stodola </a:t>
            </a:r>
          </a:p>
        </p:txBody>
      </p:sp>
      <p:sp>
        <p:nvSpPr>
          <p:cNvPr id="118" name="Text Placeholder 117"/>
          <p:cNvSpPr>
            <a:spLocks noGrp="1"/>
          </p:cNvSpPr>
          <p:nvPr>
            <p:ph type="body" idx="10"/>
          </p:nvPr>
        </p:nvSpPr>
        <p:spPr>
          <a:xfrm>
            <a:off x="984250" y="1392555"/>
            <a:ext cx="7404100" cy="3228340"/>
          </a:xfrm>
          <a:prstGeom prst="rect">
            <a:avLst/>
          </a:prstGeom>
          <a:noFill/>
          <a:ln w="0" cmpd="sng">
            <a:noFill/>
            <a:prstDash val="solid"/>
          </a:ln>
        </p:spPr>
        <p:txBody>
          <a:bodyPr vert="horz" lIns="0" tIns="0" rIns="0" bIns="0" anchor="t"/>
          <a:lstStyle/>
          <a:p>
            <a:r>
              <a:rPr lang="en-US"/>
              <a:t>Sir Frank Whittle knows and owns the Stodola book. His son Ian Whittle writes (letter from 2009): </a:t>
            </a:r>
          </a:p>
          <a:p>
            <a:r>
              <a:rPr lang="en-US"/>
              <a:t>„My father certainly had Stodolas relevant books. After he died, amongst much else, I gave his copy of the 1927 Stodola book to the IMechE in London. He (my father) studied the fundamentals of steam turbine technology as a school boy (probably when he was 15 years old).” </a:t>
            </a:r>
          </a:p>
          <a:p>
            <a:r>
              <a:rPr lang="en-US"/>
              <a:t>The Nernst Turbine appears even in Whittles book “Gas Turbine Aero Thermodynamics“ . Dr. Hans von Ohain knows the Stodola Buch, as here he finds the Nernst Turbine, which becomes the starting point of his inventions. </a:t>
            </a:r>
          </a:p>
          <a:p>
            <a:r>
              <a:rPr lang="en-US"/>
              <a:t>Sir Stanley Hooker, later chief of Rolls-Royce and Bristol Engines, starts his career with the study of Stodolas book. He writes: </a:t>
            </a:r>
          </a:p>
          <a:p>
            <a:r>
              <a:rPr lang="en-US"/>
              <a:t>“ I had never even seen a supercharger, and had no idea how it managed to compress air by centrifugal action. I rushed to the Library and borrowed two books, The internal Combustion Engine, by D.R.Pye and Stodola’s great work on Steam Turbines.” </a:t>
            </a:r>
          </a:p>
        </p:txBody>
      </p:sp>
      <p:sp>
        <p:nvSpPr>
          <p:cNvPr id="121" name="Text Placeholder 120"/>
          <p:cNvSpPr>
            <a:spLocks noGrp="1"/>
          </p:cNvSpPr>
          <p:nvPr>
            <p:ph type="body" idx="10"/>
          </p:nvPr>
        </p:nvSpPr>
        <p:spPr>
          <a:xfrm>
            <a:off x="3657600" y="5105400"/>
            <a:ext cx="2099945" cy="597535"/>
          </a:xfrm>
          <a:prstGeom prst="rect">
            <a:avLst/>
          </a:prstGeom>
          <a:noFill/>
          <a:ln w="0" cmpd="sng">
            <a:noFill/>
            <a:prstDash val="solid"/>
          </a:ln>
        </p:spPr>
        <p:txBody>
          <a:bodyPr vert="horz" lIns="0" tIns="0" rIns="0" bIns="0" anchor="t"/>
          <a:lstStyle/>
          <a:p>
            <a:r>
              <a:rPr lang="en-US"/>
              <a:t>The Nernst turbine </a:t>
            </a:r>
          </a:p>
          <a:p>
            <a:r>
              <a:rPr lang="en-US"/>
              <a:t>in Whittles book, left </a:t>
            </a:r>
          </a:p>
          <a:p>
            <a:r>
              <a:rPr lang="en-US"/>
              <a:t>and in Stodolas book, right </a:t>
            </a:r>
          </a:p>
        </p:txBody>
      </p:sp>
      <p:sp>
        <p:nvSpPr>
          <p:cNvPr id="122" name="Text Placeholder 121"/>
          <p:cNvSpPr>
            <a:spLocks noGrp="1"/>
          </p:cNvSpPr>
          <p:nvPr>
            <p:ph type="body" idx="10"/>
          </p:nvPr>
        </p:nvSpPr>
        <p:spPr>
          <a:xfrm>
            <a:off x="8386445" y="6495415"/>
            <a:ext cx="268605" cy="100330"/>
          </a:xfrm>
          <a:prstGeom prst="rect">
            <a:avLst/>
          </a:prstGeom>
          <a:noFill/>
          <a:ln w="0" cmpd="sng">
            <a:noFill/>
            <a:prstDash val="solid"/>
          </a:ln>
        </p:spPr>
        <p:txBody>
          <a:bodyPr vert="horz" lIns="0" tIns="0" rIns="0" bIns="0" anchor="t"/>
          <a:lstStyle/>
          <a:p>
            <a:r>
              <a:rPr lang="en-US"/>
              <a:t>11 </a:t>
            </a:r>
          </a:p>
        </p:txBody>
      </p:sp>
    </p:spTree>
    <p:extLst>
      <p:ext uri="{BB962C8B-B14F-4D97-AF65-F5344CB8AC3E}">
        <p14:creationId xmlns:p14="http://schemas.microsoft.com/office/powerpoint/2010/main" val="2522642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8_1_">
    <p:bg>
      <p:bgPr>
        <a:solidFill>
          <a:schemeClr val="bg1">
            <a:alpha val="0"/>
          </a:schemeClr>
        </a:solidFill>
        <a:effectLst/>
      </p:bgPr>
    </p:bg>
    <p:spTree>
      <p:nvGrpSpPr>
        <p:cNvPr id="1" name=""/>
        <p:cNvGrpSpPr/>
        <p:nvPr/>
      </p:nvGrpSpPr>
      <p:grpSpPr>
        <a:xfrm>
          <a:off x="0" y="0"/>
          <a:ext cx="0" cy="0"/>
          <a:chOff x="0" y="0"/>
          <a:chExt cx="0" cy="0"/>
        </a:xfrm>
      </p:grpSpPr>
      <p:sp>
        <p:nvSpPr>
          <p:cNvPr id="152" name="Text Placeholder 151"/>
          <p:cNvSpPr>
            <a:spLocks noGrp="1"/>
          </p:cNvSpPr>
          <p:nvPr>
            <p:ph type="body" idx="10"/>
          </p:nvPr>
        </p:nvSpPr>
        <p:spPr>
          <a:xfrm>
            <a:off x="350520" y="1009015"/>
            <a:ext cx="3325495" cy="243840"/>
          </a:xfrm>
          <a:prstGeom prst="rect">
            <a:avLst/>
          </a:prstGeom>
          <a:noFill/>
          <a:ln w="0" cmpd="sng">
            <a:noFill/>
            <a:prstDash val="solid"/>
          </a:ln>
        </p:spPr>
        <p:txBody>
          <a:bodyPr vert="horz" lIns="0" tIns="0" rIns="0" bIns="0" anchor="t"/>
          <a:lstStyle/>
          <a:p>
            <a:r>
              <a:rPr lang="en-US"/>
              <a:t>8 Herbert Wagner and team </a:t>
            </a:r>
          </a:p>
        </p:txBody>
      </p:sp>
      <p:sp>
        <p:nvSpPr>
          <p:cNvPr id="155" name="Text Placeholder 154"/>
          <p:cNvSpPr>
            <a:spLocks noGrp="1"/>
          </p:cNvSpPr>
          <p:nvPr>
            <p:ph type="body" idx="10"/>
          </p:nvPr>
        </p:nvSpPr>
        <p:spPr>
          <a:xfrm>
            <a:off x="582295" y="3488055"/>
            <a:ext cx="1478280" cy="501650"/>
          </a:xfrm>
          <a:prstGeom prst="rect">
            <a:avLst/>
          </a:prstGeom>
          <a:noFill/>
          <a:ln w="0" cmpd="sng">
            <a:noFill/>
            <a:prstDash val="solid"/>
          </a:ln>
        </p:spPr>
        <p:txBody>
          <a:bodyPr vert="horz" lIns="0" tIns="1270" rIns="0" bIns="0" anchor="t"/>
          <a:lstStyle/>
          <a:p>
            <a:r>
              <a:rPr lang="en-US"/>
              <a:t>Herbert Wagner </a:t>
            </a:r>
          </a:p>
          <a:p>
            <a:r>
              <a:rPr lang="en-US"/>
              <a:t>1900-1980 </a:t>
            </a:r>
          </a:p>
        </p:txBody>
      </p:sp>
      <p:sp>
        <p:nvSpPr>
          <p:cNvPr id="158" name="Text Placeholder 157"/>
          <p:cNvSpPr>
            <a:spLocks noGrp="1"/>
          </p:cNvSpPr>
          <p:nvPr>
            <p:ph type="body" idx="10"/>
          </p:nvPr>
        </p:nvSpPr>
        <p:spPr>
          <a:xfrm>
            <a:off x="582295" y="5718810"/>
            <a:ext cx="1478280" cy="407035"/>
          </a:xfrm>
          <a:prstGeom prst="rect">
            <a:avLst/>
          </a:prstGeom>
          <a:noFill/>
          <a:ln w="0" cmpd="sng">
            <a:noFill/>
            <a:prstDash val="solid"/>
          </a:ln>
        </p:spPr>
        <p:txBody>
          <a:bodyPr vert="horz" lIns="0" tIns="1270" rIns="0" bIns="0" anchor="t"/>
          <a:lstStyle/>
          <a:p>
            <a:r>
              <a:rPr lang="en-US"/>
              <a:t>Max Adolf Müller </a:t>
            </a:r>
          </a:p>
          <a:p>
            <a:r>
              <a:rPr lang="en-US"/>
              <a:t>1901 - 1962 </a:t>
            </a:r>
          </a:p>
        </p:txBody>
      </p:sp>
      <p:sp>
        <p:nvSpPr>
          <p:cNvPr id="159" name="Text Placeholder 158"/>
          <p:cNvSpPr>
            <a:spLocks noGrp="1"/>
          </p:cNvSpPr>
          <p:nvPr>
            <p:ph type="body" idx="10"/>
          </p:nvPr>
        </p:nvSpPr>
        <p:spPr>
          <a:xfrm>
            <a:off x="2359025" y="1436370"/>
            <a:ext cx="6032500" cy="5205730"/>
          </a:xfrm>
          <a:prstGeom prst="rect">
            <a:avLst/>
          </a:prstGeom>
          <a:noFill/>
          <a:ln w="0" cmpd="sng">
            <a:noFill/>
            <a:prstDash val="solid"/>
          </a:ln>
        </p:spPr>
        <p:txBody>
          <a:bodyPr vert="horz" lIns="0" tIns="1270" rIns="0" bIns="0" anchor="t"/>
          <a:lstStyle/>
          <a:p>
            <a:r>
              <a:rPr lang="en-US"/>
              <a:t>Wagners vita :  </a:t>
            </a:r>
          </a:p>
          <a:p>
            <a:r>
              <a:rPr lang="en-US"/>
              <a:t>1900 Born in Graz/Austria </a:t>
            </a:r>
          </a:p>
          <a:p>
            <a:r>
              <a:rPr lang="en-US"/>
              <a:t>1924 Working for Rohrbach Flugzeugbau </a:t>
            </a:r>
          </a:p>
          <a:p>
            <a:r>
              <a:rPr lang="en-US"/>
              <a:t>1927 Professor for aeronautics at the TH Danzig </a:t>
            </a:r>
          </a:p>
          <a:p>
            <a:r>
              <a:rPr lang="en-US"/>
              <a:t>1930 Professor at the Technical University TU Berlin </a:t>
            </a:r>
          </a:p>
          <a:p>
            <a:r>
              <a:rPr lang="en-US"/>
              <a:t>1934 First idea of a turbo prop engine </a:t>
            </a:r>
          </a:p>
          <a:p>
            <a:r>
              <a:rPr lang="en-US"/>
              <a:t>1935 At Junkers : Chief of airframe development, </a:t>
            </a:r>
          </a:p>
          <a:p>
            <a:r>
              <a:rPr lang="en-US"/>
              <a:t>work on long range aircraft </a:t>
            </a:r>
          </a:p>
          <a:p>
            <a:r>
              <a:rPr lang="en-US"/>
              <a:t>1936 Assistant Max Adolf Müller from Berlin joins Wagner </a:t>
            </a:r>
          </a:p>
          <a:p>
            <a:r>
              <a:rPr lang="en-US"/>
              <a:t>1936 1.April : Wagner presents first idea of a turboprop engine to: </a:t>
            </a:r>
          </a:p>
          <a:p>
            <a:r>
              <a:rPr lang="en-US"/>
              <a:t>Max Adolf Müller, Wilhelm Peppler, Rudolf Friedrich (GB 495469) </a:t>
            </a:r>
          </a:p>
          <a:p>
            <a:r>
              <a:rPr lang="en-US"/>
              <a:t>1938 Design and construction of pure turbo jet engine RT0,14-stage axial </a:t>
            </a:r>
          </a:p>
          <a:p>
            <a:r>
              <a:rPr lang="en-US"/>
              <a:t>compressor, annular combustion chamber, 2-stage turbine, </a:t>
            </a:r>
          </a:p>
          <a:p>
            <a:r>
              <a:rPr lang="en-US"/>
              <a:t>the Junkers Motorenabteilung (engine department) is not informed </a:t>
            </a:r>
          </a:p>
          <a:p>
            <a:r>
              <a:rPr lang="en-US"/>
              <a:t>1938 Wagner needs better materials (alloyed steels), contacts RLM, </a:t>
            </a:r>
          </a:p>
          <a:p>
            <a:r>
              <a:rPr lang="en-US"/>
              <a:t>Göring and Mauch surprised and upset, they demand the work must </a:t>
            </a:r>
          </a:p>
          <a:p>
            <a:r>
              <a:rPr lang="en-US"/>
              <a:t>be done in the Junkers Motorenabteilung !! Wagner + team refuse </a:t>
            </a:r>
          </a:p>
          <a:p>
            <a:r>
              <a:rPr lang="en-US"/>
              <a:t>1938 End of 38 split up of the team: Wagner + some go back to Berlin, </a:t>
            </a:r>
          </a:p>
          <a:p>
            <a:r>
              <a:rPr lang="en-US"/>
              <a:t>Max Adolf Müller turns to Heinkel, who hires him and 15 other member </a:t>
            </a:r>
          </a:p>
          <a:p>
            <a:r>
              <a:rPr lang="en-US"/>
              <a:t>of the team. They start in October 1939 in Rostock the department of </a:t>
            </a:r>
          </a:p>
          <a:p>
            <a:r>
              <a:rPr lang="en-US"/>
              <a:t>axial engines. </a:t>
            </a:r>
          </a:p>
        </p:txBody>
      </p:sp>
      <p:sp>
        <p:nvSpPr>
          <p:cNvPr id="160" name="Text Placeholder 159"/>
          <p:cNvSpPr>
            <a:spLocks noGrp="1"/>
          </p:cNvSpPr>
          <p:nvPr>
            <p:ph type="body" idx="10"/>
          </p:nvPr>
        </p:nvSpPr>
        <p:spPr>
          <a:xfrm>
            <a:off x="8391525" y="6447155"/>
            <a:ext cx="263525" cy="186055"/>
          </a:xfrm>
          <a:prstGeom prst="rect">
            <a:avLst/>
          </a:prstGeom>
          <a:noFill/>
          <a:ln w="0" cmpd="sng">
            <a:noFill/>
            <a:prstDash val="solid"/>
          </a:ln>
        </p:spPr>
        <p:txBody>
          <a:bodyPr vert="horz" lIns="0" tIns="17145" rIns="0" bIns="0" anchor="t"/>
          <a:lstStyle/>
          <a:p>
            <a:r>
              <a:rPr lang="en-US"/>
              <a:t>14 </a:t>
            </a:r>
          </a:p>
        </p:txBody>
      </p:sp>
    </p:spTree>
    <p:extLst>
      <p:ext uri="{BB962C8B-B14F-4D97-AF65-F5344CB8AC3E}">
        <p14:creationId xmlns:p14="http://schemas.microsoft.com/office/powerpoint/2010/main" val="308927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9_1_">
    <p:bg>
      <p:bgPr>
        <a:solidFill>
          <a:schemeClr val="bg1">
            <a:alpha val="0"/>
          </a:schemeClr>
        </a:solidFill>
        <a:effectLst/>
      </p:bgPr>
    </p:bg>
    <p:spTree>
      <p:nvGrpSpPr>
        <p:cNvPr id="1" name=""/>
        <p:cNvGrpSpPr/>
        <p:nvPr/>
      </p:nvGrpSpPr>
      <p:grpSpPr>
        <a:xfrm>
          <a:off x="0" y="0"/>
          <a:ext cx="0" cy="0"/>
          <a:chOff x="0" y="0"/>
          <a:chExt cx="0" cy="0"/>
        </a:xfrm>
      </p:grpSpPr>
      <p:sp>
        <p:nvSpPr>
          <p:cNvPr id="165" name="Text Placeholder 164"/>
          <p:cNvSpPr>
            <a:spLocks noGrp="1"/>
          </p:cNvSpPr>
          <p:nvPr>
            <p:ph type="body" idx="10"/>
          </p:nvPr>
        </p:nvSpPr>
        <p:spPr>
          <a:xfrm>
            <a:off x="350520" y="1009015"/>
            <a:ext cx="3325495" cy="243840"/>
          </a:xfrm>
          <a:prstGeom prst="rect">
            <a:avLst/>
          </a:prstGeom>
          <a:noFill/>
          <a:ln w="0" cmpd="sng">
            <a:noFill/>
            <a:prstDash val="solid"/>
          </a:ln>
        </p:spPr>
        <p:txBody>
          <a:bodyPr vert="horz" lIns="0" tIns="0" rIns="0" bIns="0" anchor="t"/>
          <a:lstStyle/>
          <a:p>
            <a:r>
              <a:rPr lang="en-US"/>
              <a:t>8 Herbert Wagner and team </a:t>
            </a:r>
          </a:p>
        </p:txBody>
      </p:sp>
      <p:sp>
        <p:nvSpPr>
          <p:cNvPr id="171" name="Text Placeholder 170"/>
          <p:cNvSpPr>
            <a:spLocks noGrp="1"/>
          </p:cNvSpPr>
          <p:nvPr>
            <p:ph type="body" idx="10"/>
          </p:nvPr>
        </p:nvSpPr>
        <p:spPr>
          <a:xfrm>
            <a:off x="8386445" y="6447155"/>
            <a:ext cx="228600" cy="194945"/>
          </a:xfrm>
          <a:prstGeom prst="rect">
            <a:avLst/>
          </a:prstGeom>
          <a:noFill/>
          <a:ln w="0" cmpd="sng">
            <a:noFill/>
            <a:prstDash val="solid"/>
          </a:ln>
        </p:spPr>
        <p:txBody>
          <a:bodyPr vert="horz" lIns="0" tIns="17145" rIns="0" bIns="0" anchor="t"/>
          <a:lstStyle/>
          <a:p>
            <a:r>
              <a:rPr lang="en-US"/>
              <a:t>15 </a:t>
            </a:r>
          </a:p>
        </p:txBody>
      </p:sp>
    </p:spTree>
    <p:extLst>
      <p:ext uri="{BB962C8B-B14F-4D97-AF65-F5344CB8AC3E}">
        <p14:creationId xmlns:p14="http://schemas.microsoft.com/office/powerpoint/2010/main" val="38942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1_1_">
    <p:bg>
      <p:bgPr>
        <a:solidFill>
          <a:schemeClr val="bg1">
            <a:alpha val="0"/>
          </a:schemeClr>
        </a:solidFill>
        <a:effectLst/>
      </p:bgPr>
    </p:bg>
    <p:spTree>
      <p:nvGrpSpPr>
        <p:cNvPr id="1" name=""/>
        <p:cNvGrpSpPr/>
        <p:nvPr/>
      </p:nvGrpSpPr>
      <p:grpSpPr>
        <a:xfrm>
          <a:off x="0" y="0"/>
          <a:ext cx="0" cy="0"/>
          <a:chOff x="0" y="0"/>
          <a:chExt cx="0" cy="0"/>
        </a:xfrm>
      </p:grpSpPr>
      <p:sp>
        <p:nvSpPr>
          <p:cNvPr id="186" name="Text Placeholder 185"/>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189" name="Text Placeholder 188"/>
          <p:cNvSpPr>
            <a:spLocks noGrp="1"/>
          </p:cNvSpPr>
          <p:nvPr>
            <p:ph type="body" idx="10"/>
          </p:nvPr>
        </p:nvSpPr>
        <p:spPr>
          <a:xfrm>
            <a:off x="511810" y="3557905"/>
            <a:ext cx="1554480" cy="636270"/>
          </a:xfrm>
          <a:prstGeom prst="rect">
            <a:avLst/>
          </a:prstGeom>
          <a:noFill/>
          <a:ln w="0" cmpd="sng">
            <a:noFill/>
            <a:prstDash val="solid"/>
          </a:ln>
        </p:spPr>
        <p:txBody>
          <a:bodyPr vert="horz" lIns="0" tIns="0" rIns="0" bIns="0" anchor="t"/>
          <a:lstStyle/>
          <a:p>
            <a:r>
              <a:rPr lang="en-US"/>
              <a:t>Dr.Hans Joachim Pabst von Ohain </a:t>
            </a:r>
          </a:p>
          <a:p>
            <a:r>
              <a:rPr lang="en-US"/>
              <a:t>1911-1998  </a:t>
            </a:r>
          </a:p>
        </p:txBody>
      </p:sp>
      <p:sp>
        <p:nvSpPr>
          <p:cNvPr id="192" name="Text Placeholder 191"/>
          <p:cNvSpPr>
            <a:spLocks noGrp="1"/>
          </p:cNvSpPr>
          <p:nvPr>
            <p:ph type="body" idx="10"/>
          </p:nvPr>
        </p:nvSpPr>
        <p:spPr>
          <a:xfrm>
            <a:off x="2429510" y="1383665"/>
            <a:ext cx="4385945" cy="4279265"/>
          </a:xfrm>
          <a:prstGeom prst="rect">
            <a:avLst/>
          </a:prstGeom>
          <a:noFill/>
          <a:ln w="0" cmpd="sng">
            <a:noFill/>
            <a:prstDash val="solid"/>
          </a:ln>
        </p:spPr>
        <p:txBody>
          <a:bodyPr vert="horz" lIns="0" tIns="233680" rIns="0" bIns="0" anchor="t"/>
          <a:lstStyle/>
          <a:p>
            <a:r>
              <a:rPr lang="en-US"/>
              <a:t>Von Ohains vita :  </a:t>
            </a:r>
          </a:p>
          <a:p>
            <a:r>
              <a:rPr lang="en-US"/>
              <a:t>14.12.1911 Born in Dessau </a:t>
            </a:r>
          </a:p>
          <a:p>
            <a:r>
              <a:rPr lang="en-US"/>
              <a:t>1924 In Berlin </a:t>
            </a:r>
          </a:p>
          <a:p>
            <a:r>
              <a:rPr lang="en-US"/>
              <a:t>1930 Abitur (Mathe 1, Physik 1) </a:t>
            </a:r>
          </a:p>
          <a:p>
            <a:r>
              <a:rPr lang="en-US"/>
              <a:t>Student in physics at the </a:t>
            </a:r>
          </a:p>
          <a:p>
            <a:r>
              <a:rPr lang="en-US"/>
              <a:t>Georg August Universität in Göttingen </a:t>
            </a:r>
          </a:p>
          <a:p>
            <a:r>
              <a:rPr lang="en-US"/>
              <a:t>ia thermodynamics und aerodynamics </a:t>
            </a:r>
          </a:p>
          <a:p>
            <a:r>
              <a:rPr lang="en-US"/>
              <a:t>Professors : Ludwig Prandtl ,Albert Betz </a:t>
            </a:r>
          </a:p>
          <a:p>
            <a:r>
              <a:rPr lang="en-US"/>
              <a:t>Walter Encke, R.W. Pohl </a:t>
            </a:r>
          </a:p>
          <a:p>
            <a:r>
              <a:rPr lang="en-US"/>
              <a:t>Sept 1931-Sept 1932 studies in Berlin and Rostock 1934/35 Doctor thesis with Prof Pohl as doctor father : </a:t>
            </a:r>
          </a:p>
          <a:p>
            <a:r>
              <a:rPr lang="en-US"/>
              <a:t>„An interference Light Relay for White Light“ 3.6.1934 First Patent , sold to Siemens for 3500 Mark 9.11.1935 Second patent: a turbo jet engine </a:t>
            </a:r>
          </a:p>
          <a:p>
            <a:r>
              <a:rPr lang="en-US"/>
              <a:t>17.3.1936 Meeting with Ernst Heinkel </a:t>
            </a:r>
          </a:p>
          <a:p>
            <a:r>
              <a:rPr lang="en-US"/>
              <a:t>15.4.1936 First working day for Heinkel </a:t>
            </a:r>
          </a:p>
          <a:p>
            <a:r>
              <a:rPr lang="en-US"/>
              <a:t>Feb/March 1937 First run of hydrogen engine 27.8.1939 First flight of He178 </a:t>
            </a:r>
          </a:p>
        </p:txBody>
      </p:sp>
      <p:sp>
        <p:nvSpPr>
          <p:cNvPr id="193" name="Text Placeholder 192"/>
          <p:cNvSpPr>
            <a:spLocks noGrp="1"/>
          </p:cNvSpPr>
          <p:nvPr>
            <p:ph type="body" idx="10"/>
          </p:nvPr>
        </p:nvSpPr>
        <p:spPr>
          <a:xfrm>
            <a:off x="8386445" y="6447155"/>
            <a:ext cx="268605" cy="186055"/>
          </a:xfrm>
          <a:prstGeom prst="rect">
            <a:avLst/>
          </a:prstGeom>
          <a:noFill/>
          <a:ln w="0" cmpd="sng">
            <a:noFill/>
            <a:prstDash val="solid"/>
          </a:ln>
        </p:spPr>
        <p:txBody>
          <a:bodyPr vert="horz" lIns="0" tIns="17145" rIns="0" bIns="0" anchor="t"/>
          <a:lstStyle/>
          <a:p>
            <a:r>
              <a:rPr lang="en-US"/>
              <a:t>17 </a:t>
            </a:r>
          </a:p>
        </p:txBody>
      </p:sp>
    </p:spTree>
    <p:extLst>
      <p:ext uri="{BB962C8B-B14F-4D97-AF65-F5344CB8AC3E}">
        <p14:creationId xmlns:p14="http://schemas.microsoft.com/office/powerpoint/2010/main" val="1199846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2_1_">
    <p:bg>
      <p:bgPr>
        <a:solidFill>
          <a:schemeClr val="bg1">
            <a:alpha val="0"/>
          </a:schemeClr>
        </a:solidFill>
        <a:effectLst/>
      </p:bgPr>
    </p:bg>
    <p:spTree>
      <p:nvGrpSpPr>
        <p:cNvPr id="1" name=""/>
        <p:cNvGrpSpPr/>
        <p:nvPr/>
      </p:nvGrpSpPr>
      <p:grpSpPr>
        <a:xfrm>
          <a:off x="0" y="0"/>
          <a:ext cx="0" cy="0"/>
          <a:chOff x="0" y="0"/>
          <a:chExt cx="0" cy="0"/>
        </a:xfrm>
      </p:grpSpPr>
      <p:sp>
        <p:nvSpPr>
          <p:cNvPr id="198" name="Text Placeholder 197"/>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199" name="Text Placeholder 198"/>
          <p:cNvSpPr>
            <a:spLocks noGrp="1"/>
          </p:cNvSpPr>
          <p:nvPr>
            <p:ph type="body" idx="10"/>
          </p:nvPr>
        </p:nvSpPr>
        <p:spPr>
          <a:xfrm>
            <a:off x="481330" y="1407795"/>
            <a:ext cx="5791200" cy="2648585"/>
          </a:xfrm>
          <a:prstGeom prst="rect">
            <a:avLst/>
          </a:prstGeom>
          <a:noFill/>
          <a:ln w="0" cmpd="sng">
            <a:noFill/>
            <a:prstDash val="solid"/>
          </a:ln>
        </p:spPr>
        <p:txBody>
          <a:bodyPr vert="horz" lIns="0" tIns="0" rIns="0" bIns="0" anchor="t"/>
          <a:lstStyle/>
          <a:p>
            <a:r>
              <a:rPr lang="en-US"/>
              <a:t>The idea for elegant flight </a:t>
            </a:r>
          </a:p>
          <a:p>
            <a:r>
              <a:rPr lang="en-US"/>
              <a:t>1931 Flight with a Ju52 from Köln to Berlin </a:t>
            </a:r>
          </a:p>
          <a:p>
            <a:r>
              <a:rPr lang="en-US"/>
              <a:t>His comment: </a:t>
            </a:r>
          </a:p>
          <a:p>
            <a:r>
              <a:rPr lang="en-US"/>
              <a:t>„The propellers made a horrendous noise. The airplane rattled because </a:t>
            </a:r>
          </a:p>
          <a:p>
            <a:r>
              <a:rPr lang="en-US"/>
              <a:t>It had piston engines. The elegance of flying was totally taken away by </a:t>
            </a:r>
          </a:p>
          <a:p>
            <a:r>
              <a:rPr lang="en-US"/>
              <a:t>the reciprocating ch-ch-ch and vibratory thing, by the shaking, noisy, </a:t>
            </a:r>
          </a:p>
          <a:p>
            <a:r>
              <a:rPr lang="en-US"/>
              <a:t>stinking, reciprocating engine.You could n‘t even talk to your neighbour. </a:t>
            </a:r>
          </a:p>
          <a:p>
            <a:r>
              <a:rPr lang="en-US"/>
              <a:t>It was difficult to believe you were flying at all unless you looked out of the </a:t>
            </a:r>
          </a:p>
          <a:p>
            <a:r>
              <a:rPr lang="en-US"/>
              <a:t>window. So I got interested and said, „Well, gee, that isn‘t good“. As an </a:t>
            </a:r>
          </a:p>
          <a:p>
            <a:r>
              <a:rPr lang="en-US"/>
              <a:t>uninhibited thinking physist you come up with another process.“ </a:t>
            </a:r>
          </a:p>
        </p:txBody>
      </p:sp>
      <p:sp>
        <p:nvSpPr>
          <p:cNvPr id="202" name="Text Placeholder 201"/>
          <p:cNvSpPr>
            <a:spLocks noGrp="1"/>
          </p:cNvSpPr>
          <p:nvPr>
            <p:ph type="body" idx="10"/>
          </p:nvPr>
        </p:nvSpPr>
        <p:spPr>
          <a:xfrm>
            <a:off x="521335" y="4056380"/>
            <a:ext cx="6400800" cy="2585720"/>
          </a:xfrm>
          <a:prstGeom prst="rect">
            <a:avLst/>
          </a:prstGeom>
          <a:noFill/>
          <a:ln w="0" cmpd="sng">
            <a:noFill/>
            <a:prstDash val="solid"/>
          </a:ln>
        </p:spPr>
        <p:txBody>
          <a:bodyPr vert="horz" lIns="0" tIns="0" rIns="0" bIns="0" anchor="t"/>
          <a:lstStyle/>
          <a:p>
            <a:r>
              <a:rPr lang="en-US"/>
              <a:t>The first idea: A process without employing moving machinery : after some </a:t>
            </a:r>
          </a:p>
          <a:p>
            <a:r>
              <a:rPr lang="en-US"/>
              <a:t>deeper consideration found to be impossible. </a:t>
            </a:r>
          </a:p>
          <a:p>
            <a:r>
              <a:rPr lang="en-US"/>
              <a:t>The second idea : The Nernst turbine. </a:t>
            </a:r>
          </a:p>
          <a:p>
            <a:r>
              <a:rPr lang="en-US"/>
              <a:t>He descibes the „modified“ Nernst turbine: having a radial outflow </a:t>
            </a:r>
          </a:p>
          <a:p>
            <a:r>
              <a:rPr lang="en-US"/>
              <a:t>compressor rotor back to back wih a radial inflow turbine rotor.... </a:t>
            </a:r>
          </a:p>
          <a:p>
            <a:r>
              <a:rPr lang="en-US"/>
              <a:t>I was aware of employing axial flow compressors and turbines... </a:t>
            </a:r>
          </a:p>
          <a:p>
            <a:r>
              <a:rPr lang="en-US"/>
              <a:t>but as too complex and expensive for the beginning. “ </a:t>
            </a:r>
          </a:p>
        </p:txBody>
      </p:sp>
      <p:sp>
        <p:nvSpPr>
          <p:cNvPr id="203" name="Text Placeholder 202"/>
          <p:cNvSpPr>
            <a:spLocks noGrp="1"/>
          </p:cNvSpPr>
          <p:nvPr>
            <p:ph type="body" idx="10"/>
          </p:nvPr>
        </p:nvSpPr>
        <p:spPr>
          <a:xfrm>
            <a:off x="8386445" y="6447155"/>
            <a:ext cx="268605" cy="186055"/>
          </a:xfrm>
          <a:prstGeom prst="rect">
            <a:avLst/>
          </a:prstGeom>
          <a:noFill/>
          <a:ln w="0" cmpd="sng">
            <a:noFill/>
            <a:prstDash val="solid"/>
          </a:ln>
        </p:spPr>
        <p:txBody>
          <a:bodyPr vert="horz" lIns="0" tIns="17145" rIns="0" bIns="0" anchor="t"/>
          <a:lstStyle/>
          <a:p>
            <a:r>
              <a:rPr lang="en-US"/>
              <a:t>18 </a:t>
            </a:r>
          </a:p>
        </p:txBody>
      </p:sp>
    </p:spTree>
    <p:extLst>
      <p:ext uri="{BB962C8B-B14F-4D97-AF65-F5344CB8AC3E}">
        <p14:creationId xmlns:p14="http://schemas.microsoft.com/office/powerpoint/2010/main" val="3111029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3_1_">
    <p:bg>
      <p:bgPr>
        <a:solidFill>
          <a:schemeClr val="bg1">
            <a:alpha val="0"/>
          </a:schemeClr>
        </a:solidFill>
        <a:effectLst/>
      </p:bgPr>
    </p:bg>
    <p:spTree>
      <p:nvGrpSpPr>
        <p:cNvPr id="1" name=""/>
        <p:cNvGrpSpPr/>
        <p:nvPr/>
      </p:nvGrpSpPr>
      <p:grpSpPr>
        <a:xfrm>
          <a:off x="0" y="0"/>
          <a:ext cx="0" cy="0"/>
          <a:chOff x="0" y="0"/>
          <a:chExt cx="0" cy="0"/>
        </a:xfrm>
      </p:grpSpPr>
      <p:sp>
        <p:nvSpPr>
          <p:cNvPr id="206" name="Text Placeholder 205"/>
          <p:cNvSpPr>
            <a:spLocks noGrp="1"/>
          </p:cNvSpPr>
          <p:nvPr>
            <p:ph type="body" idx="10"/>
          </p:nvPr>
        </p:nvSpPr>
        <p:spPr>
          <a:xfrm>
            <a:off x="316865" y="1551305"/>
            <a:ext cx="8229600" cy="344805"/>
          </a:xfrm>
          <a:prstGeom prst="rect">
            <a:avLst/>
          </a:prstGeom>
          <a:noFill/>
          <a:ln w="0" cmpd="sng">
            <a:noFill/>
            <a:prstDash val="solid"/>
          </a:ln>
        </p:spPr>
        <p:txBody>
          <a:bodyPr vert="horz" lIns="0" tIns="0" rIns="0" bIns="0" anchor="t"/>
          <a:lstStyle/>
          <a:p>
            <a:r>
              <a:rPr lang="en-US"/>
              <a:t>The first patent (application) </a:t>
            </a:r>
          </a:p>
        </p:txBody>
      </p:sp>
      <p:sp>
        <p:nvSpPr>
          <p:cNvPr id="209" name="Text Placeholder 208"/>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Tree>
    <p:extLst>
      <p:ext uri="{BB962C8B-B14F-4D97-AF65-F5344CB8AC3E}">
        <p14:creationId xmlns:p14="http://schemas.microsoft.com/office/powerpoint/2010/main" val="2855874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4_1_">
    <p:bg>
      <p:bgPr>
        <a:solidFill>
          <a:schemeClr val="bg1">
            <a:alpha val="0"/>
          </a:schemeClr>
        </a:solidFill>
        <a:effectLst/>
      </p:bgPr>
    </p:bg>
    <p:spTree>
      <p:nvGrpSpPr>
        <p:cNvPr id="1" name=""/>
        <p:cNvGrpSpPr/>
        <p:nvPr/>
      </p:nvGrpSpPr>
      <p:grpSpPr>
        <a:xfrm>
          <a:off x="0" y="0"/>
          <a:ext cx="0" cy="0"/>
          <a:chOff x="0" y="0"/>
          <a:chExt cx="0" cy="0"/>
        </a:xfrm>
      </p:grpSpPr>
      <p:sp>
        <p:nvSpPr>
          <p:cNvPr id="219" name="Text Placeholder 218"/>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220" name="Text Placeholder 219"/>
          <p:cNvSpPr>
            <a:spLocks noGrp="1"/>
          </p:cNvSpPr>
          <p:nvPr>
            <p:ph type="body" idx="10"/>
          </p:nvPr>
        </p:nvSpPr>
        <p:spPr>
          <a:xfrm>
            <a:off x="417830" y="1481455"/>
            <a:ext cx="3200400" cy="350520"/>
          </a:xfrm>
          <a:prstGeom prst="rect">
            <a:avLst/>
          </a:prstGeom>
          <a:noFill/>
          <a:ln w="0" cmpd="sng">
            <a:noFill/>
            <a:prstDash val="solid"/>
          </a:ln>
        </p:spPr>
        <p:txBody>
          <a:bodyPr vert="horz" lIns="0" tIns="0" rIns="0" bIns="0" anchor="t"/>
          <a:lstStyle/>
          <a:p>
            <a:r>
              <a:rPr lang="en-US"/>
              <a:t>The way to the second patent </a:t>
            </a:r>
          </a:p>
        </p:txBody>
      </p:sp>
      <p:sp>
        <p:nvSpPr>
          <p:cNvPr id="223" name="Text Placeholder 222"/>
          <p:cNvSpPr>
            <a:spLocks noGrp="1"/>
          </p:cNvSpPr>
          <p:nvPr>
            <p:ph type="body" idx="10"/>
          </p:nvPr>
        </p:nvSpPr>
        <p:spPr>
          <a:xfrm>
            <a:off x="991870" y="3629660"/>
            <a:ext cx="6972300" cy="463550"/>
          </a:xfrm>
          <a:prstGeom prst="rect">
            <a:avLst/>
          </a:prstGeom>
          <a:noFill/>
          <a:ln w="0" cmpd="sng">
            <a:noFill/>
            <a:prstDash val="solid"/>
          </a:ln>
        </p:spPr>
        <p:txBody>
          <a:bodyPr vert="horz" lIns="0" tIns="1270" rIns="0" bIns="0" anchor="t"/>
          <a:lstStyle/>
          <a:p>
            <a:r>
              <a:rPr lang="en-US"/>
              <a:t>Nernst turbine 1 element 2 elements 4 elements 8 elements </a:t>
            </a:r>
          </a:p>
        </p:txBody>
      </p:sp>
      <p:sp>
        <p:nvSpPr>
          <p:cNvPr id="226" name="Text Placeholder 225"/>
          <p:cNvSpPr>
            <a:spLocks noGrp="1"/>
          </p:cNvSpPr>
          <p:nvPr>
            <p:ph type="body" idx="10"/>
          </p:nvPr>
        </p:nvSpPr>
        <p:spPr>
          <a:xfrm>
            <a:off x="991870" y="5863590"/>
            <a:ext cx="6972300" cy="778510"/>
          </a:xfrm>
          <a:prstGeom prst="rect">
            <a:avLst/>
          </a:prstGeom>
          <a:noFill/>
          <a:ln w="0" cmpd="sng">
            <a:noFill/>
            <a:prstDash val="solid"/>
          </a:ln>
        </p:spPr>
        <p:txBody>
          <a:bodyPr vert="horz" lIns="0" tIns="1270" rIns="0" bIns="0" anchor="t"/>
          <a:lstStyle/>
          <a:p>
            <a:r>
              <a:rPr lang="en-US"/>
              <a:t>8 elements 8 elements The turbo jet engine patent </a:t>
            </a:r>
          </a:p>
          <a:p>
            <a:r>
              <a:rPr lang="en-US"/>
              <a:t>combined into 1 </a:t>
            </a:r>
          </a:p>
        </p:txBody>
      </p:sp>
      <p:sp>
        <p:nvSpPr>
          <p:cNvPr id="227" name="Text Placeholder 226"/>
          <p:cNvSpPr>
            <a:spLocks noGrp="1"/>
          </p:cNvSpPr>
          <p:nvPr>
            <p:ph type="body" idx="10"/>
          </p:nvPr>
        </p:nvSpPr>
        <p:spPr>
          <a:xfrm>
            <a:off x="8383270" y="6447155"/>
            <a:ext cx="271780" cy="186055"/>
          </a:xfrm>
          <a:prstGeom prst="rect">
            <a:avLst/>
          </a:prstGeom>
          <a:noFill/>
          <a:ln w="0" cmpd="sng">
            <a:noFill/>
            <a:prstDash val="solid"/>
          </a:ln>
        </p:spPr>
        <p:txBody>
          <a:bodyPr vert="horz" lIns="0" tIns="17145" rIns="0" bIns="0" anchor="t"/>
          <a:lstStyle/>
          <a:p>
            <a:r>
              <a:rPr lang="en-US"/>
              <a:t>20 </a:t>
            </a:r>
          </a:p>
        </p:txBody>
      </p:sp>
    </p:spTree>
    <p:extLst>
      <p:ext uri="{BB962C8B-B14F-4D97-AF65-F5344CB8AC3E}">
        <p14:creationId xmlns:p14="http://schemas.microsoft.com/office/powerpoint/2010/main" val="2328008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5_1_">
    <p:bg>
      <p:bgPr>
        <a:solidFill>
          <a:schemeClr val="bg1">
            <a:alpha val="0"/>
          </a:schemeClr>
        </a:solidFill>
        <a:effectLst/>
      </p:bgPr>
    </p:bg>
    <p:spTree>
      <p:nvGrpSpPr>
        <p:cNvPr id="1" name=""/>
        <p:cNvGrpSpPr/>
        <p:nvPr/>
      </p:nvGrpSpPr>
      <p:grpSpPr>
        <a:xfrm>
          <a:off x="0" y="0"/>
          <a:ext cx="0" cy="0"/>
          <a:chOff x="0" y="0"/>
          <a:chExt cx="0" cy="0"/>
        </a:xfrm>
      </p:grpSpPr>
      <p:sp>
        <p:nvSpPr>
          <p:cNvPr id="246" name="Text Placeholder 245"/>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247" name="Text Placeholder 246"/>
          <p:cNvSpPr>
            <a:spLocks noGrp="1"/>
          </p:cNvSpPr>
          <p:nvPr>
            <p:ph type="body" idx="10"/>
          </p:nvPr>
        </p:nvSpPr>
        <p:spPr>
          <a:xfrm>
            <a:off x="2663825" y="3955415"/>
            <a:ext cx="1652270" cy="2061210"/>
          </a:xfrm>
          <a:prstGeom prst="rect">
            <a:avLst/>
          </a:prstGeom>
          <a:noFill/>
          <a:ln w="0" cmpd="sng">
            <a:noFill/>
            <a:prstDash val="solid"/>
          </a:ln>
        </p:spPr>
        <p:txBody>
          <a:bodyPr vert="horz" lIns="0" tIns="960120" rIns="0" bIns="0" anchor="t"/>
          <a:lstStyle/>
          <a:p>
            <a:r>
              <a:rPr lang="en-US"/>
              <a:t>The garage model with inlet and nozzle </a:t>
            </a:r>
          </a:p>
        </p:txBody>
      </p:sp>
      <p:sp>
        <p:nvSpPr>
          <p:cNvPr id="248" name="Text Placeholder 247"/>
          <p:cNvSpPr>
            <a:spLocks noGrp="1"/>
          </p:cNvSpPr>
          <p:nvPr>
            <p:ph type="body" idx="10"/>
          </p:nvPr>
        </p:nvSpPr>
        <p:spPr>
          <a:xfrm>
            <a:off x="329565" y="1515110"/>
            <a:ext cx="3784600" cy="2440305"/>
          </a:xfrm>
          <a:prstGeom prst="rect">
            <a:avLst/>
          </a:prstGeom>
          <a:noFill/>
          <a:ln w="0" cmpd="sng">
            <a:noFill/>
            <a:prstDash val="solid"/>
          </a:ln>
        </p:spPr>
        <p:txBody>
          <a:bodyPr vert="horz" lIns="0" tIns="0" rIns="0" bIns="0" anchor="t"/>
          <a:lstStyle/>
          <a:p>
            <a:r>
              <a:rPr lang="en-US"/>
              <a:t>The garage model </a:t>
            </a:r>
          </a:p>
          <a:p>
            <a:r>
              <a:rPr lang="en-US"/>
              <a:t>1935 Construction of a demonstration </a:t>
            </a:r>
          </a:p>
          <a:p>
            <a:r>
              <a:rPr lang="en-US"/>
              <a:t>model in the garage of Bartels&amp;Becker </a:t>
            </a:r>
          </a:p>
          <a:p>
            <a:r>
              <a:rPr lang="en-US"/>
              <a:t>in Göttingen with the help of Max Hahn, </a:t>
            </a:r>
          </a:p>
          <a:p>
            <a:r>
              <a:rPr lang="en-US"/>
              <a:t>no selfsustained operation, </a:t>
            </a:r>
          </a:p>
          <a:p>
            <a:r>
              <a:rPr lang="en-US"/>
              <a:t>Prof. Pohl helps with various equipment </a:t>
            </a:r>
          </a:p>
          <a:p>
            <a:r>
              <a:rPr lang="en-US"/>
              <a:t>and checks the theory, </a:t>
            </a:r>
          </a:p>
          <a:p>
            <a:r>
              <a:rPr lang="en-US"/>
              <a:t>1936 When von Ohains money is spent, </a:t>
            </a:r>
          </a:p>
          <a:p>
            <a:r>
              <a:rPr lang="en-US"/>
              <a:t>Pohl says: You need industrial support, </a:t>
            </a:r>
          </a:p>
          <a:p>
            <a:r>
              <a:rPr lang="en-US"/>
              <a:t>Whom shall I write ? </a:t>
            </a:r>
          </a:p>
          <a:p>
            <a:r>
              <a:rPr lang="en-US"/>
              <a:t>Von Ohain decides: to Heinkel ! </a:t>
            </a:r>
          </a:p>
        </p:txBody>
      </p:sp>
      <p:sp>
        <p:nvSpPr>
          <p:cNvPr id="251" name="Text Placeholder 250"/>
          <p:cNvSpPr>
            <a:spLocks noGrp="1"/>
          </p:cNvSpPr>
          <p:nvPr>
            <p:ph type="body" idx="10"/>
          </p:nvPr>
        </p:nvSpPr>
        <p:spPr>
          <a:xfrm>
            <a:off x="6922135" y="1515110"/>
            <a:ext cx="1713865" cy="1450340"/>
          </a:xfrm>
          <a:prstGeom prst="rect">
            <a:avLst/>
          </a:prstGeom>
          <a:noFill/>
          <a:ln w="0" cmpd="sng">
            <a:noFill/>
            <a:prstDash val="solid"/>
          </a:ln>
        </p:spPr>
        <p:txBody>
          <a:bodyPr vert="horz" lIns="0" tIns="1251585" rIns="0" bIns="0" anchor="t"/>
          <a:lstStyle/>
          <a:p>
            <a:r>
              <a:rPr lang="en-US"/>
              <a:t>The compressor </a:t>
            </a:r>
          </a:p>
        </p:txBody>
      </p:sp>
      <p:sp>
        <p:nvSpPr>
          <p:cNvPr id="252" name="Text Placeholder 251"/>
          <p:cNvSpPr>
            <a:spLocks noGrp="1"/>
          </p:cNvSpPr>
          <p:nvPr>
            <p:ph type="body" idx="10"/>
          </p:nvPr>
        </p:nvSpPr>
        <p:spPr>
          <a:xfrm>
            <a:off x="7199630" y="2965450"/>
            <a:ext cx="1436370" cy="2832100"/>
          </a:xfrm>
          <a:prstGeom prst="rect">
            <a:avLst/>
          </a:prstGeom>
          <a:noFill/>
          <a:ln w="0" cmpd="sng">
            <a:noFill/>
            <a:prstDash val="solid"/>
          </a:ln>
        </p:spPr>
        <p:txBody>
          <a:bodyPr vert="horz" lIns="0" tIns="1661160" rIns="0" bIns="0" anchor="t"/>
          <a:lstStyle/>
          <a:p>
            <a:r>
              <a:rPr lang="en-US"/>
              <a:t>Max Hahn and the garage model </a:t>
            </a:r>
          </a:p>
        </p:txBody>
      </p:sp>
      <p:sp>
        <p:nvSpPr>
          <p:cNvPr id="253" name="Text Placeholder 252"/>
          <p:cNvSpPr>
            <a:spLocks noGrp="1"/>
          </p:cNvSpPr>
          <p:nvPr>
            <p:ph type="body" idx="10"/>
          </p:nvPr>
        </p:nvSpPr>
        <p:spPr>
          <a:xfrm>
            <a:off x="4851400" y="6016625"/>
            <a:ext cx="3784600" cy="625475"/>
          </a:xfrm>
          <a:prstGeom prst="rect">
            <a:avLst/>
          </a:prstGeom>
          <a:noFill/>
          <a:ln w="0" cmpd="sng">
            <a:noFill/>
            <a:prstDash val="solid"/>
          </a:ln>
        </p:spPr>
        <p:txBody>
          <a:bodyPr vert="horz" lIns="0" tIns="447675" rIns="0" bIns="0" anchor="t"/>
          <a:lstStyle/>
          <a:p>
            <a:r>
              <a:rPr lang="en-US"/>
              <a:t>22 </a:t>
            </a:r>
          </a:p>
        </p:txBody>
      </p:sp>
    </p:spTree>
    <p:extLst>
      <p:ext uri="{BB962C8B-B14F-4D97-AF65-F5344CB8AC3E}">
        <p14:creationId xmlns:p14="http://schemas.microsoft.com/office/powerpoint/2010/main" val="2021358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6_1_">
    <p:bg>
      <p:bgPr>
        <a:solidFill>
          <a:schemeClr val="bg1">
            <a:alpha val="0"/>
          </a:schemeClr>
        </a:solidFill>
        <a:effectLst/>
      </p:bgPr>
    </p:bg>
    <p:spTree>
      <p:nvGrpSpPr>
        <p:cNvPr id="1" name=""/>
        <p:cNvGrpSpPr/>
        <p:nvPr/>
      </p:nvGrpSpPr>
      <p:grpSpPr>
        <a:xfrm>
          <a:off x="0" y="0"/>
          <a:ext cx="0" cy="0"/>
          <a:chOff x="0" y="0"/>
          <a:chExt cx="0" cy="0"/>
        </a:xfrm>
      </p:grpSpPr>
      <p:sp>
        <p:nvSpPr>
          <p:cNvPr id="258" name="Text Placeholder 257"/>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259" name="Text Placeholder 258"/>
          <p:cNvSpPr>
            <a:spLocks noGrp="1"/>
          </p:cNvSpPr>
          <p:nvPr>
            <p:ph type="body" idx="10"/>
          </p:nvPr>
        </p:nvSpPr>
        <p:spPr>
          <a:xfrm>
            <a:off x="2651760" y="1728470"/>
            <a:ext cx="1029970" cy="173355"/>
          </a:xfrm>
          <a:prstGeom prst="rect">
            <a:avLst/>
          </a:prstGeom>
          <a:noFill/>
          <a:ln w="0" cmpd="sng">
            <a:noFill/>
            <a:prstDash val="solid"/>
          </a:ln>
        </p:spPr>
        <p:txBody>
          <a:bodyPr vert="horz" lIns="0" tIns="0" rIns="0" bIns="0" anchor="t"/>
          <a:lstStyle/>
          <a:p>
            <a:r>
              <a:rPr lang="en-US"/>
              <a:t>The letter </a:t>
            </a:r>
          </a:p>
        </p:txBody>
      </p:sp>
      <p:sp>
        <p:nvSpPr>
          <p:cNvPr id="260" name="Text Placeholder 259"/>
          <p:cNvSpPr>
            <a:spLocks noGrp="1"/>
          </p:cNvSpPr>
          <p:nvPr>
            <p:ph type="body" idx="10"/>
          </p:nvPr>
        </p:nvSpPr>
        <p:spPr>
          <a:xfrm>
            <a:off x="2651760" y="3011170"/>
            <a:ext cx="1234440" cy="563880"/>
          </a:xfrm>
          <a:prstGeom prst="rect">
            <a:avLst/>
          </a:prstGeom>
          <a:noFill/>
          <a:ln w="0" cmpd="sng">
            <a:noFill/>
            <a:prstDash val="solid"/>
          </a:ln>
        </p:spPr>
        <p:txBody>
          <a:bodyPr vert="horz" lIns="0" tIns="0" rIns="0" bIns="0" anchor="t"/>
          <a:lstStyle/>
          <a:p>
            <a:r>
              <a:rPr lang="en-US"/>
              <a:t>3 March 1936 Prof.Pohl writes to Prof.Heinkel </a:t>
            </a:r>
          </a:p>
        </p:txBody>
      </p:sp>
      <p:sp>
        <p:nvSpPr>
          <p:cNvPr id="261" name="Text Placeholder 260"/>
          <p:cNvSpPr>
            <a:spLocks noGrp="1"/>
          </p:cNvSpPr>
          <p:nvPr>
            <p:ph type="body" idx="10"/>
          </p:nvPr>
        </p:nvSpPr>
        <p:spPr>
          <a:xfrm>
            <a:off x="4017010" y="4669790"/>
            <a:ext cx="3819525" cy="563880"/>
          </a:xfrm>
          <a:prstGeom prst="rect">
            <a:avLst/>
          </a:prstGeom>
          <a:noFill/>
          <a:ln w="0" cmpd="sng">
            <a:noFill/>
            <a:prstDash val="solid"/>
          </a:ln>
        </p:spPr>
        <p:txBody>
          <a:bodyPr vert="horz" lIns="0" tIns="0" rIns="0" bIns="0" anchor="t"/>
          <a:lstStyle/>
          <a:p>
            <a:r>
              <a:rPr lang="en-US"/>
              <a:t>Heinkel invites von Ohain. </a:t>
            </a:r>
          </a:p>
          <a:p>
            <a:r>
              <a:rPr lang="en-US"/>
              <a:t>On 17 March 1936 they meet in Heinkels Villa in </a:t>
            </a:r>
          </a:p>
          <a:p>
            <a:r>
              <a:rPr lang="en-US"/>
              <a:t>Warnemünde at the beach of the Baltic Sea. </a:t>
            </a:r>
          </a:p>
        </p:txBody>
      </p:sp>
      <p:sp>
        <p:nvSpPr>
          <p:cNvPr id="262" name="Text Placeholder 261"/>
          <p:cNvSpPr>
            <a:spLocks noGrp="1"/>
          </p:cNvSpPr>
          <p:nvPr>
            <p:ph type="body" idx="10"/>
          </p:nvPr>
        </p:nvSpPr>
        <p:spPr>
          <a:xfrm>
            <a:off x="8383270" y="6492240"/>
            <a:ext cx="268605" cy="106680"/>
          </a:xfrm>
          <a:prstGeom prst="rect">
            <a:avLst/>
          </a:prstGeom>
          <a:noFill/>
          <a:ln w="0" cmpd="sng">
            <a:noFill/>
            <a:prstDash val="solid"/>
          </a:ln>
        </p:spPr>
        <p:txBody>
          <a:bodyPr vert="horz" lIns="0" tIns="0" rIns="0" bIns="0" anchor="t"/>
          <a:lstStyle/>
          <a:p>
            <a:r>
              <a:rPr lang="en-US"/>
              <a:t>23 </a:t>
            </a:r>
          </a:p>
        </p:txBody>
      </p:sp>
    </p:spTree>
    <p:extLst>
      <p:ext uri="{BB962C8B-B14F-4D97-AF65-F5344CB8AC3E}">
        <p14:creationId xmlns:p14="http://schemas.microsoft.com/office/powerpoint/2010/main" val="378293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7_1_">
    <p:bg>
      <p:bgPr>
        <a:solidFill>
          <a:schemeClr val="bg1">
            <a:alpha val="0"/>
          </a:schemeClr>
        </a:solidFill>
        <a:effectLst/>
      </p:bgPr>
    </p:bg>
    <p:spTree>
      <p:nvGrpSpPr>
        <p:cNvPr id="1" name=""/>
        <p:cNvGrpSpPr/>
        <p:nvPr/>
      </p:nvGrpSpPr>
      <p:grpSpPr>
        <a:xfrm>
          <a:off x="0" y="0"/>
          <a:ext cx="0" cy="0"/>
          <a:chOff x="0" y="0"/>
          <a:chExt cx="0" cy="0"/>
        </a:xfrm>
      </p:grpSpPr>
      <p:sp>
        <p:nvSpPr>
          <p:cNvPr id="305" name="Text Placeholder 304"/>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306" name="Text Placeholder 305"/>
          <p:cNvSpPr>
            <a:spLocks noGrp="1"/>
          </p:cNvSpPr>
          <p:nvPr>
            <p:ph type="body" idx="10"/>
          </p:nvPr>
        </p:nvSpPr>
        <p:spPr>
          <a:xfrm>
            <a:off x="560705" y="1407795"/>
            <a:ext cx="1854200" cy="341630"/>
          </a:xfrm>
          <a:prstGeom prst="rect">
            <a:avLst/>
          </a:prstGeom>
          <a:noFill/>
          <a:ln w="0" cmpd="sng">
            <a:noFill/>
            <a:prstDash val="solid"/>
          </a:ln>
        </p:spPr>
        <p:txBody>
          <a:bodyPr vert="horz" lIns="0" tIns="0" rIns="0" bIns="0" anchor="t"/>
          <a:lstStyle/>
          <a:p>
            <a:r>
              <a:rPr lang="en-US"/>
              <a:t>The Hahn patent </a:t>
            </a:r>
          </a:p>
        </p:txBody>
      </p:sp>
      <p:sp>
        <p:nvSpPr>
          <p:cNvPr id="309" name="Text Placeholder 308"/>
          <p:cNvSpPr>
            <a:spLocks noGrp="1"/>
          </p:cNvSpPr>
          <p:nvPr>
            <p:ph type="body" idx="10"/>
          </p:nvPr>
        </p:nvSpPr>
        <p:spPr>
          <a:xfrm>
            <a:off x="633730" y="3692525"/>
            <a:ext cx="7150100" cy="2949575"/>
          </a:xfrm>
          <a:prstGeom prst="rect">
            <a:avLst/>
          </a:prstGeom>
          <a:noFill/>
          <a:ln w="0" cmpd="sng">
            <a:noFill/>
            <a:prstDash val="solid"/>
          </a:ln>
        </p:spPr>
        <p:txBody>
          <a:bodyPr vert="horz" lIns="0" tIns="0" rIns="0" bIns="0" anchor="t"/>
          <a:lstStyle/>
          <a:p>
            <a:r>
              <a:rPr lang="en-US"/>
              <a:t>Hahns idea The first drawing of the flight The final flight engine </a:t>
            </a:r>
          </a:p>
          <a:p>
            <a:r>
              <a:rPr lang="en-US"/>
              <a:t>patented in Germany engine F3b HeS3B </a:t>
            </a:r>
          </a:p>
          <a:p>
            <a:r>
              <a:rPr lang="en-US"/>
              <a:t>27 May 1938 </a:t>
            </a:r>
          </a:p>
          <a:p>
            <a:r>
              <a:rPr lang="en-US"/>
              <a:t>Hahn has the idea to increase the size of the combustion chamber and locate it in the large unused space in front of the radial flow compressor . Advantage: the diameter of the engine is kept small. Disadvantage: the flow must change direction twice. </a:t>
            </a:r>
          </a:p>
        </p:txBody>
      </p:sp>
      <p:sp>
        <p:nvSpPr>
          <p:cNvPr id="310" name="Text Placeholder 309"/>
          <p:cNvSpPr>
            <a:spLocks noGrp="1"/>
          </p:cNvSpPr>
          <p:nvPr>
            <p:ph type="body" idx="10"/>
          </p:nvPr>
        </p:nvSpPr>
        <p:spPr>
          <a:xfrm>
            <a:off x="8383270" y="6447155"/>
            <a:ext cx="271780" cy="186055"/>
          </a:xfrm>
          <a:prstGeom prst="rect">
            <a:avLst/>
          </a:prstGeom>
          <a:noFill/>
          <a:ln w="0" cmpd="sng">
            <a:noFill/>
            <a:prstDash val="solid"/>
          </a:ln>
        </p:spPr>
        <p:txBody>
          <a:bodyPr vert="horz" lIns="0" tIns="17145" rIns="0" bIns="0" anchor="t"/>
          <a:lstStyle/>
          <a:p>
            <a:r>
              <a:rPr lang="en-US"/>
              <a:t>28 </a:t>
            </a:r>
          </a:p>
        </p:txBody>
      </p:sp>
    </p:spTree>
    <p:extLst>
      <p:ext uri="{BB962C8B-B14F-4D97-AF65-F5344CB8AC3E}">
        <p14:creationId xmlns:p14="http://schemas.microsoft.com/office/powerpoint/2010/main" val="117148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8_1_">
    <p:bg>
      <p:bgPr>
        <a:solidFill>
          <a:schemeClr val="bg1">
            <a:alpha val="0"/>
          </a:schemeClr>
        </a:solidFill>
        <a:effectLst/>
      </p:bgPr>
    </p:bg>
    <p:spTree>
      <p:nvGrpSpPr>
        <p:cNvPr id="1" name=""/>
        <p:cNvGrpSpPr/>
        <p:nvPr/>
      </p:nvGrpSpPr>
      <p:grpSpPr>
        <a:xfrm>
          <a:off x="0" y="0"/>
          <a:ext cx="0" cy="0"/>
          <a:chOff x="0" y="0"/>
          <a:chExt cx="0" cy="0"/>
        </a:xfrm>
      </p:grpSpPr>
      <p:sp>
        <p:nvSpPr>
          <p:cNvPr id="315" name="Text Placeholder 314"/>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316" name="Text Placeholder 315"/>
          <p:cNvSpPr>
            <a:spLocks noGrp="1"/>
          </p:cNvSpPr>
          <p:nvPr>
            <p:ph type="body" idx="10"/>
          </p:nvPr>
        </p:nvSpPr>
        <p:spPr>
          <a:xfrm>
            <a:off x="304800" y="1481455"/>
            <a:ext cx="8458200" cy="1417320"/>
          </a:xfrm>
          <a:prstGeom prst="rect">
            <a:avLst/>
          </a:prstGeom>
          <a:noFill/>
          <a:ln w="0" cmpd="sng">
            <a:noFill/>
            <a:prstDash val="solid"/>
          </a:ln>
        </p:spPr>
        <p:txBody>
          <a:bodyPr vert="horz" lIns="0" tIns="0" rIns="0" bIns="0" anchor="t">
            <a:normAutofit fontScale="85000"/>
          </a:bodyPr>
          <a:lstStyle/>
          <a:p>
            <a:r>
              <a:rPr lang="en-US"/>
              <a:t>The flight engine HeS3B </a:t>
            </a:r>
          </a:p>
          <a:p>
            <a:r>
              <a:rPr lang="en-US"/>
              <a:t>First the flight engine F3b (later HeS3B) was built 1938/39, first run was around March1939 </a:t>
            </a:r>
          </a:p>
          <a:p>
            <a:r>
              <a:rPr lang="en-US"/>
              <a:t>Initial thrust was 350 kp (772 lb) </a:t>
            </a:r>
          </a:p>
          <a:p>
            <a:r>
              <a:rPr lang="en-US"/>
              <a:t>By optimisation of the compressor – and the turbine stator vanes final thrust was 500 kp (1102 lb) </a:t>
            </a:r>
          </a:p>
        </p:txBody>
      </p:sp>
      <p:sp>
        <p:nvSpPr>
          <p:cNvPr id="321" name="Text Placeholder 320"/>
          <p:cNvSpPr>
            <a:spLocks noGrp="1"/>
          </p:cNvSpPr>
          <p:nvPr>
            <p:ph type="body" idx="10"/>
          </p:nvPr>
        </p:nvSpPr>
        <p:spPr>
          <a:xfrm>
            <a:off x="402590" y="4926330"/>
            <a:ext cx="7150100" cy="1715770"/>
          </a:xfrm>
          <a:prstGeom prst="rect">
            <a:avLst/>
          </a:prstGeom>
          <a:noFill/>
          <a:ln w="0" cmpd="sng">
            <a:noFill/>
            <a:prstDash val="solid"/>
          </a:ln>
        </p:spPr>
        <p:txBody>
          <a:bodyPr vert="horz" lIns="0" tIns="0" rIns="0" bIns="0" anchor="t"/>
          <a:lstStyle/>
          <a:p>
            <a:r>
              <a:rPr lang="en-US"/>
              <a:t>In June 1939 installation iof the second HeS3B in the new constructed He 178 On 3 Juli presentation of the He178 (static) to Adolf Hitler in Rechlin </a:t>
            </a:r>
          </a:p>
        </p:txBody>
      </p:sp>
      <p:sp>
        <p:nvSpPr>
          <p:cNvPr id="322" name="Text Placeholder 321"/>
          <p:cNvSpPr>
            <a:spLocks noGrp="1"/>
          </p:cNvSpPr>
          <p:nvPr>
            <p:ph type="body" idx="10"/>
          </p:nvPr>
        </p:nvSpPr>
        <p:spPr>
          <a:xfrm>
            <a:off x="8383270" y="6447155"/>
            <a:ext cx="271780" cy="186055"/>
          </a:xfrm>
          <a:prstGeom prst="rect">
            <a:avLst/>
          </a:prstGeom>
          <a:noFill/>
          <a:ln w="0" cmpd="sng">
            <a:noFill/>
            <a:prstDash val="solid"/>
          </a:ln>
        </p:spPr>
        <p:txBody>
          <a:bodyPr vert="horz" lIns="0" tIns="17145" rIns="0" bIns="0" anchor="t"/>
          <a:lstStyle/>
          <a:p>
            <a:r>
              <a:rPr lang="en-US"/>
              <a:t>29 </a:t>
            </a:r>
          </a:p>
        </p:txBody>
      </p:sp>
    </p:spTree>
    <p:extLst>
      <p:ext uri="{BB962C8B-B14F-4D97-AF65-F5344CB8AC3E}">
        <p14:creationId xmlns:p14="http://schemas.microsoft.com/office/powerpoint/2010/main" val="1893848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9_1_">
    <p:bg>
      <p:bgPr>
        <a:solidFill>
          <a:schemeClr val="bg1">
            <a:alpha val="0"/>
          </a:schemeClr>
        </a:solidFill>
        <a:effectLst/>
      </p:bgPr>
    </p:bg>
    <p:spTree>
      <p:nvGrpSpPr>
        <p:cNvPr id="1" name=""/>
        <p:cNvGrpSpPr/>
        <p:nvPr/>
      </p:nvGrpSpPr>
      <p:grpSpPr>
        <a:xfrm>
          <a:off x="0" y="0"/>
          <a:ext cx="0" cy="0"/>
          <a:chOff x="0" y="0"/>
          <a:chExt cx="0" cy="0"/>
        </a:xfrm>
      </p:grpSpPr>
      <p:sp>
        <p:nvSpPr>
          <p:cNvPr id="327" name="Text Placeholder 326"/>
          <p:cNvSpPr>
            <a:spLocks noGrp="1"/>
          </p:cNvSpPr>
          <p:nvPr>
            <p:ph type="body" idx="10"/>
          </p:nvPr>
        </p:nvSpPr>
        <p:spPr>
          <a:xfrm>
            <a:off x="4233545" y="4754880"/>
            <a:ext cx="1198245" cy="173990"/>
          </a:xfrm>
          <a:prstGeom prst="rect">
            <a:avLst/>
          </a:prstGeom>
          <a:noFill/>
          <a:ln w="0" cmpd="sng">
            <a:noFill/>
            <a:prstDash val="solid"/>
          </a:ln>
        </p:spPr>
        <p:txBody>
          <a:bodyPr vert="horz" lIns="0" tIns="0" rIns="0" bIns="0" anchor="t"/>
          <a:lstStyle/>
          <a:p>
            <a:r>
              <a:rPr lang="en-US"/>
              <a:t>The He178 </a:t>
            </a:r>
          </a:p>
        </p:txBody>
      </p:sp>
      <p:sp>
        <p:nvSpPr>
          <p:cNvPr id="328" name="Text Placeholder 327"/>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329" name="Text Placeholder 328"/>
          <p:cNvSpPr>
            <a:spLocks noGrp="1"/>
          </p:cNvSpPr>
          <p:nvPr>
            <p:ph type="body" idx="10"/>
          </p:nvPr>
        </p:nvSpPr>
        <p:spPr>
          <a:xfrm>
            <a:off x="484505" y="4380230"/>
            <a:ext cx="4703445" cy="173355"/>
          </a:xfrm>
          <a:prstGeom prst="rect">
            <a:avLst/>
          </a:prstGeom>
          <a:noFill/>
          <a:ln w="0" cmpd="sng">
            <a:noFill/>
            <a:prstDash val="solid"/>
          </a:ln>
        </p:spPr>
        <p:txBody>
          <a:bodyPr vert="horz" lIns="0" tIns="0" rIns="0" bIns="0" anchor="t"/>
          <a:lstStyle/>
          <a:p>
            <a:r>
              <a:rPr lang="en-US"/>
              <a:t>Above: photos os the second prototype V2 which never flew </a:t>
            </a:r>
          </a:p>
        </p:txBody>
      </p:sp>
      <p:sp>
        <p:nvSpPr>
          <p:cNvPr id="330" name="Text Placeholder 329"/>
          <p:cNvSpPr>
            <a:spLocks noGrp="1"/>
          </p:cNvSpPr>
          <p:nvPr>
            <p:ph type="body" idx="10"/>
          </p:nvPr>
        </p:nvSpPr>
        <p:spPr>
          <a:xfrm>
            <a:off x="557530" y="6111240"/>
            <a:ext cx="2246630" cy="170815"/>
          </a:xfrm>
          <a:prstGeom prst="rect">
            <a:avLst/>
          </a:prstGeom>
          <a:noFill/>
          <a:ln w="0" cmpd="sng">
            <a:noFill/>
            <a:prstDash val="solid"/>
          </a:ln>
        </p:spPr>
        <p:txBody>
          <a:bodyPr vert="horz" lIns="0" tIns="0" rIns="0" bIns="0" anchor="t"/>
          <a:lstStyle/>
          <a:p>
            <a:r>
              <a:rPr lang="en-US"/>
              <a:t>Above: a photo that is a fake </a:t>
            </a:r>
          </a:p>
        </p:txBody>
      </p:sp>
      <p:sp>
        <p:nvSpPr>
          <p:cNvPr id="331" name="Text Placeholder 330"/>
          <p:cNvSpPr>
            <a:spLocks noGrp="1"/>
          </p:cNvSpPr>
          <p:nvPr>
            <p:ph type="body" idx="10"/>
          </p:nvPr>
        </p:nvSpPr>
        <p:spPr>
          <a:xfrm>
            <a:off x="8383270" y="6492240"/>
            <a:ext cx="271780" cy="106680"/>
          </a:xfrm>
          <a:prstGeom prst="rect">
            <a:avLst/>
          </a:prstGeom>
          <a:noFill/>
          <a:ln w="0" cmpd="sng">
            <a:noFill/>
            <a:prstDash val="solid"/>
          </a:ln>
        </p:spPr>
        <p:txBody>
          <a:bodyPr vert="horz" lIns="0" tIns="0" rIns="0" bIns="0" anchor="t"/>
          <a:lstStyle/>
          <a:p>
            <a:r>
              <a:rPr lang="en-US"/>
              <a:t>30 </a:t>
            </a:r>
          </a:p>
        </p:txBody>
      </p:sp>
    </p:spTree>
    <p:extLst>
      <p:ext uri="{BB962C8B-B14F-4D97-AF65-F5344CB8AC3E}">
        <p14:creationId xmlns:p14="http://schemas.microsoft.com/office/powerpoint/2010/main" val="1620974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0_1_">
    <p:bg>
      <p:bgPr>
        <a:solidFill>
          <a:schemeClr val="bg1">
            <a:alpha val="0"/>
          </a:schemeClr>
        </a:solidFill>
        <a:effectLst/>
      </p:bgPr>
    </p:bg>
    <p:spTree>
      <p:nvGrpSpPr>
        <p:cNvPr id="1" name=""/>
        <p:cNvGrpSpPr/>
        <p:nvPr/>
      </p:nvGrpSpPr>
      <p:grpSpPr>
        <a:xfrm>
          <a:off x="0" y="0"/>
          <a:ext cx="0" cy="0"/>
          <a:chOff x="0" y="0"/>
          <a:chExt cx="0" cy="0"/>
        </a:xfrm>
      </p:grpSpPr>
      <p:sp>
        <p:nvSpPr>
          <p:cNvPr id="343" name="Text Placeholder 342"/>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Tree>
    <p:extLst>
      <p:ext uri="{BB962C8B-B14F-4D97-AF65-F5344CB8AC3E}">
        <p14:creationId xmlns:p14="http://schemas.microsoft.com/office/powerpoint/2010/main" val="127017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1_1_">
    <p:bg>
      <p:bgPr>
        <a:solidFill>
          <a:schemeClr val="bg1">
            <a:alpha val="0"/>
          </a:schemeClr>
        </a:solidFill>
        <a:effectLst/>
      </p:bgPr>
    </p:bg>
    <p:spTree>
      <p:nvGrpSpPr>
        <p:cNvPr id="1" name=""/>
        <p:cNvGrpSpPr/>
        <p:nvPr/>
      </p:nvGrpSpPr>
      <p:grpSpPr>
        <a:xfrm>
          <a:off x="0" y="0"/>
          <a:ext cx="0" cy="0"/>
          <a:chOff x="0" y="0"/>
          <a:chExt cx="0" cy="0"/>
        </a:xfrm>
      </p:grpSpPr>
      <p:sp>
        <p:nvSpPr>
          <p:cNvPr id="348" name="Text Placeholder 347"/>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
        <p:nvSpPr>
          <p:cNvPr id="353" name="Text Placeholder 352"/>
          <p:cNvSpPr>
            <a:spLocks noGrp="1"/>
          </p:cNvSpPr>
          <p:nvPr>
            <p:ph type="body" idx="10"/>
          </p:nvPr>
        </p:nvSpPr>
        <p:spPr>
          <a:xfrm>
            <a:off x="393700" y="3256280"/>
            <a:ext cx="8458200" cy="803910"/>
          </a:xfrm>
          <a:prstGeom prst="rect">
            <a:avLst/>
          </a:prstGeom>
          <a:noFill/>
          <a:ln w="0" cmpd="sng">
            <a:noFill/>
            <a:prstDash val="solid"/>
          </a:ln>
        </p:spPr>
        <p:txBody>
          <a:bodyPr vert="horz" lIns="0" tIns="20955" rIns="0" bIns="0" anchor="t"/>
          <a:lstStyle/>
          <a:p>
            <a:r>
              <a:rPr lang="en-US"/>
              <a:t>Heinkel von Ohain Warsitz Heinkel von Ohain </a:t>
            </a:r>
          </a:p>
          <a:p>
            <a:r>
              <a:rPr lang="en-US"/>
              <a:t>The second flight of the He178 : 1 November 1939 </a:t>
            </a:r>
          </a:p>
        </p:txBody>
      </p:sp>
    </p:spTree>
    <p:extLst>
      <p:ext uri="{BB962C8B-B14F-4D97-AF65-F5344CB8AC3E}">
        <p14:creationId xmlns:p14="http://schemas.microsoft.com/office/powerpoint/2010/main" val="687412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2_1_">
    <p:bg>
      <p:bgPr>
        <a:solidFill>
          <a:schemeClr val="bg1">
            <a:alpha val="0"/>
          </a:schemeClr>
        </a:solidFill>
        <a:effectLst/>
      </p:bgPr>
    </p:bg>
    <p:spTree>
      <p:nvGrpSpPr>
        <p:cNvPr id="1" name=""/>
        <p:cNvGrpSpPr/>
        <p:nvPr/>
      </p:nvGrpSpPr>
      <p:grpSpPr>
        <a:xfrm>
          <a:off x="0" y="0"/>
          <a:ext cx="0" cy="0"/>
          <a:chOff x="0" y="0"/>
          <a:chExt cx="0" cy="0"/>
        </a:xfrm>
      </p:grpSpPr>
      <p:sp>
        <p:nvSpPr>
          <p:cNvPr id="384" name="Text Placeholder 383"/>
          <p:cNvSpPr>
            <a:spLocks noGrp="1"/>
          </p:cNvSpPr>
          <p:nvPr>
            <p:ph type="body" idx="10"/>
          </p:nvPr>
        </p:nvSpPr>
        <p:spPr>
          <a:xfrm>
            <a:off x="288290" y="6447155"/>
            <a:ext cx="8458200" cy="194945"/>
          </a:xfrm>
          <a:prstGeom prst="rect">
            <a:avLst/>
          </a:prstGeom>
          <a:noFill/>
          <a:ln w="0" cmpd="sng">
            <a:noFill/>
            <a:prstDash val="solid"/>
          </a:ln>
        </p:spPr>
        <p:txBody>
          <a:bodyPr vert="horz" lIns="0" tIns="17145" rIns="0" bIns="0" anchor="t"/>
          <a:lstStyle/>
          <a:p>
            <a:r>
              <a:rPr lang="en-US"/>
              <a:t>34 </a:t>
            </a:r>
          </a:p>
        </p:txBody>
      </p:sp>
      <p:sp>
        <p:nvSpPr>
          <p:cNvPr id="387" name="Text Placeholder 386"/>
          <p:cNvSpPr>
            <a:spLocks noGrp="1"/>
          </p:cNvSpPr>
          <p:nvPr>
            <p:ph type="body" idx="10"/>
          </p:nvPr>
        </p:nvSpPr>
        <p:spPr>
          <a:xfrm>
            <a:off x="347345" y="1014730"/>
            <a:ext cx="4060190" cy="195580"/>
          </a:xfrm>
          <a:prstGeom prst="rect">
            <a:avLst/>
          </a:prstGeom>
          <a:noFill/>
          <a:ln w="0" cmpd="sng">
            <a:noFill/>
            <a:prstDash val="solid"/>
          </a:ln>
        </p:spPr>
        <p:txBody>
          <a:bodyPr vert="horz" lIns="0" tIns="0" rIns="0" bIns="0" anchor="t"/>
          <a:lstStyle/>
          <a:p>
            <a:r>
              <a:rPr lang="en-US"/>
              <a:t>9 Hans Joachim Pabst von Ohain </a:t>
            </a:r>
          </a:p>
        </p:txBody>
      </p:sp>
    </p:spTree>
    <p:extLst>
      <p:ext uri="{BB962C8B-B14F-4D97-AF65-F5344CB8AC3E}">
        <p14:creationId xmlns:p14="http://schemas.microsoft.com/office/powerpoint/2010/main" val="401338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93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59405618"/>
      </p:ext>
    </p:extLst>
  </p:cSld>
  <p:clrMapOvr>
    <a:masterClrMapping/>
  </p:clrMapOvr>
  <p:transition spd="med">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59904423"/>
      </p:ext>
    </p:extLst>
  </p:cSld>
  <p:clrMapOvr>
    <a:masterClrMapping/>
  </p:clrMapOvr>
  <p:transition spd="med">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2498177"/>
      </p:ext>
    </p:extLst>
  </p:cSld>
  <p:clrMapOvr>
    <a:masterClrMapping/>
  </p:clrMapOvr>
  <p:transition spd="med">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60886753"/>
      </p:ext>
    </p:extLst>
  </p:cSld>
  <p:clrMapOvr>
    <a:masterClrMapping/>
  </p:clrMapOvr>
  <p:transition spd="med">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05729594"/>
      </p:ext>
    </p:extLst>
  </p:cSld>
  <p:clrMapOvr>
    <a:masterClrMapping/>
  </p:clrMapOvr>
  <p:transition spd="med">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2218514"/>
      </p:ext>
    </p:extLst>
  </p:cSld>
  <p:clrMapOvr>
    <a:masterClrMapping/>
  </p:clrMapOvr>
  <p:transition spd="med">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9802130"/>
      </p:ext>
    </p:extLst>
  </p:cSld>
  <p:clrMapOvr>
    <a:masterClrMapping/>
  </p:clrMapOvr>
  <p:transition spd="med">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0788616"/>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89700082"/>
      </p:ext>
    </p:extLst>
  </p:cSld>
  <p:clrMapOvr>
    <a:masterClrMapping/>
  </p:clrMapOvr>
  <p:transition spd="med">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65582647"/>
      </p:ext>
    </p:extLst>
  </p:cSld>
  <p:clrMapOvr>
    <a:masterClrMapping/>
  </p:clrMapOvr>
  <p:transition spd="med">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2192518"/>
      </p:ext>
    </p:extLst>
  </p:cSld>
  <p:clrMapOvr>
    <a:masterClrMapping/>
  </p:clrMapOvr>
  <p:transition spd="med">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8776FC-1553-4310-BCF5-1B1E0A3A926B}" type="datetimeFigureOut">
              <a:rPr kumimoji="0" lang="en-GB" sz="1800" b="0" i="0" u="none" strike="noStrike" kern="0" cap="none" spc="0" normalizeH="0" baseline="0" noProof="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27/12/2015</a:t>
            </a:fld>
            <a:endParaRPr kumimoji="0" lang="en-GB" sz="1800" b="0" i="0" u="none" strike="noStrike" kern="0" cap="none" spc="0" normalizeH="0" baseline="0" noProof="0">
              <a:ln>
                <a:noFill/>
              </a:ln>
              <a:solidFill>
                <a:prstClr val="black">
                  <a:tint val="75000"/>
                </a:prstClr>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F101A-7184-4C74-8FF5-C3E216F2225A}" type="slidenum">
              <a:rPr kumimoji="0" lang="en-GB" sz="1800" b="0" i="0" u="none" strike="noStrike" kern="0" cap="none" spc="0" normalizeH="0" baseline="0" noProof="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902522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93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71530855"/>
      </p:ext>
    </p:extLst>
  </p:cSld>
  <p:clrMapOvr>
    <a:masterClrMapping/>
  </p:clrMapOvr>
  <p:transition spd="med">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65121578"/>
      </p:ext>
    </p:extLst>
  </p:cSld>
  <p:clrMapOvr>
    <a:masterClrMapping/>
  </p:clrMapOvr>
  <p:transition spd="med">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93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1970506"/>
      </p:ext>
    </p:extLst>
  </p:cSld>
  <p:clrMapOvr>
    <a:masterClrMapping/>
  </p:clrMapOvr>
  <p:transition spd="med">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93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4574544"/>
      </p:ext>
    </p:extLst>
  </p:cSld>
  <p:clrMapOvr>
    <a:masterClrMapping/>
  </p:clrMapOvr>
  <p:transition spd="med">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268635"/>
      </p:ext>
    </p:extLst>
  </p:cSld>
  <p:clrMapOvr>
    <a:masterClrMapping/>
  </p:clrMapOvr>
  <p:transition spd="med">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5581575"/>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40"/>
            <a:ext cx="7772400"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6906760"/>
      </p:ext>
    </p:extLst>
  </p:cSld>
  <p:clrMapOvr>
    <a:masterClrMapping/>
  </p:clrMapOvr>
  <p:transition spd="med">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93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77931314"/>
      </p:ext>
    </p:extLst>
  </p:cSld>
  <p:clrMapOvr>
    <a:masterClrMapping/>
  </p:clrMapOvr>
  <p:transition spd="med">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61470258"/>
      </p:ext>
    </p:extLst>
  </p:cSld>
  <p:clrMapOvr>
    <a:masterClrMapping/>
  </p:clrMapOvr>
  <p:transition spd="med">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5271405"/>
      </p:ext>
    </p:extLst>
  </p:cSld>
  <p:clrMapOvr>
    <a:masterClrMapping/>
  </p:clrMapOvr>
  <p:transition spd="med">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5349756"/>
      </p:ext>
    </p:extLst>
  </p:cSld>
  <p:clrMapOvr>
    <a:masterClrMapping/>
  </p:clrMapOvr>
  <p:transition spd="med">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63356242"/>
      </p:ext>
    </p:extLst>
  </p:cSld>
  <p:clrMapOvr>
    <a:masterClrMapping/>
  </p:clrMapOvr>
  <p:transition spd="med">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55905205"/>
      </p:ext>
    </p:extLst>
  </p:cSld>
  <p:clrMapOvr>
    <a:masterClrMapping/>
  </p:clrMapOvr>
  <p:transition spd="med">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a:off x="0" y="0"/>
            <a:ext cx="190500" cy="693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74340692"/>
      </p:ext>
    </p:extLst>
  </p:cSld>
  <p:clrMapOvr>
    <a:masterClrMapping/>
  </p:clrMapOvr>
  <p:transition spd="med">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2500701"/>
      </p:ext>
    </p:extLst>
  </p:cSld>
  <p:clrMapOvr>
    <a:masterClrMapping/>
  </p:clrMapOvr>
  <p:transition spd="med">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4D8630-5613-45AD-9D65-D9FD52ABC1F1}"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12/27/2015</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C0C236-AB2E-4C00-A9DE-652F0CBD1E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108898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4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4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4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5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5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5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53.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54.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55.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6.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57.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ohn Green Contrails - 23oct09 crop"/>
          <p:cNvPicPr preferRelativeResize="0">
            <a:picLocks noChangeArrowheads="1"/>
          </p:cNvPicPr>
          <p:nvPr/>
        </p:nvPicPr>
        <p:blipFill>
          <a:blip r:embed="rId15" cstate="print"/>
          <a:srcRect/>
          <a:stretch>
            <a:fillRect/>
          </a:stretch>
        </p:blipFill>
        <p:spPr bwMode="auto">
          <a:xfrm>
            <a:off x="-14288" y="-1588"/>
            <a:ext cx="9158288" cy="6872288"/>
          </a:xfrm>
          <a:prstGeom prst="rect">
            <a:avLst/>
          </a:prstGeom>
          <a:noFill/>
          <a:ln w="9525">
            <a:noFill/>
            <a:miter lim="800000"/>
            <a:headEnd/>
            <a:tailEnd/>
          </a:ln>
        </p:spPr>
      </p:pic>
      <p:sp>
        <p:nvSpPr>
          <p:cNvPr id="1445891"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2" name="Rectangle 4"/>
          <p:cNvSpPr>
            <a:spLocks noChangeArrowheads="1"/>
          </p:cNvSpPr>
          <p:nvPr/>
        </p:nvSpPr>
        <p:spPr bwMode="auto">
          <a:xfrm>
            <a:off x="635000" y="1268414"/>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3" name="Rectangle 5"/>
          <p:cNvSpPr>
            <a:spLocks noChangeArrowheads="1"/>
          </p:cNvSpPr>
          <p:nvPr/>
        </p:nvSpPr>
        <p:spPr bwMode="auto">
          <a:xfrm>
            <a:off x="4699000" y="1268414"/>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4" name="Line 6"/>
          <p:cNvSpPr>
            <a:spLocks noChangeShapeType="1"/>
          </p:cNvSpPr>
          <p:nvPr/>
        </p:nvSpPr>
        <p:spPr bwMode="auto">
          <a:xfrm flipH="1">
            <a:off x="631826"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sp>
        <p:nvSpPr>
          <p:cNvPr id="11" name="TextBox 10"/>
          <p:cNvSpPr txBox="1"/>
          <p:nvPr userDrawn="1"/>
        </p:nvSpPr>
        <p:spPr>
          <a:xfrm>
            <a:off x="-714256" y="642941"/>
            <a:ext cx="184731" cy="461665"/>
          </a:xfrm>
          <a:prstGeom prst="rect">
            <a:avLst/>
          </a:prstGeom>
          <a:noFill/>
        </p:spPr>
        <p:txBody>
          <a:bodyPr wrap="none">
            <a:spAutoFit/>
          </a:bodyPr>
          <a:lstStyle/>
          <a:p>
            <a:pPr>
              <a:defRPr/>
            </a:pPr>
            <a:endParaRPr lang="en-GB"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37"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ransition/>
  <p:txStyles>
    <p:titleStyle>
      <a:lvl1pPr algn="l" defTabSz="795338" rtl="0" eaLnBrk="0" fontAlgn="base" hangingPunct="0">
        <a:spcBef>
          <a:spcPct val="0"/>
        </a:spcBef>
        <a:spcAft>
          <a:spcPct val="0"/>
        </a:spcAft>
        <a:defRPr sz="3000">
          <a:solidFill>
            <a:schemeClr val="bg1"/>
          </a:solidFill>
          <a:latin typeface="+mj-lt"/>
          <a:ea typeface="+mj-ea"/>
          <a:cs typeface="+mj-cs"/>
        </a:defRPr>
      </a:lvl1pPr>
      <a:lvl2pPr algn="l" defTabSz="795338" rtl="0" eaLnBrk="0" fontAlgn="base" hangingPunct="0">
        <a:spcBef>
          <a:spcPct val="0"/>
        </a:spcBef>
        <a:spcAft>
          <a:spcPct val="0"/>
        </a:spcAft>
        <a:defRPr sz="3000">
          <a:solidFill>
            <a:schemeClr val="bg1"/>
          </a:solidFill>
          <a:latin typeface="Copperplate Gothic Bold" pitchFamily="34" charset="0"/>
        </a:defRPr>
      </a:lvl2pPr>
      <a:lvl3pPr algn="l" defTabSz="795338" rtl="0" eaLnBrk="0" fontAlgn="base" hangingPunct="0">
        <a:spcBef>
          <a:spcPct val="0"/>
        </a:spcBef>
        <a:spcAft>
          <a:spcPct val="0"/>
        </a:spcAft>
        <a:defRPr sz="3000">
          <a:solidFill>
            <a:schemeClr val="bg1"/>
          </a:solidFill>
          <a:latin typeface="Copperplate Gothic Bold" pitchFamily="34" charset="0"/>
        </a:defRPr>
      </a:lvl3pPr>
      <a:lvl4pPr algn="l" defTabSz="795338" rtl="0" eaLnBrk="0" fontAlgn="base" hangingPunct="0">
        <a:spcBef>
          <a:spcPct val="0"/>
        </a:spcBef>
        <a:spcAft>
          <a:spcPct val="0"/>
        </a:spcAft>
        <a:defRPr sz="3000">
          <a:solidFill>
            <a:schemeClr val="bg1"/>
          </a:solidFill>
          <a:latin typeface="Copperplate Gothic Bold" pitchFamily="34" charset="0"/>
        </a:defRPr>
      </a:lvl4pPr>
      <a:lvl5pPr algn="l" defTabSz="795338" rtl="0" eaLnBrk="0" fontAlgn="base" hangingPunct="0">
        <a:spcBef>
          <a:spcPct val="0"/>
        </a:spcBef>
        <a:spcAft>
          <a:spcPct val="0"/>
        </a:spcAft>
        <a:defRPr sz="3000">
          <a:solidFill>
            <a:schemeClr val="bg1"/>
          </a:solidFill>
          <a:latin typeface="Copperplate Gothic Bold" pitchFamily="34" charset="0"/>
        </a:defRPr>
      </a:lvl5pPr>
      <a:lvl6pPr marL="457200" algn="l" defTabSz="795338" rtl="0" fontAlgn="base">
        <a:spcBef>
          <a:spcPct val="0"/>
        </a:spcBef>
        <a:spcAft>
          <a:spcPct val="0"/>
        </a:spcAft>
        <a:defRPr sz="3000">
          <a:solidFill>
            <a:schemeClr val="bg1"/>
          </a:solidFill>
          <a:latin typeface="Copperplate Gothic Bold" pitchFamily="34" charset="0"/>
        </a:defRPr>
      </a:lvl6pPr>
      <a:lvl7pPr marL="914400" algn="l" defTabSz="795338" rtl="0" fontAlgn="base">
        <a:spcBef>
          <a:spcPct val="0"/>
        </a:spcBef>
        <a:spcAft>
          <a:spcPct val="0"/>
        </a:spcAft>
        <a:defRPr sz="3000">
          <a:solidFill>
            <a:schemeClr val="bg1"/>
          </a:solidFill>
          <a:latin typeface="Copperplate Gothic Bold" pitchFamily="34" charset="0"/>
        </a:defRPr>
      </a:lvl7pPr>
      <a:lvl8pPr marL="1371600" algn="l" defTabSz="795338" rtl="0" fontAlgn="base">
        <a:spcBef>
          <a:spcPct val="0"/>
        </a:spcBef>
        <a:spcAft>
          <a:spcPct val="0"/>
        </a:spcAft>
        <a:defRPr sz="3000">
          <a:solidFill>
            <a:schemeClr val="bg1"/>
          </a:solidFill>
          <a:latin typeface="Copperplate Gothic Bold" pitchFamily="34" charset="0"/>
        </a:defRPr>
      </a:lvl8pPr>
      <a:lvl9pPr marL="1828800" algn="l" defTabSz="795338" rtl="0" fontAlgn="base">
        <a:spcBef>
          <a:spcPct val="0"/>
        </a:spcBef>
        <a:spcAft>
          <a:spcPct val="0"/>
        </a:spcAft>
        <a:defRPr sz="3000">
          <a:solidFill>
            <a:schemeClr val="bg1"/>
          </a:solidFill>
          <a:latin typeface="Copperplate Gothic Bold" pitchFamily="34" charset="0"/>
        </a:defRPr>
      </a:lvl9pPr>
    </p:titleStyle>
    <p:bodyStyle>
      <a:lvl1pPr marL="330200" indent="-330200" algn="l" defTabSz="795338" rtl="0" eaLnBrk="0" fontAlgn="base" hangingPunct="0">
        <a:spcBef>
          <a:spcPct val="20000"/>
        </a:spcBef>
        <a:spcAft>
          <a:spcPct val="0"/>
        </a:spcAft>
        <a:buClr>
          <a:schemeClr val="bg1"/>
        </a:buClr>
        <a:buSzPct val="80000"/>
        <a:buFont typeface="Wingdings" pitchFamily="2" charset="2"/>
        <a:buChar char="l"/>
        <a:defRPr sz="2400" b="1">
          <a:solidFill>
            <a:schemeClr val="bg1"/>
          </a:solidFill>
          <a:latin typeface="+mn-lt"/>
          <a:ea typeface="+mn-ea"/>
          <a:cs typeface="+mn-cs"/>
        </a:defRPr>
      </a:lvl1pPr>
      <a:lvl2pPr marL="695325" indent="-198438" algn="l" defTabSz="795338" rtl="0" eaLnBrk="0" fontAlgn="base" hangingPunct="0">
        <a:spcBef>
          <a:spcPct val="20000"/>
        </a:spcBef>
        <a:spcAft>
          <a:spcPct val="0"/>
        </a:spcAft>
        <a:buClr>
          <a:schemeClr val="bg1"/>
        </a:buClr>
        <a:buSzPct val="100000"/>
        <a:buChar char="•"/>
        <a:defRPr>
          <a:solidFill>
            <a:schemeClr val="bg1"/>
          </a:solidFill>
          <a:latin typeface="+mn-lt"/>
        </a:defRPr>
      </a:lvl2pPr>
      <a:lvl3pPr marL="1060450" indent="-198438" algn="l" defTabSz="795338" rtl="0" eaLnBrk="0" fontAlgn="base" hangingPunct="0">
        <a:spcBef>
          <a:spcPct val="20000"/>
        </a:spcBef>
        <a:spcAft>
          <a:spcPct val="0"/>
        </a:spcAft>
        <a:buClr>
          <a:schemeClr val="bg1"/>
        </a:buClr>
        <a:buSzPct val="100000"/>
        <a:buChar char="–"/>
        <a:defRPr sz="1700">
          <a:solidFill>
            <a:schemeClr val="bg1"/>
          </a:solidFill>
          <a:latin typeface="+mn-lt"/>
        </a:defRPr>
      </a:lvl3pPr>
      <a:lvl4pPr marL="1374775" indent="-149225" algn="l" defTabSz="795338" rtl="0" eaLnBrk="0" fontAlgn="base" hangingPunct="0">
        <a:spcBef>
          <a:spcPct val="20000"/>
        </a:spcBef>
        <a:spcAft>
          <a:spcPct val="0"/>
        </a:spcAft>
        <a:buClr>
          <a:schemeClr val="bg1"/>
        </a:buClr>
        <a:buSzPct val="100000"/>
        <a:buChar char="."/>
        <a:defRPr sz="1600">
          <a:solidFill>
            <a:schemeClr val="bg1"/>
          </a:solidFill>
          <a:latin typeface="+mn-lt"/>
        </a:defRPr>
      </a:lvl4pPr>
      <a:lvl5pPr marL="1738313" indent="-149225" algn="l" defTabSz="795338" rtl="0" eaLnBrk="0" fontAlgn="base" hangingPunct="0">
        <a:spcBef>
          <a:spcPct val="20000"/>
        </a:spcBef>
        <a:spcAft>
          <a:spcPct val="0"/>
        </a:spcAft>
        <a:buClr>
          <a:schemeClr val="bg1"/>
        </a:buClr>
        <a:buSzPct val="100000"/>
        <a:buChar char="-"/>
        <a:defRPr sz="1400">
          <a:solidFill>
            <a:schemeClr val="bg1"/>
          </a:solidFill>
          <a:latin typeface="+mn-lt"/>
        </a:defRPr>
      </a:lvl5pPr>
      <a:lvl6pPr marL="2195513" indent="-149225" algn="l" defTabSz="795338" rtl="0" fontAlgn="base">
        <a:spcBef>
          <a:spcPct val="20000"/>
        </a:spcBef>
        <a:spcAft>
          <a:spcPct val="0"/>
        </a:spcAft>
        <a:buClr>
          <a:schemeClr val="bg1"/>
        </a:buClr>
        <a:buSzPct val="100000"/>
        <a:buChar char="-"/>
        <a:defRPr sz="1400">
          <a:solidFill>
            <a:schemeClr val="bg1"/>
          </a:solidFill>
          <a:latin typeface="+mn-lt"/>
        </a:defRPr>
      </a:lvl6pPr>
      <a:lvl7pPr marL="2652713" indent="-149225" algn="l" defTabSz="795338" rtl="0" fontAlgn="base">
        <a:spcBef>
          <a:spcPct val="20000"/>
        </a:spcBef>
        <a:spcAft>
          <a:spcPct val="0"/>
        </a:spcAft>
        <a:buClr>
          <a:schemeClr val="bg1"/>
        </a:buClr>
        <a:buSzPct val="100000"/>
        <a:buChar char="-"/>
        <a:defRPr sz="1400">
          <a:solidFill>
            <a:schemeClr val="bg1"/>
          </a:solidFill>
          <a:latin typeface="+mn-lt"/>
        </a:defRPr>
      </a:lvl7pPr>
      <a:lvl8pPr marL="3109913" indent="-149225" algn="l" defTabSz="795338" rtl="0" fontAlgn="base">
        <a:spcBef>
          <a:spcPct val="20000"/>
        </a:spcBef>
        <a:spcAft>
          <a:spcPct val="0"/>
        </a:spcAft>
        <a:buClr>
          <a:schemeClr val="bg1"/>
        </a:buClr>
        <a:buSzPct val="100000"/>
        <a:buChar char="-"/>
        <a:defRPr sz="1400">
          <a:solidFill>
            <a:schemeClr val="bg1"/>
          </a:solidFill>
          <a:latin typeface="+mn-lt"/>
        </a:defRPr>
      </a:lvl8pPr>
      <a:lvl9pPr marL="3567113" indent="-149225" algn="l" defTabSz="795338" rtl="0" fontAlgn="base">
        <a:spcBef>
          <a:spcPct val="20000"/>
        </a:spcBef>
        <a:spcAft>
          <a:spcPct val="0"/>
        </a:spcAft>
        <a:buClr>
          <a:schemeClr val="bg1"/>
        </a:buClr>
        <a:buSzPct val="100000"/>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439743"/>
      </p:ext>
    </p:extLst>
  </p:cSld>
  <p:clrMap bg1="lt1" tx1="dk1" bg2="lt2" tx2="dk2" accent1="accent1" accent2="accent2" accent3="accent3" accent4="accent4" accent5="accent5" accent6="accent6" hlink="hlink" folHlink="folHlink"/>
  <p:sldLayoutIdLst>
    <p:sldLayoutId id="2147483894"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545125"/>
      </p:ext>
    </p:extLst>
  </p:cSld>
  <p:clrMap bg1="lt1" tx1="dk1" bg2="lt2" tx2="dk2" accent1="accent1" accent2="accent2" accent3="accent3" accent4="accent4" accent5="accent5" accent6="accent6" hlink="hlink" folHlink="folHlink"/>
  <p:sldLayoutIdLst>
    <p:sldLayoutId id="2147483896"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726979"/>
      </p:ext>
    </p:extLst>
  </p:cSld>
  <p:clrMap bg1="lt1" tx1="dk1" bg2="lt2" tx2="dk2" accent1="accent1" accent2="accent2" accent3="accent3" accent4="accent4" accent5="accent5" accent6="accent6" hlink="hlink" folHlink="folHlink"/>
  <p:sldLayoutIdLst>
    <p:sldLayoutId id="2147483898"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615648"/>
      </p:ext>
    </p:extLst>
  </p:cSld>
  <p:clrMap bg1="lt1" tx1="dk1" bg2="lt2" tx2="dk2" accent1="accent1" accent2="accent2" accent3="accent3" accent4="accent4" accent5="accent5" accent6="accent6" hlink="hlink" folHlink="folHlink"/>
  <p:sldLayoutIdLst>
    <p:sldLayoutId id="2147483900"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776FC-1553-4310-BCF5-1B1E0A3A926B}" type="datetimeFigureOut">
              <a:rPr lang="en-GB" smtClean="0">
                <a:solidFill>
                  <a:prstClr val="black">
                    <a:tint val="75000"/>
                  </a:prstClr>
                </a:solidFill>
              </a:rPr>
              <a:pPr/>
              <a:t>27/12/2015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F101A-7184-4C74-8FF5-C3E216F2225A}"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4161114132"/>
      </p:ext>
    </p:extLst>
  </p:cSld>
  <p:clrMap bg1="lt1" tx1="dk1" bg2="lt2" tx2="dk2" accent1="accent1" accent2="accent2" accent3="accent3" accent4="accent4" accent5="accent5" accent6="accent6" hlink="hlink" folHlink="folHlink"/>
  <p:sldLayoutIdLst>
    <p:sldLayoutId id="21474839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481183"/>
      </p:ext>
    </p:extLst>
  </p:cSld>
  <p:clrMap bg1="lt1" tx1="dk1" bg2="lt2" tx2="dk2" accent1="accent1" accent2="accent2" accent3="accent3" accent4="accent4" accent5="accent5" accent6="accent6" hlink="hlink" folHlink="folHlink"/>
  <p:sldLayoutIdLst>
    <p:sldLayoutId id="2147483904"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254955"/>
      </p:ext>
    </p:extLst>
  </p:cSld>
  <p:clrMap bg1="lt1" tx1="dk1" bg2="lt2" tx2="dk2" accent1="accent1" accent2="accent2" accent3="accent3" accent4="accent4" accent5="accent5" accent6="accent6" hlink="hlink" folHlink="folHlink"/>
  <p:sldLayoutIdLst>
    <p:sldLayoutId id="2147483906"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371415"/>
      </p:ext>
    </p:extLst>
  </p:cSld>
  <p:clrMap bg1="lt1" tx1="dk1" bg2="lt2" tx2="dk2" accent1="accent1" accent2="accent2" accent3="accent3" accent4="accent4" accent5="accent5" accent6="accent6" hlink="hlink" folHlink="folHlink"/>
  <p:sldLayoutIdLst>
    <p:sldLayoutId id="2147483908"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367543"/>
      </p:ext>
    </p:extLst>
  </p:cSld>
  <p:clrMap bg1="lt1" tx1="dk1" bg2="lt2" tx2="dk2" accent1="accent1" accent2="accent2" accent3="accent3" accent4="accent4" accent5="accent5" accent6="accent6" hlink="hlink" folHlink="folHlink"/>
  <p:sldLayoutIdLst>
    <p:sldLayoutId id="2147483910"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804564"/>
      </p:ext>
    </p:extLst>
  </p:cSld>
  <p:clrMap bg1="lt1" tx1="dk1" bg2="lt2" tx2="dk2" accent1="accent1" accent2="accent2" accent3="accent3" accent4="accent4" accent5="accent5" accent6="accent6" hlink="hlink" folHlink="folHlink"/>
  <p:sldLayoutIdLst>
    <p:sldLayoutId id="2147483912"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354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Lst>
  <p:hf hdr="0" ftr="0" dt="0"/>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282883"/>
      </p:ext>
    </p:extLst>
  </p:cSld>
  <p:clrMap bg1="lt1" tx1="dk1" bg2="lt2" tx2="dk2" accent1="accent1" accent2="accent2" accent3="accent3" accent4="accent4" accent5="accent5" accent6="accent6" hlink="hlink" folHlink="folHlink"/>
  <p:sldLayoutIdLst>
    <p:sldLayoutId id="2147483914"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228758"/>
      </p:ext>
    </p:extLst>
  </p:cSld>
  <p:clrMap bg1="lt1" tx1="dk1" bg2="lt2" tx2="dk2" accent1="accent1" accent2="accent2" accent3="accent3" accent4="accent4" accent5="accent5" accent6="accent6" hlink="hlink" folHlink="folHlink"/>
  <p:sldLayoutIdLst>
    <p:sldLayoutId id="2147483916"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831797"/>
      </p:ext>
    </p:extLst>
  </p:cSld>
  <p:clrMap bg1="lt1" tx1="dk1" bg2="lt2" tx2="dk2" accent1="accent1" accent2="accent2" accent3="accent3" accent4="accent4" accent5="accent5" accent6="accent6" hlink="hlink" folHlink="folHlink"/>
  <p:sldLayoutIdLst>
    <p:sldLayoutId id="2147483918"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674137"/>
      </p:ext>
    </p:extLst>
  </p:cSld>
  <p:clrMap bg1="lt1" tx1="dk1" bg2="lt2" tx2="dk2" accent1="accent1" accent2="accent2" accent3="accent3" accent4="accent4" accent5="accent5" accent6="accent6" hlink="hlink" folHlink="folHlink"/>
  <p:sldLayoutIdLst>
    <p:sldLayoutId id="2147483920"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623812"/>
      </p:ext>
    </p:extLst>
  </p:cSld>
  <p:clrMap bg1="lt1" tx1="dk1" bg2="lt2" tx2="dk2" accent1="accent1" accent2="accent2" accent3="accent3" accent4="accent4" accent5="accent5" accent6="accent6" hlink="hlink" folHlink="folHlink"/>
  <p:sldLayoutIdLst>
    <p:sldLayoutId id="2147483922"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402111"/>
      </p:ext>
    </p:extLst>
  </p:cSld>
  <p:clrMap bg1="lt1" tx1="dk1" bg2="lt2" tx2="dk2" accent1="accent1" accent2="accent2" accent3="accent3" accent4="accent4" accent5="accent5" accent6="accent6" hlink="hlink" folHlink="folHlink"/>
  <p:sldLayoutIdLst>
    <p:sldLayoutId id="2147483924"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939837"/>
      </p:ext>
    </p:extLst>
  </p:cSld>
  <p:clrMap bg1="lt1" tx1="dk1" bg2="lt2" tx2="dk2" accent1="accent1" accent2="accent2" accent3="accent3" accent4="accent4" accent5="accent5" accent6="accent6" hlink="hlink" folHlink="folHlink"/>
  <p:sldLayoutIdLst>
    <p:sldLayoutId id="2147483926"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349762"/>
      </p:ext>
    </p:extLst>
  </p:cSld>
  <p:clrMap bg1="lt1" tx1="dk1" bg2="lt2" tx2="dk2" accent1="accent1" accent2="accent2" accent3="accent3" accent4="accent4" accent5="accent5" accent6="accent6" hlink="hlink" folHlink="folHlink"/>
  <p:sldLayoutIdLst>
    <p:sldLayoutId id="2147483928"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421941"/>
      </p:ext>
    </p:extLst>
  </p:cSld>
  <p:clrMap bg1="lt1" tx1="dk1" bg2="lt2" tx2="dk2" accent1="accent1" accent2="accent2" accent3="accent3" accent4="accent4" accent5="accent5" accent6="accent6" hlink="hlink" folHlink="folHlink"/>
  <p:sldLayoutIdLst>
    <p:sldLayoutId id="2147483930"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033536"/>
      </p:ext>
    </p:extLst>
  </p:cSld>
  <p:clrMap bg1="lt1" tx1="dk1" bg2="lt2" tx2="dk2" accent1="accent1" accent2="accent2" accent3="accent3" accent4="accent4" accent5="accent5" accent6="accent6" hlink="hlink" folHlink="folHlink"/>
  <p:sldLayoutIdLst>
    <p:sldLayoutId id="2147483932"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672532"/>
      </p:ext>
    </p:extLst>
  </p:cSld>
  <p:clrMap bg1="lt1" tx1="dk1" bg2="lt2" tx2="dk2" accent1="accent1" accent2="accent2" accent3="accent3" accent4="accent4" accent5="accent5" accent6="accent6" hlink="hlink" folHlink="folHlink"/>
  <p:sldLayoutIdLst>
    <p:sldLayoutId id="2147483880"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181254"/>
      </p:ext>
    </p:extLst>
  </p:cSld>
  <p:clrMap bg1="lt1" tx1="dk1" bg2="lt2" tx2="dk2" accent1="accent1" accent2="accent2" accent3="accent3" accent4="accent4" accent5="accent5" accent6="accent6" hlink="hlink" folHlink="folHlink"/>
  <p:sldLayoutIdLst>
    <p:sldLayoutId id="2147483934"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698563"/>
      </p:ext>
    </p:extLst>
  </p:cSld>
  <p:clrMap bg1="lt1" tx1="dk1" bg2="lt2" tx2="dk2" accent1="accent1" accent2="accent2" accent3="accent3" accent4="accent4" accent5="accent5" accent6="accent6" hlink="hlink" folHlink="folHlink"/>
  <p:sldLayoutIdLst>
    <p:sldLayoutId id="2147483882"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4650"/>
      </p:ext>
    </p:extLst>
  </p:cSld>
  <p:clrMap bg1="lt1" tx1="dk1" bg2="lt2" tx2="dk2" accent1="accent1" accent2="accent2" accent3="accent3" accent4="accent4" accent5="accent5" accent6="accent6" hlink="hlink" folHlink="folHlink"/>
  <p:sldLayoutIdLst>
    <p:sldLayoutId id="2147483884"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508359"/>
      </p:ext>
    </p:extLst>
  </p:cSld>
  <p:clrMap bg1="lt1" tx1="dk1" bg2="lt2" tx2="dk2" accent1="accent1" accent2="accent2" accent3="accent3" accent4="accent4" accent5="accent5" accent6="accent6" hlink="hlink" folHlink="folHlink"/>
  <p:sldLayoutIdLst>
    <p:sldLayoutId id="2147483886"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25312"/>
      </p:ext>
    </p:extLst>
  </p:cSld>
  <p:clrMap bg1="lt1" tx1="dk1" bg2="lt2" tx2="dk2" accent1="accent1" accent2="accent2" accent3="accent3" accent4="accent4" accent5="accent5" accent6="accent6" hlink="hlink" folHlink="folHlink"/>
  <p:sldLayoutIdLst>
    <p:sldLayoutId id="2147483888"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062044"/>
      </p:ext>
    </p:extLst>
  </p:cSld>
  <p:clrMap bg1="lt1" tx1="dk1" bg2="lt2" tx2="dk2" accent1="accent1" accent2="accent2" accent3="accent3" accent4="accent4" accent5="accent5" accent6="accent6" hlink="hlink" folHlink="folHlink"/>
  <p:sldLayoutIdLst>
    <p:sldLayoutId id="2147483890"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C236-AB2E-4C00-A9DE-652F0CBD1EE5}" type="slidenum">
              <a:rPr lang="en-US" smtClean="0"/>
              <a:pPr/>
              <a:t>‹#›</a:t>
            </a:fld>
            <a:endParaRPr lang="en-US"/>
          </a:p>
        </p:txBody>
      </p:sp>
      <p:sp>
        <p:nvSpPr>
          <p:cNvPr id="8" name="Rectangle 7"/>
          <p:cNvSpPr/>
          <p:nvPr userDrawn="1"/>
        </p:nvSpPr>
        <p:spPr>
          <a:xfrm>
            <a:off x="0" y="0"/>
            <a:ext cx="1905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5791200" y="0"/>
            <a:ext cx="3352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262873"/>
      </p:ext>
    </p:extLst>
  </p:cSld>
  <p:clrMap bg1="lt1" tx1="dk1" bg2="lt2" tx2="dk2" accent1="accent1" accent2="accent2" accent3="accent3" accent4="accent4" accent5="accent5" accent6="accent6" hlink="hlink" folHlink="folHlink"/>
  <p:sldLayoutIdLst>
    <p:sldLayoutId id="2147483892" r:id="rId1"/>
  </p:sldLayoutIdLst>
  <p:transition spd="med">
    <p:split orient="vert"/>
  </p:transition>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19.jpe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5.jpeg"/><Relationship Id="rId1" Type="http://schemas.openxmlformats.org/officeDocument/2006/relationships/slideLayout" Target="../slideLayouts/slideLayout15.xml"/><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6.xml"/><Relationship Id="rId5" Type="http://schemas.openxmlformats.org/officeDocument/2006/relationships/image" Target="../media/image42.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2.jpeg"/><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3.jpeg"/><Relationship Id="rId1" Type="http://schemas.openxmlformats.org/officeDocument/2006/relationships/slideLayout" Target="../slideLayouts/slideLayout19.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0.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9.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0.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3.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2.jpeg"/><Relationship Id="rId1" Type="http://schemas.openxmlformats.org/officeDocument/2006/relationships/slideLayout" Target="../slideLayouts/slideLayout14.xml"/><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79.jpeg"/><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0.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3.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4.jpe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image" Target="../media/image85.jpeg"/><Relationship Id="rId1" Type="http://schemas.openxmlformats.org/officeDocument/2006/relationships/slideLayout" Target="../slideLayouts/slideLayout28.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1.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0.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31.xml"/><Relationship Id="rId5" Type="http://schemas.openxmlformats.org/officeDocument/2006/relationships/image" Target="../media/image42.jpeg"/><Relationship Id="rId4" Type="http://schemas.openxmlformats.org/officeDocument/2006/relationships/image" Target="../media/image97.jpeg"/></Relationships>
</file>

<file path=ppt/slides/_rels/slide6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39.jpeg"/><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100.jpeg"/><Relationship Id="rId4" Type="http://schemas.openxmlformats.org/officeDocument/2006/relationships/image" Target="../media/image99.jpeg"/></Relationships>
</file>

<file path=ppt/slides/_rels/slide6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103.jpeg"/></Relationships>
</file>

<file path=ppt/slides/_rels/slide6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7.jpeg"/><Relationship Id="rId4" Type="http://schemas.openxmlformats.org/officeDocument/2006/relationships/image" Target="../media/image10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389804" y="1912537"/>
            <a:ext cx="6062516"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9146" tIns="44572" rIns="89146" bIns="44572"/>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36" b="1" dirty="0" smtClean="0">
                <a:solidFill>
                  <a:srgbClr val="000099"/>
                </a:solidFill>
              </a:rPr>
              <a:t>15</a:t>
            </a:r>
            <a:r>
              <a:rPr lang="en-US" altLang="en-US" sz="2736" b="1" baseline="30000" dirty="0" smtClean="0">
                <a:solidFill>
                  <a:srgbClr val="000099"/>
                </a:solidFill>
              </a:rPr>
              <a:t>th</a:t>
            </a:r>
            <a:r>
              <a:rPr lang="en-US" altLang="en-US" sz="2736" b="1" dirty="0" smtClean="0">
                <a:solidFill>
                  <a:srgbClr val="000099"/>
                </a:solidFill>
              </a:rPr>
              <a:t> December 2015</a:t>
            </a:r>
            <a:endParaRPr lang="en-US" altLang="en-US" sz="2736" b="1" dirty="0">
              <a:solidFill>
                <a:srgbClr val="000099"/>
              </a:solidFill>
            </a:endParaRPr>
          </a:p>
          <a:p>
            <a:pPr algn="ctr">
              <a:spcBef>
                <a:spcPct val="50000"/>
              </a:spcBef>
            </a:pPr>
            <a:endParaRPr lang="en-US" altLang="en-US" sz="2736" b="1" dirty="0">
              <a:solidFill>
                <a:srgbClr val="000099"/>
              </a:solidFill>
            </a:endParaRPr>
          </a:p>
        </p:txBody>
      </p:sp>
      <p:sp>
        <p:nvSpPr>
          <p:cNvPr id="8195" name="AutoShape 4"/>
          <p:cNvSpPr>
            <a:spLocks noChangeArrowheads="1"/>
          </p:cNvSpPr>
          <p:nvPr/>
        </p:nvSpPr>
        <p:spPr bwMode="auto">
          <a:xfrm>
            <a:off x="2068803" y="441861"/>
            <a:ext cx="4896439" cy="1018112"/>
          </a:xfrm>
          <a:prstGeom prst="roundRect">
            <a:avLst>
              <a:gd name="adj" fmla="val 16667"/>
            </a:avLst>
          </a:prstGeom>
          <a:solidFill>
            <a:srgbClr val="FFFFFF"/>
          </a:solidFill>
          <a:ln w="28575">
            <a:solidFill>
              <a:srgbClr val="003366"/>
            </a:solidFill>
            <a:round/>
            <a:headEnd/>
            <a:tailEnd/>
          </a:ln>
        </p:spPr>
        <p:txBody>
          <a:bodyPr lIns="89146" tIns="44572" rIns="89146" bIns="44572"/>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spcBef>
                <a:spcPts val="289"/>
              </a:spcBef>
            </a:pPr>
            <a:r>
              <a:rPr lang="fr-FR" altLang="en-US" sz="2736" b="1" dirty="0">
                <a:solidFill>
                  <a:srgbClr val="003399"/>
                </a:solidFill>
              </a:rPr>
              <a:t>Royal </a:t>
            </a:r>
            <a:r>
              <a:rPr lang="fr-FR" altLang="en-US" sz="2736" b="1" dirty="0" err="1">
                <a:solidFill>
                  <a:srgbClr val="003399"/>
                </a:solidFill>
              </a:rPr>
              <a:t>Aeronautical</a:t>
            </a:r>
            <a:r>
              <a:rPr lang="fr-FR" altLang="en-US" sz="2736" b="1" dirty="0">
                <a:solidFill>
                  <a:srgbClr val="003399"/>
                </a:solidFill>
              </a:rPr>
              <a:t> Society </a:t>
            </a:r>
          </a:p>
          <a:p>
            <a:pPr algn="ctr"/>
            <a:r>
              <a:rPr lang="fr-FR" altLang="en-US" sz="3164" b="1" dirty="0">
                <a:solidFill>
                  <a:srgbClr val="003399"/>
                </a:solidFill>
              </a:rPr>
              <a:t>T</a:t>
            </a:r>
            <a:r>
              <a:rPr lang="fr-FR" altLang="en-US" sz="2736" b="1" dirty="0">
                <a:solidFill>
                  <a:srgbClr val="003399"/>
                </a:solidFill>
              </a:rPr>
              <a:t>OULOUSE </a:t>
            </a:r>
            <a:r>
              <a:rPr lang="fr-FR" altLang="en-US" sz="3164" b="1" dirty="0">
                <a:solidFill>
                  <a:srgbClr val="003399"/>
                </a:solidFill>
              </a:rPr>
              <a:t>B</a:t>
            </a:r>
            <a:r>
              <a:rPr lang="fr-FR" altLang="en-US" sz="2736" b="1" dirty="0">
                <a:solidFill>
                  <a:srgbClr val="003399"/>
                </a:solidFill>
              </a:rPr>
              <a:t>RANCH</a:t>
            </a:r>
            <a:endParaRPr lang="en-GB" altLang="en-US" sz="3506" dirty="0">
              <a:solidFill>
                <a:srgbClr val="003399"/>
              </a:solidFill>
            </a:endParaRPr>
          </a:p>
        </p:txBody>
      </p:sp>
      <p:sp>
        <p:nvSpPr>
          <p:cNvPr id="4100" name="Text Box 5"/>
          <p:cNvSpPr txBox="1">
            <a:spLocks noChangeArrowheads="1"/>
          </p:cNvSpPr>
          <p:nvPr/>
        </p:nvSpPr>
        <p:spPr bwMode="auto">
          <a:xfrm>
            <a:off x="1331640" y="3447286"/>
            <a:ext cx="6268868" cy="2036572"/>
          </a:xfrm>
          <a:prstGeom prst="rect">
            <a:avLst/>
          </a:prstGeom>
          <a:solidFill>
            <a:srgbClr val="3366FF">
              <a:alpha val="43921"/>
            </a:srgbClr>
          </a:solidFill>
          <a:ln w="19050">
            <a:solidFill>
              <a:schemeClr val="tx2"/>
            </a:solidFill>
            <a:miter lim="800000"/>
            <a:headEnd/>
            <a:tailEnd/>
          </a:ln>
        </p:spPr>
        <p:txBody>
          <a:bodyPr wrap="square" lIns="89146" tIns="44572" rIns="89146" bIns="115818">
            <a:spAutoFit/>
          </a:bodyPr>
          <a:lstStyle/>
          <a:p>
            <a:pPr algn="ctr" eaLnBrk="0" hangingPunct="0">
              <a:lnSpc>
                <a:spcPct val="50000"/>
              </a:lnSpc>
              <a:spcBef>
                <a:spcPct val="50000"/>
              </a:spcBef>
              <a:defRPr/>
            </a:pPr>
            <a:endParaRPr lang="en-GB" sz="599" b="1" dirty="0">
              <a:solidFill>
                <a:schemeClr val="bg1"/>
              </a:solidFill>
            </a:endParaRPr>
          </a:p>
          <a:p>
            <a:pPr algn="ctr" eaLnBrk="0" hangingPunct="0">
              <a:lnSpc>
                <a:spcPct val="50000"/>
              </a:lnSpc>
              <a:spcBef>
                <a:spcPts val="1171"/>
              </a:spcBef>
              <a:spcAft>
                <a:spcPts val="600"/>
              </a:spcAft>
              <a:defRPr/>
            </a:pPr>
            <a:r>
              <a:rPr lang="en-GB" b="1" dirty="0" smtClean="0">
                <a:solidFill>
                  <a:schemeClr val="bg1"/>
                </a:solidFill>
                <a:latin typeface="+mn-lt"/>
              </a:rPr>
              <a:t> </a:t>
            </a:r>
            <a:r>
              <a:rPr lang="en-GB" b="1" dirty="0" smtClean="0">
                <a:solidFill>
                  <a:schemeClr val="bg1"/>
                </a:solidFill>
                <a:latin typeface="+mn-lt"/>
                <a:cs typeface="Times New Roman" pitchFamily="18" charset="0"/>
              </a:rPr>
              <a:t>Ian WHITTLE</a:t>
            </a:r>
          </a:p>
          <a:p>
            <a:pPr algn="ctr" eaLnBrk="0" hangingPunct="0">
              <a:lnSpc>
                <a:spcPct val="50000"/>
              </a:lnSpc>
              <a:spcBef>
                <a:spcPts val="1171"/>
              </a:spcBef>
              <a:defRPr/>
            </a:pPr>
            <a:r>
              <a:rPr lang="en-GB" b="1" dirty="0" smtClean="0">
                <a:solidFill>
                  <a:schemeClr val="bg1"/>
                </a:solidFill>
                <a:latin typeface="+mn-lt"/>
                <a:cs typeface="Times New Roman" pitchFamily="18" charset="0"/>
              </a:rPr>
              <a:t>son of Sir Frank WHITTLE</a:t>
            </a:r>
          </a:p>
          <a:p>
            <a:pPr algn="ctr" eaLnBrk="0" hangingPunct="0">
              <a:lnSpc>
                <a:spcPct val="50000"/>
              </a:lnSpc>
              <a:spcBef>
                <a:spcPts val="1171"/>
              </a:spcBef>
              <a:defRPr/>
            </a:pPr>
            <a:r>
              <a:rPr lang="en-GB" b="1" dirty="0">
                <a:solidFill>
                  <a:schemeClr val="bg1"/>
                </a:solidFill>
              </a:rPr>
              <a:t>and</a:t>
            </a:r>
            <a:endParaRPr lang="en-GB" b="1" dirty="0" smtClean="0">
              <a:solidFill>
                <a:schemeClr val="bg1"/>
              </a:solidFill>
              <a:latin typeface="+mn-lt"/>
              <a:cs typeface="Times New Roman" pitchFamily="18" charset="0"/>
            </a:endParaRPr>
          </a:p>
          <a:p>
            <a:pPr algn="ctr" eaLnBrk="0" hangingPunct="0">
              <a:lnSpc>
                <a:spcPct val="50000"/>
              </a:lnSpc>
              <a:spcBef>
                <a:spcPts val="1171"/>
              </a:spcBef>
              <a:defRPr/>
            </a:pPr>
            <a:r>
              <a:rPr lang="en-GB" sz="3164" b="1" dirty="0">
                <a:solidFill>
                  <a:schemeClr val="bg1"/>
                </a:solidFill>
              </a:rPr>
              <a:t>Wolfgang BRIX</a:t>
            </a:r>
          </a:p>
          <a:p>
            <a:pPr algn="ctr" eaLnBrk="0" hangingPunct="0">
              <a:lnSpc>
                <a:spcPct val="50000"/>
              </a:lnSpc>
              <a:spcBef>
                <a:spcPts val="1171"/>
              </a:spcBef>
              <a:spcAft>
                <a:spcPts val="600"/>
              </a:spcAft>
              <a:defRPr/>
            </a:pPr>
            <a:r>
              <a:rPr lang="en-GB" b="1" dirty="0">
                <a:solidFill>
                  <a:schemeClr val="bg1"/>
                </a:solidFill>
              </a:rPr>
              <a:t>former Engine Expert Airbus </a:t>
            </a:r>
            <a:r>
              <a:rPr lang="en-GB" b="1" dirty="0" smtClean="0">
                <a:solidFill>
                  <a:schemeClr val="bg1"/>
                </a:solidFill>
              </a:rPr>
              <a:t>Deutschland</a:t>
            </a:r>
            <a:endParaRPr lang="en-GB" sz="2000" b="1" dirty="0">
              <a:solidFill>
                <a:schemeClr val="bg1"/>
              </a:solidFill>
            </a:endParaRPr>
          </a:p>
        </p:txBody>
      </p:sp>
      <p:sp>
        <p:nvSpPr>
          <p:cNvPr id="8198" name="Text Box 8"/>
          <p:cNvSpPr txBox="1">
            <a:spLocks noChangeArrowheads="1"/>
          </p:cNvSpPr>
          <p:nvPr/>
        </p:nvSpPr>
        <p:spPr bwMode="auto">
          <a:xfrm>
            <a:off x="-35295" y="2658244"/>
            <a:ext cx="9144000" cy="43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9146" tIns="44572" rIns="89146" bIns="44572">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lnSpc>
                <a:spcPct val="80000"/>
              </a:lnSpc>
              <a:spcBef>
                <a:spcPct val="15000"/>
              </a:spcBef>
            </a:pPr>
            <a:r>
              <a:rPr lang="en-GB" altLang="en-US" sz="2800" b="1" dirty="0" smtClean="0">
                <a:solidFill>
                  <a:srgbClr val="000099"/>
                </a:solidFill>
              </a:rPr>
              <a:t>“The Fathers of the Turbojet Engine”</a:t>
            </a:r>
            <a:endParaRPr lang="en-GB" altLang="en-US" sz="2800" b="1" dirty="0">
              <a:solidFill>
                <a:srgbClr val="00009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97" y="441861"/>
            <a:ext cx="1018945" cy="1018945"/>
          </a:xfrm>
          <a:prstGeom prst="rect">
            <a:avLst/>
          </a:prstGeom>
        </p:spPr>
      </p:pic>
      <p:sp>
        <p:nvSpPr>
          <p:cNvPr id="8" name="Rectangle 7"/>
          <p:cNvSpPr/>
          <p:nvPr/>
        </p:nvSpPr>
        <p:spPr>
          <a:xfrm>
            <a:off x="348705" y="5889848"/>
            <a:ext cx="8505277" cy="461665"/>
          </a:xfrm>
          <a:prstGeom prst="rect">
            <a:avLst/>
          </a:prstGeom>
        </p:spPr>
        <p:txBody>
          <a:bodyPr wrap="none">
            <a:spAutoFit/>
          </a:bodyPr>
          <a:lstStyle/>
          <a:p>
            <a:pPr algn="ctr"/>
            <a:r>
              <a:rPr lang="en-GB" b="1" dirty="0" smtClean="0">
                <a:solidFill>
                  <a:srgbClr val="000099"/>
                </a:solidFill>
              </a:rPr>
              <a:t>Download their Presentations from: www.Dibley.eu.com. </a:t>
            </a:r>
            <a:endParaRPr lang="en-GB" dirty="0"/>
          </a:p>
        </p:txBody>
      </p:sp>
    </p:spTree>
    <p:extLst>
      <p:ext uri="{BB962C8B-B14F-4D97-AF65-F5344CB8AC3E}">
        <p14:creationId xmlns:p14="http://schemas.microsoft.com/office/powerpoint/2010/main" val="275265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781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075477"/>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6279B8-949F-461C-A5D7-3431CE27021B}"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p:txBody>
          <a:bodyPr/>
          <a:lstStyle/>
          <a:p>
            <a:endParaRPr lang="en-US" dirty="0"/>
          </a:p>
        </p:txBody>
      </p:sp>
      <p:pic>
        <p:nvPicPr>
          <p:cNvPr id="10" name="Picture 9"/>
          <p:cNvPicPr>
            <a:picLocks noChangeAspect="1"/>
          </p:cNvPicPr>
          <p:nvPr/>
        </p:nvPicPr>
        <p:blipFill>
          <a:blip r:embed="rId2" cstate="print"/>
          <a:stretch>
            <a:fillRect/>
          </a:stretch>
        </p:blipFill>
        <p:spPr>
          <a:xfrm>
            <a:off x="5562600" y="2492067"/>
            <a:ext cx="2442519" cy="1767125"/>
          </a:xfrm>
          <a:prstGeom prst="rect">
            <a:avLst/>
          </a:prstGeom>
        </p:spPr>
      </p:pic>
      <p:sp>
        <p:nvSpPr>
          <p:cNvPr id="12" name="TextBox 11"/>
          <p:cNvSpPr txBox="1"/>
          <p:nvPr/>
        </p:nvSpPr>
        <p:spPr>
          <a:xfrm>
            <a:off x="792481" y="2590800"/>
            <a:ext cx="370331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Dr Griffith (RAE) </a:t>
            </a:r>
            <a:r>
              <a:rPr kumimoji="0" lang="en-US" sz="2400" b="0" i="0" u="none" strike="noStrike" kern="0" cap="none" spc="0" normalizeH="0" baseline="0" noProof="0" dirty="0" smtClean="0">
                <a:ln>
                  <a:noFill/>
                </a:ln>
                <a:solidFill>
                  <a:sysClr val="windowText" lastClr="000000"/>
                </a:solidFill>
                <a:effectLst/>
                <a:uLnTx/>
                <a:uFillTx/>
              </a:rPr>
              <a:t>advises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sysClr val="windowText" lastClr="000000"/>
                </a:solidFill>
                <a:effectLst/>
                <a:uLnTx/>
                <a:uFillTx/>
              </a:rPr>
              <a:t>Air </a:t>
            </a:r>
            <a:r>
              <a:rPr kumimoji="0" lang="en-US" sz="2400" b="0" i="0" u="none" strike="noStrike" kern="0" cap="none" spc="0" normalizeH="0" baseline="0" noProof="0" dirty="0">
                <a:ln>
                  <a:noFill/>
                </a:ln>
                <a:solidFill>
                  <a:sysClr val="windowText" lastClr="000000"/>
                </a:solidFill>
                <a:effectLst/>
                <a:uLnTx/>
                <a:uFillTx/>
              </a:rPr>
              <a:t>Ministry </a:t>
            </a:r>
            <a:r>
              <a:rPr kumimoji="0" lang="en-US" sz="2400" b="0" i="0" u="none" strike="noStrike" kern="0" cap="none" spc="0" normalizeH="0" baseline="0" noProof="0" dirty="0" smtClean="0">
                <a:ln>
                  <a:noFill/>
                </a:ln>
                <a:solidFill>
                  <a:sysClr val="windowText" lastClr="000000"/>
                </a:solidFill>
                <a:effectLst/>
                <a:uLnTx/>
                <a:uFillTx/>
              </a:rPr>
              <a:t>that </a:t>
            </a:r>
            <a:r>
              <a:rPr kumimoji="0" lang="en-US" sz="2400" b="0" i="0" u="none" strike="noStrike" kern="0" cap="none" spc="0" normalizeH="0" baseline="0" noProof="0" dirty="0">
                <a:ln>
                  <a:noFill/>
                </a:ln>
                <a:solidFill>
                  <a:sysClr val="windowText" lastClr="000000"/>
                </a:solidFill>
                <a:effectLst/>
                <a:uLnTx/>
                <a:uFillTx/>
              </a:rPr>
              <a:t>idea has insufficient merit to warrant further research</a:t>
            </a:r>
          </a:p>
        </p:txBody>
      </p:sp>
    </p:spTree>
    <p:extLst>
      <p:ext uri="{BB962C8B-B14F-4D97-AF65-F5344CB8AC3E}">
        <p14:creationId xmlns:p14="http://schemas.microsoft.com/office/powerpoint/2010/main" val="21188151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5C3E3B-2231-41C0-BBB7-E2EFEE7C5948}" type="slidenum">
              <a:rPr kumimoji="0" lang="en-GB" sz="1800" b="0" i="0" u="none" strike="noStrike" kern="0" cap="none" spc="0" normalizeH="0" baseline="0" noProof="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chemeClr val="tx1"/>
              </a:solidFill>
              <a:effectLst/>
              <a:uLnTx/>
              <a:uFillTx/>
            </a:endParaRPr>
          </a:p>
        </p:txBody>
      </p:sp>
      <p:sp>
        <p:nvSpPr>
          <p:cNvPr id="9219" name="Rectangle 2"/>
          <p:cNvSpPr>
            <a:spLocks noGrp="1" noChangeArrowheads="1"/>
          </p:cNvSpPr>
          <p:nvPr>
            <p:ph type="title"/>
          </p:nvPr>
        </p:nvSpPr>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1930/31</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dirty="0" smtClean="0">
              <a:solidFill>
                <a:schemeClr val="tx1"/>
              </a:solidFill>
            </a:endParaRPr>
          </a:p>
        </p:txBody>
      </p:sp>
      <p:sp>
        <p:nvSpPr>
          <p:cNvPr id="9220" name="Rectangle 3"/>
          <p:cNvSpPr>
            <a:spLocks noGrp="1" noChangeArrowheads="1"/>
          </p:cNvSpPr>
          <p:nvPr>
            <p:ph type="body" idx="1"/>
          </p:nvPr>
        </p:nvSpPr>
        <p:spPr/>
        <p:txBody>
          <a:bodyPr/>
          <a:lstStyle/>
          <a:p>
            <a:r>
              <a:rPr lang="en-US" smtClean="0"/>
              <a:t>Turbojet patent</a:t>
            </a:r>
          </a:p>
          <a:p>
            <a:endParaRPr lang="en-US" smtClean="0"/>
          </a:p>
          <a:p>
            <a:r>
              <a:rPr lang="en-US" smtClean="0"/>
              <a:t>Air Ministry remain disinterested and fail to apply secrecy</a:t>
            </a:r>
          </a:p>
          <a:p>
            <a:endParaRPr lang="en-US" smtClean="0"/>
          </a:p>
          <a:p>
            <a:r>
              <a:rPr lang="en-US" smtClean="0"/>
              <a:t>Aero gas turbine work at RAE ceases</a:t>
            </a:r>
          </a:p>
        </p:txBody>
      </p:sp>
    </p:spTree>
    <p:extLst>
      <p:ext uri="{BB962C8B-B14F-4D97-AF65-F5344CB8AC3E}">
        <p14:creationId xmlns:p14="http://schemas.microsoft.com/office/powerpoint/2010/main" val="2592186322"/>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503"/>
            <a:ext cx="8229600" cy="1321097"/>
          </a:xfrm>
        </p:spPr>
        <p:txBody>
          <a:bodyPr>
            <a:normAutofit fontScale="90000"/>
          </a:bodyPr>
          <a:lstStyle/>
          <a:p>
            <a:r>
              <a:rPr lang="en-US" dirty="0" smtClean="0">
                <a:solidFill>
                  <a:schemeClr val="tx1"/>
                </a:solidFill>
              </a:rPr>
              <a:t>1931/32</a:t>
            </a:r>
            <a:r>
              <a:rPr lang="en-US" dirty="0">
                <a:solidFill>
                  <a:schemeClr val="tx1"/>
                </a:solidFill>
              </a:rPr>
              <a:t> Turbojet enters the public domain</a:t>
            </a:r>
            <a:br>
              <a:rPr lang="en-US" dirty="0">
                <a:solidFill>
                  <a:schemeClr val="tx1"/>
                </a:solidFill>
              </a:rPr>
            </a:b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160" t="21165" r="41694" b="43131"/>
          <a:stretch/>
        </p:blipFill>
        <p:spPr>
          <a:xfrm>
            <a:off x="644434" y="1470818"/>
            <a:ext cx="8077200" cy="4678363"/>
          </a:xfrm>
        </p:spPr>
      </p:pic>
      <p:cxnSp>
        <p:nvCxnSpPr>
          <p:cNvPr id="7" name="Straight Arrow Connector 6"/>
          <p:cNvCxnSpPr/>
          <p:nvPr/>
        </p:nvCxnSpPr>
        <p:spPr>
          <a:xfrm>
            <a:off x="6596743" y="3657600"/>
            <a:ext cx="609600" cy="0"/>
          </a:xfrm>
          <a:prstGeom prst="straightConnector1">
            <a:avLst/>
          </a:prstGeom>
          <a:ln w="38100">
            <a:solidFill>
              <a:srgbClr val="E93D07"/>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81800" y="2438400"/>
            <a:ext cx="609600" cy="0"/>
          </a:xfrm>
          <a:prstGeom prst="straightConnector1">
            <a:avLst/>
          </a:prstGeom>
          <a:ln w="38100">
            <a:solidFill>
              <a:srgbClr val="E93D0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87143" y="4038600"/>
            <a:ext cx="609600" cy="0"/>
          </a:xfrm>
          <a:prstGeom prst="straightConnector1">
            <a:avLst/>
          </a:prstGeom>
          <a:ln w="38100">
            <a:solidFill>
              <a:srgbClr val="E93D07"/>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1600199" y="3809999"/>
            <a:ext cx="457200"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rPr>
              <a:t>?</a:t>
            </a:r>
            <a:endParaRPr kumimoji="0" lang="en-US" sz="4000" b="1" i="0" u="none" strike="noStrike" kern="0" cap="none" spc="0" normalizeH="0" baseline="0" noProof="0" dirty="0">
              <a:ln>
                <a:noFill/>
              </a:ln>
              <a:solidFill>
                <a:srgbClr val="FF0000"/>
              </a:solidFill>
              <a:effectLst/>
              <a:uLnTx/>
              <a:uFillTx/>
            </a:endParaRPr>
          </a:p>
        </p:txBody>
      </p:sp>
      <p:cxnSp>
        <p:nvCxnSpPr>
          <p:cNvPr id="11" name="Straight Arrow Connector 10"/>
          <p:cNvCxnSpPr/>
          <p:nvPr/>
        </p:nvCxnSpPr>
        <p:spPr>
          <a:xfrm>
            <a:off x="5906086" y="3429000"/>
            <a:ext cx="609600" cy="0"/>
          </a:xfrm>
          <a:prstGeom prst="straightConnector1">
            <a:avLst/>
          </a:prstGeom>
          <a:ln w="38100">
            <a:solidFill>
              <a:srgbClr val="E93D0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8305800" y="2819400"/>
            <a:ext cx="457200"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rPr>
              <a:t>?</a:t>
            </a:r>
            <a:endParaRPr kumimoji="0" lang="en-US" sz="40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7882382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741A80-093B-4EA4-8D34-1C3A26BF83DB}"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a:ln>
                <a:noFill/>
              </a:ln>
              <a:solidFill>
                <a:sysClr val="windowText" lastClr="000000"/>
              </a:solidFill>
              <a:effectLst/>
              <a:uLnTx/>
              <a:uFillTx/>
            </a:endParaRPr>
          </a:p>
        </p:txBody>
      </p:sp>
      <p:sp>
        <p:nvSpPr>
          <p:cNvPr id="11267" name="Rectangle 2"/>
          <p:cNvSpPr>
            <a:spLocks noGrp="1" noChangeArrowheads="1"/>
          </p:cNvSpPr>
          <p:nvPr>
            <p:ph type="title"/>
          </p:nvPr>
        </p:nvSpPr>
        <p:spPr>
          <a:xfrm>
            <a:off x="457200" y="251778"/>
            <a:ext cx="8229600" cy="1143000"/>
          </a:xfrm>
        </p:spPr>
        <p:txBody>
          <a:bodyPr>
            <a:normAutofit fontScale="90000"/>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1930 - 34</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600" b="1" dirty="0" smtClean="0">
                <a:solidFill>
                  <a:schemeClr val="tx1"/>
                </a:solidFill>
              </a:rPr>
              <a:t>Turbofan</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endParaRPr lang="en-US" sz="3600" b="1" dirty="0" smtClean="0">
              <a:solidFill>
                <a:schemeClr val="tx1"/>
              </a:solidFill>
            </a:endParaRPr>
          </a:p>
        </p:txBody>
      </p:sp>
      <p:pic>
        <p:nvPicPr>
          <p:cNvPr id="4" name="Picture 2" descr="Archival Images 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524000"/>
            <a:ext cx="3554730" cy="290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2642206" y="5029200"/>
            <a:ext cx="421579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Turbofan </a:t>
            </a:r>
            <a:endParaRPr kumimoji="0" lang="en-US" sz="2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1485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45503"/>
          </a:xfrm>
        </p:spPr>
        <p:txBody>
          <a:bodyPr>
            <a:normAutofit fontScale="90000"/>
          </a:bodyPr>
          <a:lstStyle/>
          <a:p>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3100" b="1" dirty="0" smtClean="0"/>
              <a:t>Reheat</a:t>
            </a:r>
            <a:endParaRPr lang="en-GB" sz="3100" b="1" dirty="0"/>
          </a:p>
        </p:txBody>
      </p:sp>
      <p:sp>
        <p:nvSpPr>
          <p:cNvPr id="3" name="Subtitle 2"/>
          <p:cNvSpPr>
            <a:spLocks noGrp="1"/>
          </p:cNvSpPr>
          <p:nvPr>
            <p:ph type="subTitle" idx="1"/>
          </p:nvPr>
        </p:nvSpPr>
        <p:spPr>
          <a:xfrm>
            <a:off x="1306299" y="4267200"/>
            <a:ext cx="6400800" cy="1600200"/>
          </a:xfrm>
        </p:spPr>
        <p:txBody>
          <a:bodyPr/>
          <a:lstStyle/>
          <a:p>
            <a:endParaRPr lang="en-GB" dirty="0" smtClean="0"/>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0598" y="1066800"/>
            <a:ext cx="5312202" cy="379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27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471B3-E5C0-48B6-9AF0-60385DB8B34C}"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a:ln>
                <a:noFill/>
              </a:ln>
              <a:solidFill>
                <a:sysClr val="windowText" lastClr="000000"/>
              </a:solidFill>
              <a:effectLst/>
              <a:uLnTx/>
              <a:uFillTx/>
            </a:endParaRPr>
          </a:p>
        </p:txBody>
      </p:sp>
      <p:sp>
        <p:nvSpPr>
          <p:cNvPr id="13315" name="Rectangle 4"/>
          <p:cNvSpPr>
            <a:spLocks noGrp="1" noChangeArrowheads="1"/>
          </p:cNvSpPr>
          <p:nvPr>
            <p:ph type="ctrTitle"/>
          </p:nvPr>
        </p:nvSpPr>
        <p:spPr>
          <a:xfrm>
            <a:off x="685800" y="304800"/>
            <a:ext cx="7772400" cy="1143000"/>
          </a:xfrm>
        </p:spPr>
        <p:txBody>
          <a:bodyPr>
            <a:normAutofit fontScale="90000"/>
          </a:bodyPr>
          <a:lstStyle/>
          <a:p>
            <a:r>
              <a:rPr lang="en-US" b="1" dirty="0" smtClean="0"/>
              <a:t>1934 - 1936 F.W. at Cambridge (</a:t>
            </a:r>
            <a:r>
              <a:rPr lang="en-US" b="1" dirty="0" err="1" smtClean="0"/>
              <a:t>Peterhouse</a:t>
            </a:r>
            <a:r>
              <a:rPr lang="en-US" b="1" dirty="0" smtClean="0"/>
              <a:t>)</a:t>
            </a:r>
            <a:endParaRPr lang="en-US" dirty="0" smtClean="0"/>
          </a:p>
        </p:txBody>
      </p:sp>
      <p:sp>
        <p:nvSpPr>
          <p:cNvPr id="13316" name="Rectangle 5"/>
          <p:cNvSpPr>
            <a:spLocks noGrp="1" noChangeArrowheads="1"/>
          </p:cNvSpPr>
          <p:nvPr>
            <p:ph type="subTitle" idx="1"/>
          </p:nvPr>
        </p:nvSpPr>
        <p:spPr>
          <a:xfrm>
            <a:off x="1371600" y="3276600"/>
            <a:ext cx="6400800" cy="2362200"/>
          </a:xfrm>
        </p:spPr>
        <p:txBody>
          <a:bodyPr/>
          <a:lstStyle/>
          <a:p>
            <a:r>
              <a:rPr lang="en-US" b="1" dirty="0" smtClean="0">
                <a:solidFill>
                  <a:schemeClr val="tx1"/>
                </a:solidFill>
              </a:rPr>
              <a:t>May 1935 - turbojet rescued from oblivion</a:t>
            </a:r>
            <a:endParaRPr lang="en-US" dirty="0" smtClean="0">
              <a:solidFill>
                <a:schemeClr val="tx1"/>
              </a:solidFill>
            </a:endParaRPr>
          </a:p>
        </p:txBody>
      </p:sp>
    </p:spTree>
    <p:extLst>
      <p:ext uri="{BB962C8B-B14F-4D97-AF65-F5344CB8AC3E}">
        <p14:creationId xmlns:p14="http://schemas.microsoft.com/office/powerpoint/2010/main" val="2378784477"/>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31944F-FA05-4D7E-BDD0-C67AFEB46040}"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endParaRPr>
          </a:p>
        </p:txBody>
      </p:sp>
      <p:pic>
        <p:nvPicPr>
          <p:cNvPr id="14339" name="Picture 2" descr="pic68"/>
          <p:cNvPicPr>
            <a:picLocks noChangeAspect="1" noChangeArrowheads="1"/>
          </p:cNvPicPr>
          <p:nvPr/>
        </p:nvPicPr>
        <p:blipFill>
          <a:blip r:embed="rId3" cstate="print"/>
          <a:srcRect/>
          <a:stretch>
            <a:fillRect/>
          </a:stretch>
        </p:blipFill>
        <p:spPr bwMode="auto">
          <a:xfrm>
            <a:off x="2124075" y="188913"/>
            <a:ext cx="4865688" cy="5889625"/>
          </a:xfrm>
          <a:prstGeom prst="rect">
            <a:avLst/>
          </a:prstGeom>
          <a:noFill/>
          <a:ln w="9525">
            <a:noFill/>
            <a:miter lim="800000"/>
            <a:headEnd/>
            <a:tailEnd/>
          </a:ln>
        </p:spPr>
      </p:pic>
      <p:sp>
        <p:nvSpPr>
          <p:cNvPr id="14340" name="Rectangle 3"/>
          <p:cNvSpPr>
            <a:spLocks noGrp="1" noChangeArrowheads="1"/>
          </p:cNvSpPr>
          <p:nvPr>
            <p:ph type="title"/>
          </p:nvPr>
        </p:nvSpPr>
        <p:spPr>
          <a:xfrm>
            <a:off x="468313" y="5715000"/>
            <a:ext cx="8229600" cy="1143000"/>
          </a:xfrm>
        </p:spPr>
        <p:txBody>
          <a:bodyPr>
            <a:normAutofit/>
          </a:bodyPr>
          <a:lstStyle/>
          <a:p>
            <a:r>
              <a:rPr lang="en-GB" sz="2400" dirty="0" smtClean="0"/>
              <a:t>Col</a:t>
            </a:r>
            <a:r>
              <a:rPr lang="en-GB" sz="2400" b="1" dirty="0" smtClean="0"/>
              <a:t> </a:t>
            </a:r>
            <a:r>
              <a:rPr lang="en-GB" sz="2400" b="1" dirty="0" err="1" smtClean="0"/>
              <a:t>Tinling</a:t>
            </a:r>
            <a:r>
              <a:rPr lang="en-GB" sz="2400" b="1" dirty="0" smtClean="0"/>
              <a:t> &amp; </a:t>
            </a:r>
            <a:r>
              <a:rPr lang="en-GB" sz="2400" dirty="0" smtClean="0"/>
              <a:t>Rolf</a:t>
            </a:r>
            <a:r>
              <a:rPr lang="en-GB" sz="2400" b="1" dirty="0" smtClean="0"/>
              <a:t> Williams c1936</a:t>
            </a:r>
            <a:endParaRPr lang="en-US" sz="2400" b="1" dirty="0" smtClean="0"/>
          </a:p>
        </p:txBody>
      </p:sp>
    </p:spTree>
    <p:extLst>
      <p:ext uri="{BB962C8B-B14F-4D97-AF65-F5344CB8AC3E}">
        <p14:creationId xmlns:p14="http://schemas.microsoft.com/office/powerpoint/2010/main" val="3201564241"/>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69B52A2-1F19-4549-BBCC-CFB5E5795990}"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a:ln>
                <a:noFill/>
              </a:ln>
              <a:solidFill>
                <a:sysClr val="windowText" lastClr="000000"/>
              </a:solidFill>
              <a:effectLst/>
              <a:uLnTx/>
              <a:uFillTx/>
            </a:endParaRPr>
          </a:p>
        </p:txBody>
      </p:sp>
      <p:sp>
        <p:nvSpPr>
          <p:cNvPr id="15363" name="Rectangle 2"/>
          <p:cNvSpPr>
            <a:spLocks noGrp="1" noChangeArrowheads="1"/>
          </p:cNvSpPr>
          <p:nvPr>
            <p:ph type="ctrTitle"/>
          </p:nvPr>
        </p:nvSpPr>
        <p:spPr>
          <a:xfrm>
            <a:off x="646113" y="1179513"/>
            <a:ext cx="7772400" cy="1143000"/>
          </a:xfrm>
        </p:spPr>
        <p:txBody>
          <a:bodyPr>
            <a:normAutofit fontScale="90000"/>
          </a:bodyPr>
          <a:lstStyle/>
          <a:p>
            <a:r>
              <a:rPr lang="en-US" b="1" dirty="0" smtClean="0"/>
              <a:t>1936 - </a:t>
            </a:r>
            <a:r>
              <a:rPr lang="en-US" dirty="0"/>
              <a:t>back into the fray</a:t>
            </a:r>
            <a:br>
              <a:rPr lang="en-US" dirty="0"/>
            </a:br>
            <a:r>
              <a:rPr lang="en-US" b="1" dirty="0" smtClean="0"/>
              <a:t/>
            </a:r>
            <a:br>
              <a:rPr lang="en-US" b="1" dirty="0" smtClean="0"/>
            </a:br>
            <a:r>
              <a:rPr lang="en-US" sz="3600" b="0" dirty="0" smtClean="0">
                <a:latin typeface="+mn-lt"/>
              </a:rPr>
              <a:t> </a:t>
            </a:r>
          </a:p>
        </p:txBody>
      </p:sp>
      <p:sp>
        <p:nvSpPr>
          <p:cNvPr id="2" name="Rectangle 1"/>
          <p:cNvSpPr/>
          <p:nvPr/>
        </p:nvSpPr>
        <p:spPr>
          <a:xfrm>
            <a:off x="838200" y="3124200"/>
            <a:ext cx="426475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rPr>
              <a:t>R</a:t>
            </a:r>
            <a:r>
              <a:rPr kumimoji="0" lang="en-US" sz="2800" b="0" i="0" u="none" strike="noStrike" kern="0" cap="none" spc="0" normalizeH="0" baseline="0" noProof="0" dirty="0">
                <a:ln>
                  <a:noFill/>
                </a:ln>
                <a:solidFill>
                  <a:sysClr val="windowText" lastClr="000000"/>
                </a:solidFill>
                <a:effectLst/>
                <a:uLnTx/>
                <a:uFillTx/>
              </a:rPr>
              <a:t>oyal </a:t>
            </a:r>
            <a:r>
              <a:rPr kumimoji="0" lang="en-US" sz="2800" b="0" i="0" u="none" strike="noStrike" kern="0" cap="none" spc="0" normalizeH="0" baseline="0" noProof="0" dirty="0">
                <a:ln>
                  <a:noFill/>
                </a:ln>
                <a:solidFill>
                  <a:srgbClr val="FF0000"/>
                </a:solidFill>
                <a:effectLst/>
                <a:uLnTx/>
                <a:uFillTx/>
              </a:rPr>
              <a:t>A</a:t>
            </a:r>
            <a:r>
              <a:rPr kumimoji="0" lang="en-US" sz="2800" b="0" i="0" u="none" strike="noStrike" kern="0" cap="none" spc="0" normalizeH="0" baseline="0" noProof="0" dirty="0">
                <a:ln>
                  <a:noFill/>
                </a:ln>
                <a:solidFill>
                  <a:sysClr val="windowText" lastClr="000000"/>
                </a:solidFill>
                <a:effectLst/>
                <a:uLnTx/>
                <a:uFillTx/>
              </a:rPr>
              <a:t>ircraft </a:t>
            </a:r>
            <a:r>
              <a:rPr kumimoji="0" lang="en-US" sz="2800" b="0" i="0" u="none" strike="noStrike" kern="0" cap="none" spc="0" normalizeH="0" baseline="0" noProof="0" dirty="0">
                <a:ln>
                  <a:noFill/>
                </a:ln>
                <a:solidFill>
                  <a:srgbClr val="FF0000"/>
                </a:solidFill>
                <a:effectLst/>
                <a:uLnTx/>
                <a:uFillTx/>
              </a:rPr>
              <a:t>E</a:t>
            </a:r>
            <a:r>
              <a:rPr kumimoji="0" lang="en-US" sz="2800" b="0" i="0" u="none" strike="noStrike" kern="0" cap="none" spc="0" normalizeH="0" baseline="0" noProof="0" dirty="0">
                <a:ln>
                  <a:noFill/>
                </a:ln>
                <a:solidFill>
                  <a:sysClr val="windowText" lastClr="000000"/>
                </a:solidFill>
                <a:effectLst/>
                <a:uLnTx/>
                <a:uFillTx/>
              </a:rPr>
              <a:t>stablishment</a:t>
            </a:r>
          </a:p>
        </p:txBody>
      </p:sp>
      <p:sp>
        <p:nvSpPr>
          <p:cNvPr id="3" name="Rectangle 2"/>
          <p:cNvSpPr/>
          <p:nvPr/>
        </p:nvSpPr>
        <p:spPr>
          <a:xfrm>
            <a:off x="990600" y="4350821"/>
            <a:ext cx="6113374"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829732" y="2108267"/>
            <a:ext cx="34374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Power Jets Ltd.</a:t>
            </a:r>
            <a:endParaRPr kumimoji="0" lang="en-US" sz="2800" b="0" i="0" u="none" strike="noStrike" kern="0" cap="none" spc="0" normalizeH="0" baseline="0" noProof="0" dirty="0">
              <a:ln>
                <a:noFill/>
              </a:ln>
              <a:solidFill>
                <a:sysClr val="windowText" lastClr="000000"/>
              </a:solidFill>
              <a:effectLst/>
              <a:uLnTx/>
              <a:uFillTx/>
            </a:endParaRPr>
          </a:p>
        </p:txBody>
      </p:sp>
      <p:pic>
        <p:nvPicPr>
          <p:cNvPr id="7" name="Picture 2" descr="pic68"/>
          <p:cNvPicPr>
            <a:picLocks noChangeAspect="1" noChangeArrowheads="1"/>
          </p:cNvPicPr>
          <p:nvPr/>
        </p:nvPicPr>
        <p:blipFill>
          <a:blip r:embed="rId3" cstate="print"/>
          <a:srcRect/>
          <a:stretch>
            <a:fillRect/>
          </a:stretch>
        </p:blipFill>
        <p:spPr bwMode="auto">
          <a:xfrm>
            <a:off x="5496286" y="1751013"/>
            <a:ext cx="3103024" cy="3756025"/>
          </a:xfrm>
          <a:prstGeom prst="rect">
            <a:avLst/>
          </a:prstGeom>
          <a:noFill/>
          <a:ln w="9525">
            <a:noFill/>
            <a:miter lim="800000"/>
            <a:headEnd/>
            <a:tailEnd/>
          </a:ln>
        </p:spPr>
      </p:pic>
    </p:spTree>
    <p:extLst>
      <p:ext uri="{BB962C8B-B14F-4D97-AF65-F5344CB8AC3E}">
        <p14:creationId xmlns:p14="http://schemas.microsoft.com/office/powerpoint/2010/main" val="3938025899"/>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629400" y="6375400"/>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183AA4-FDF9-4CE1-81A8-F2034651E7B8}" type="slidenum">
              <a:rPr kumimoji="0" lang="en-GB" sz="1800" b="0" i="0" u="none" strike="noStrike" kern="0" cap="none" spc="0" normalizeH="0" baseline="0" noProof="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a:ln>
                <a:noFill/>
              </a:ln>
              <a:solidFill>
                <a:schemeClr val="tx1"/>
              </a:solidFill>
              <a:effectLst/>
              <a:uLnTx/>
              <a:uFillTx/>
            </a:endParaRPr>
          </a:p>
        </p:txBody>
      </p:sp>
      <p:sp>
        <p:nvSpPr>
          <p:cNvPr id="17411" name="Rectangle 2"/>
          <p:cNvSpPr>
            <a:spLocks noGrp="1" noChangeArrowheads="1"/>
          </p:cNvSpPr>
          <p:nvPr>
            <p:ph type="ctrTitle"/>
          </p:nvPr>
        </p:nvSpPr>
        <p:spPr>
          <a:xfrm>
            <a:off x="814388" y="19050"/>
            <a:ext cx="7772400" cy="2211388"/>
          </a:xfrm>
        </p:spPr>
        <p:txBody>
          <a:bodyPr>
            <a:normAutofit fontScale="90000"/>
          </a:bodyPr>
          <a:lstStyle/>
          <a:p>
            <a:r>
              <a:rPr lang="en-US" dirty="0" smtClean="0"/>
              <a:t>1935-1936</a:t>
            </a:r>
            <a:br>
              <a:rPr lang="en-US" dirty="0" smtClean="0"/>
            </a:br>
            <a:r>
              <a:rPr lang="en-US" dirty="0" smtClean="0"/>
              <a:t>Germany</a:t>
            </a:r>
            <a:br>
              <a:rPr lang="en-US" dirty="0" smtClean="0"/>
            </a:br>
            <a:r>
              <a:rPr lang="en-US" sz="900" dirty="0" smtClean="0"/>
              <a:t/>
            </a:r>
            <a:br>
              <a:rPr lang="en-US" sz="900" dirty="0" smtClean="0"/>
            </a:br>
            <a:endParaRPr lang="en-US" dirty="0" smtClean="0"/>
          </a:p>
        </p:txBody>
      </p:sp>
      <p:sp>
        <p:nvSpPr>
          <p:cNvPr id="17412" name="Rectangle 3"/>
          <p:cNvSpPr>
            <a:spLocks noGrp="1" noChangeArrowheads="1"/>
          </p:cNvSpPr>
          <p:nvPr>
            <p:ph type="subTitle" idx="1"/>
          </p:nvPr>
        </p:nvSpPr>
        <p:spPr>
          <a:xfrm>
            <a:off x="1752600" y="5064125"/>
            <a:ext cx="6400800" cy="3117850"/>
          </a:xfrm>
        </p:spPr>
        <p:txBody>
          <a:bodyPr/>
          <a:lstStyle/>
          <a:p>
            <a:pPr lvl="1" algn="l">
              <a:lnSpc>
                <a:spcPct val="90000"/>
              </a:lnSpc>
            </a:pPr>
            <a:endParaRPr lang="en-US" sz="900" dirty="0" smtClean="0">
              <a:solidFill>
                <a:schemeClr val="tx1"/>
              </a:solidFill>
            </a:endParaRPr>
          </a:p>
          <a:p>
            <a:pPr algn="l">
              <a:lnSpc>
                <a:spcPct val="90000"/>
              </a:lnSpc>
            </a:pPr>
            <a:endParaRPr lang="en-US" sz="900" dirty="0" smtClean="0">
              <a:solidFill>
                <a:schemeClr val="tx1"/>
              </a:solidFill>
            </a:endParaRPr>
          </a:p>
        </p:txBody>
      </p:sp>
      <p:grpSp>
        <p:nvGrpSpPr>
          <p:cNvPr id="8" name="Group 7"/>
          <p:cNvGrpSpPr/>
          <p:nvPr/>
        </p:nvGrpSpPr>
        <p:grpSpPr>
          <a:xfrm>
            <a:off x="533400" y="1192193"/>
            <a:ext cx="2209800" cy="3292813"/>
            <a:chOff x="990600" y="1653858"/>
            <a:chExt cx="2209800" cy="329281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857" y="1653858"/>
              <a:ext cx="1724025" cy="2647950"/>
            </a:xfrm>
            <a:prstGeom prst="ellipse">
              <a:avLst/>
            </a:prstGeom>
            <a:ln>
              <a:noFill/>
            </a:ln>
            <a:effectLst>
              <a:softEdge rad="112500"/>
            </a:effectLst>
          </p:spPr>
        </p:pic>
        <p:sp>
          <p:nvSpPr>
            <p:cNvPr id="6" name="TextBox 5"/>
            <p:cNvSpPr txBox="1"/>
            <p:nvPr/>
          </p:nvSpPr>
          <p:spPr>
            <a:xfrm>
              <a:off x="990600" y="4485006"/>
              <a:ext cx="22098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a:ln>
                    <a:noFill/>
                  </a:ln>
                  <a:solidFill>
                    <a:sysClr val="windowText" lastClr="000000"/>
                  </a:solidFill>
                  <a:effectLst/>
                  <a:uLnTx/>
                  <a:uFillTx/>
                </a:rPr>
                <a:t>Hans von </a:t>
              </a:r>
              <a:r>
                <a:rPr kumimoji="0" lang="en-US" sz="2400" b="0" i="0" u="none" strike="noStrike" kern="0" cap="none" spc="0" normalizeH="0" baseline="0" noProof="0" dirty="0" err="1">
                  <a:ln>
                    <a:noFill/>
                  </a:ln>
                  <a:solidFill>
                    <a:sysClr val="windowText" lastClr="000000"/>
                  </a:solidFill>
                  <a:effectLst/>
                  <a:uLnTx/>
                  <a:uFillTx/>
                </a:rPr>
                <a:t>Ohain</a:t>
              </a:r>
              <a:r>
                <a:rPr kumimoji="0" lang="en-US" sz="2400" b="0"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9" name="Group 8"/>
          <p:cNvGrpSpPr/>
          <p:nvPr/>
        </p:nvGrpSpPr>
        <p:grpSpPr>
          <a:xfrm>
            <a:off x="3505200" y="1752600"/>
            <a:ext cx="2590800" cy="3107631"/>
            <a:chOff x="3810000" y="1839040"/>
            <a:chExt cx="2590800" cy="310763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839040"/>
              <a:ext cx="1845944" cy="2307430"/>
            </a:xfrm>
            <a:prstGeom prst="ellipse">
              <a:avLst/>
            </a:prstGeom>
            <a:ln>
              <a:noFill/>
            </a:ln>
            <a:effectLst>
              <a:softEdge rad="112500"/>
            </a:effectLst>
          </p:spPr>
        </p:pic>
        <p:sp>
          <p:nvSpPr>
            <p:cNvPr id="7" name="TextBox 6"/>
            <p:cNvSpPr txBox="1"/>
            <p:nvPr/>
          </p:nvSpPr>
          <p:spPr>
            <a:xfrm>
              <a:off x="3810000" y="4485006"/>
              <a:ext cx="25908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Herbert Wagner</a:t>
              </a:r>
            </a:p>
          </p:txBody>
        </p:sp>
      </p:grpSp>
      <p:grpSp>
        <p:nvGrpSpPr>
          <p:cNvPr id="12" name="Group 11"/>
          <p:cNvGrpSpPr/>
          <p:nvPr/>
        </p:nvGrpSpPr>
        <p:grpSpPr>
          <a:xfrm>
            <a:off x="6299065" y="3030448"/>
            <a:ext cx="2794270" cy="3175167"/>
            <a:chOff x="6625590" y="1777833"/>
            <a:chExt cx="2794270" cy="3175167"/>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1777833"/>
              <a:ext cx="2158730" cy="2400000"/>
            </a:xfrm>
            <a:prstGeom prst="ellipse">
              <a:avLst/>
            </a:prstGeom>
            <a:ln>
              <a:noFill/>
            </a:ln>
            <a:effectLst>
              <a:softEdge rad="112500"/>
            </a:effectLst>
          </p:spPr>
        </p:pic>
        <p:sp>
          <p:nvSpPr>
            <p:cNvPr id="10" name="TextBox 9"/>
            <p:cNvSpPr txBox="1"/>
            <p:nvPr/>
          </p:nvSpPr>
          <p:spPr>
            <a:xfrm>
              <a:off x="6625590" y="4491335"/>
              <a:ext cx="279427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Hermann </a:t>
              </a:r>
              <a:r>
                <a:rPr kumimoji="0" lang="en-US" sz="2400" b="0" i="0" u="none" strike="noStrike" kern="0" cap="none" spc="0" normalizeH="0" baseline="0" noProof="0" dirty="0" err="1">
                  <a:ln>
                    <a:noFill/>
                  </a:ln>
                  <a:solidFill>
                    <a:sysClr val="windowText" lastClr="000000"/>
                  </a:solidFill>
                  <a:effectLst/>
                  <a:uLnTx/>
                  <a:uFillTx/>
                </a:rPr>
                <a:t>Oestrich</a:t>
              </a:r>
              <a:endParaRPr kumimoji="0" lang="en-US" sz="24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16753967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330" y="70912"/>
            <a:ext cx="4319404" cy="5377078"/>
          </a:xfrm>
          <a:prstGeom prst="rect">
            <a:avLst/>
          </a:prstGeom>
        </p:spPr>
      </p:pic>
      <p:sp>
        <p:nvSpPr>
          <p:cNvPr id="5" name="Rectangle 4"/>
          <p:cNvSpPr/>
          <p:nvPr/>
        </p:nvSpPr>
        <p:spPr>
          <a:xfrm>
            <a:off x="306225" y="5512658"/>
            <a:ext cx="8590237" cy="1200329"/>
          </a:xfrm>
          <a:prstGeom prst="rect">
            <a:avLst/>
          </a:prstGeom>
        </p:spPr>
        <p:txBody>
          <a:bodyPr wrap="none">
            <a:spAutoFit/>
          </a:bodyPr>
          <a:lstStyle/>
          <a:p>
            <a:pPr algn="ctr"/>
            <a:r>
              <a:rPr lang="en-GB" b="1" dirty="0" smtClean="0">
                <a:solidFill>
                  <a:srgbClr val="000099"/>
                </a:solidFill>
              </a:rPr>
              <a:t>Ian Whittle &amp; Wolfgang Brix with their </a:t>
            </a:r>
          </a:p>
          <a:p>
            <a:pPr algn="ctr"/>
            <a:r>
              <a:rPr lang="en-GB" b="1" dirty="0" smtClean="0">
                <a:solidFill>
                  <a:srgbClr val="000099"/>
                </a:solidFill>
              </a:rPr>
              <a:t>RAeS Toulouse Branch Speakers’ Tankards.</a:t>
            </a:r>
          </a:p>
          <a:p>
            <a:pPr algn="ctr"/>
            <a:r>
              <a:rPr lang="en-GB" b="1" dirty="0" smtClean="0">
                <a:solidFill>
                  <a:srgbClr val="000099"/>
                </a:solidFill>
              </a:rPr>
              <a:t>Download their Presentations from: www.Dibley.eu.com. </a:t>
            </a:r>
            <a:endParaRPr lang="en-GB" dirty="0"/>
          </a:p>
        </p:txBody>
      </p:sp>
    </p:spTree>
    <p:extLst>
      <p:ext uri="{BB962C8B-B14F-4D97-AF65-F5344CB8AC3E}">
        <p14:creationId xmlns:p14="http://schemas.microsoft.com/office/powerpoint/2010/main" val="19275894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84C86A-DBF7-4BC9-98C3-0C2F97F591C9}"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a:ln>
                <a:noFill/>
              </a:ln>
              <a:solidFill>
                <a:sysClr val="windowText" lastClr="000000"/>
              </a:solidFill>
              <a:effectLst/>
              <a:uLnTx/>
              <a:uFillTx/>
            </a:endParaRPr>
          </a:p>
        </p:txBody>
      </p:sp>
      <p:pic>
        <p:nvPicPr>
          <p:cNvPr id="18435" name="Picture 2" descr="pic48"/>
          <p:cNvPicPr>
            <a:picLocks noChangeAspect="1" noChangeArrowheads="1"/>
          </p:cNvPicPr>
          <p:nvPr/>
        </p:nvPicPr>
        <p:blipFill>
          <a:blip r:embed="rId3" cstate="print"/>
          <a:srcRect/>
          <a:stretch>
            <a:fillRect/>
          </a:stretch>
        </p:blipFill>
        <p:spPr bwMode="auto">
          <a:xfrm>
            <a:off x="390525" y="1023938"/>
            <a:ext cx="8358188" cy="4814887"/>
          </a:xfrm>
          <a:prstGeom prst="rect">
            <a:avLst/>
          </a:prstGeom>
          <a:noFill/>
          <a:ln w="9525">
            <a:noFill/>
            <a:miter lim="800000"/>
            <a:headEnd/>
            <a:tailEnd/>
          </a:ln>
        </p:spPr>
      </p:pic>
    </p:spTree>
    <p:extLst>
      <p:ext uri="{BB962C8B-B14F-4D97-AF65-F5344CB8AC3E}">
        <p14:creationId xmlns:p14="http://schemas.microsoft.com/office/powerpoint/2010/main" val="1430003291"/>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04B710-B4F4-4633-84D9-A18FEB07042B}"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a:ln>
                <a:noFill/>
              </a:ln>
              <a:solidFill>
                <a:sysClr val="windowText" lastClr="000000"/>
              </a:solidFill>
              <a:effectLst/>
              <a:uLnTx/>
              <a:uFillTx/>
            </a:endParaRPr>
          </a:p>
        </p:txBody>
      </p:sp>
      <p:pic>
        <p:nvPicPr>
          <p:cNvPr id="19459" name="Picture 1026" descr="pic8"/>
          <p:cNvPicPr>
            <a:picLocks noChangeAspect="1" noChangeArrowheads="1"/>
          </p:cNvPicPr>
          <p:nvPr/>
        </p:nvPicPr>
        <p:blipFill>
          <a:blip r:embed="rId3" cstate="print"/>
          <a:srcRect/>
          <a:stretch>
            <a:fillRect/>
          </a:stretch>
        </p:blipFill>
        <p:spPr bwMode="auto">
          <a:xfrm>
            <a:off x="741363" y="763588"/>
            <a:ext cx="7669212" cy="5321300"/>
          </a:xfrm>
          <a:prstGeom prst="rect">
            <a:avLst/>
          </a:prstGeom>
          <a:noFill/>
          <a:ln w="9525">
            <a:noFill/>
            <a:miter lim="800000"/>
            <a:headEnd/>
            <a:tailEnd/>
          </a:ln>
        </p:spPr>
      </p:pic>
    </p:spTree>
    <p:extLst>
      <p:ext uri="{BB962C8B-B14F-4D97-AF65-F5344CB8AC3E}">
        <p14:creationId xmlns:p14="http://schemas.microsoft.com/office/powerpoint/2010/main" val="4127150602"/>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43975D-203F-4317-8292-F209B61DED86}"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a:ln>
                <a:noFill/>
              </a:ln>
              <a:solidFill>
                <a:sysClr val="windowText" lastClr="000000"/>
              </a:solidFill>
              <a:effectLst/>
              <a:uLnTx/>
              <a:uFillTx/>
            </a:endParaRPr>
          </a:p>
        </p:txBody>
      </p:sp>
      <p:pic>
        <p:nvPicPr>
          <p:cNvPr id="20483" name="Picture 2" descr="pic20"/>
          <p:cNvPicPr>
            <a:picLocks noChangeAspect="1" noChangeArrowheads="1"/>
          </p:cNvPicPr>
          <p:nvPr/>
        </p:nvPicPr>
        <p:blipFill>
          <a:blip r:embed="rId3" cstate="print">
            <a:lum bright="12000"/>
          </a:blip>
          <a:srcRect/>
          <a:stretch>
            <a:fillRect/>
          </a:stretch>
        </p:blipFill>
        <p:spPr bwMode="auto">
          <a:xfrm>
            <a:off x="601663" y="566738"/>
            <a:ext cx="7958137" cy="5695950"/>
          </a:xfrm>
          <a:prstGeom prst="rect">
            <a:avLst/>
          </a:prstGeom>
          <a:noFill/>
          <a:ln w="9525">
            <a:noFill/>
            <a:miter lim="800000"/>
            <a:headEnd/>
            <a:tailEnd/>
          </a:ln>
        </p:spPr>
      </p:pic>
    </p:spTree>
    <p:extLst>
      <p:ext uri="{BB962C8B-B14F-4D97-AF65-F5344CB8AC3E}">
        <p14:creationId xmlns:p14="http://schemas.microsoft.com/office/powerpoint/2010/main" val="1532907502"/>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C9BF47-CBC0-42A6-849A-EAAD03BA35C6}"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ysClr val="windowText" lastClr="000000"/>
              </a:solidFill>
              <a:effectLst/>
              <a:uLnTx/>
              <a:uFillTx/>
            </a:endParaRPr>
          </a:p>
        </p:txBody>
      </p:sp>
      <p:sp>
        <p:nvSpPr>
          <p:cNvPr id="21507" name="Rectangle 2"/>
          <p:cNvSpPr>
            <a:spLocks noGrp="1" noChangeArrowheads="1"/>
          </p:cNvSpPr>
          <p:nvPr>
            <p:ph type="ctrTitle"/>
          </p:nvPr>
        </p:nvSpPr>
        <p:spPr>
          <a:xfrm>
            <a:off x="698500" y="1036638"/>
            <a:ext cx="7772400" cy="1143000"/>
          </a:xfrm>
        </p:spPr>
        <p:txBody>
          <a:bodyPr>
            <a:normAutofit fontScale="90000"/>
          </a:bodyPr>
          <a:lstStyle/>
          <a:p>
            <a:r>
              <a:rPr lang="en-US" b="1" dirty="0" smtClean="0"/>
              <a:t> 1939 - Germany</a:t>
            </a:r>
            <a:br>
              <a:rPr lang="en-US" b="1" dirty="0" smtClean="0"/>
            </a:br>
            <a:r>
              <a:rPr lang="en-US" b="1" dirty="0" smtClean="0"/>
              <a:t> First Flight of a Turbojet aircraft - He.178</a:t>
            </a:r>
          </a:p>
        </p:txBody>
      </p:sp>
      <p:sp>
        <p:nvSpPr>
          <p:cNvPr id="21508" name="Rectangle 3"/>
          <p:cNvSpPr>
            <a:spLocks noGrp="1" noChangeArrowheads="1"/>
          </p:cNvSpPr>
          <p:nvPr>
            <p:ph type="subTitle" idx="1"/>
          </p:nvPr>
        </p:nvSpPr>
        <p:spPr>
          <a:xfrm>
            <a:off x="1333500" y="3009900"/>
            <a:ext cx="6400800" cy="1752600"/>
          </a:xfrm>
        </p:spPr>
        <p:txBody>
          <a:bodyPr>
            <a:normAutofit/>
          </a:bodyPr>
          <a:lstStyle/>
          <a:p>
            <a:endParaRPr lang="en-US" sz="1000" b="1" dirty="0" smtClean="0">
              <a:solidFill>
                <a:schemeClr val="tx1"/>
              </a:solidFill>
            </a:endParaRPr>
          </a:p>
          <a:p>
            <a:r>
              <a:rPr lang="en-US" dirty="0" smtClean="0">
                <a:solidFill>
                  <a:schemeClr val="tx1"/>
                </a:solidFill>
              </a:rPr>
              <a:t>Rocket • Turboprop • </a:t>
            </a:r>
            <a:r>
              <a:rPr lang="en-US" dirty="0">
                <a:solidFill>
                  <a:schemeClr val="tx1"/>
                </a:solidFill>
              </a:rPr>
              <a:t>Turbojet • </a:t>
            </a:r>
            <a:r>
              <a:rPr lang="en-US" dirty="0" smtClean="0">
                <a:solidFill>
                  <a:schemeClr val="tx1"/>
                </a:solidFill>
              </a:rPr>
              <a:t>Ducted Fan • Pulsejet • Ram Jet</a:t>
            </a:r>
          </a:p>
        </p:txBody>
      </p:sp>
    </p:spTree>
    <p:extLst>
      <p:ext uri="{BB962C8B-B14F-4D97-AF65-F5344CB8AC3E}">
        <p14:creationId xmlns:p14="http://schemas.microsoft.com/office/powerpoint/2010/main" val="3655552823"/>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E371A94-F93B-4FDE-B5C5-423225033CC7}"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sysClr val="windowText" lastClr="000000"/>
              </a:solidFill>
              <a:effectLst/>
              <a:uLnTx/>
              <a:uFillTx/>
            </a:endParaRPr>
          </a:p>
        </p:txBody>
      </p:sp>
      <p:pic>
        <p:nvPicPr>
          <p:cNvPr id="22531" name="Picture 2" descr="scan0004"/>
          <p:cNvPicPr>
            <a:picLocks noChangeAspect="1" noChangeArrowheads="1"/>
          </p:cNvPicPr>
          <p:nvPr/>
        </p:nvPicPr>
        <p:blipFill>
          <a:blip r:embed="rId3" cstate="print"/>
          <a:srcRect/>
          <a:stretch>
            <a:fillRect/>
          </a:stretch>
        </p:blipFill>
        <p:spPr bwMode="auto">
          <a:xfrm>
            <a:off x="0" y="0"/>
            <a:ext cx="9144000" cy="6632575"/>
          </a:xfrm>
          <a:prstGeom prst="rect">
            <a:avLst/>
          </a:prstGeom>
          <a:noFill/>
          <a:ln w="9525">
            <a:noFill/>
            <a:miter lim="800000"/>
            <a:headEnd/>
            <a:tailEnd/>
          </a:ln>
        </p:spPr>
      </p:pic>
    </p:spTree>
    <p:extLst>
      <p:ext uri="{BB962C8B-B14F-4D97-AF65-F5344CB8AC3E}">
        <p14:creationId xmlns:p14="http://schemas.microsoft.com/office/powerpoint/2010/main" val="4207173698"/>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94CC5E-5CD4-489B-BA05-84A88797D9C7}"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a:ln>
                <a:noFill/>
              </a:ln>
              <a:solidFill>
                <a:sysClr val="windowText" lastClr="000000"/>
              </a:solidFill>
              <a:effectLst/>
              <a:uLnTx/>
              <a:uFillTx/>
            </a:endParaRPr>
          </a:p>
        </p:txBody>
      </p:sp>
      <p:sp>
        <p:nvSpPr>
          <p:cNvPr id="26627" name="Rectangle 2"/>
          <p:cNvSpPr>
            <a:spLocks noGrp="1" noChangeArrowheads="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b="1" u="sng" dirty="0" smtClean="0">
                <a:solidFill>
                  <a:schemeClr val="tx1"/>
                </a:solidFill>
              </a:rPr>
              <a:t>May 15th 1941</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b="1" dirty="0" smtClean="0">
                <a:solidFill>
                  <a:schemeClr val="tx1"/>
                </a:solidFill>
              </a:rPr>
              <a:t>First Flight of the </a:t>
            </a:r>
            <a:r>
              <a:rPr lang="en-US" b="1" dirty="0" err="1" smtClean="0">
                <a:solidFill>
                  <a:schemeClr val="tx1"/>
                </a:solidFill>
              </a:rPr>
              <a:t>Gloster</a:t>
            </a:r>
            <a:r>
              <a:rPr lang="en-US" b="1" dirty="0" smtClean="0">
                <a:solidFill>
                  <a:schemeClr val="tx1"/>
                </a:solidFill>
              </a:rPr>
              <a:t> E28/39</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 Flight duration: 17 minutes</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Cleared for 10 hours of flight test before engine inspection</a:t>
            </a:r>
            <a:endParaRPr lang="en-US" dirty="0" smtClean="0">
              <a:solidFill>
                <a:schemeClr val="tx1"/>
              </a:solidFill>
            </a:endParaRPr>
          </a:p>
        </p:txBody>
      </p:sp>
    </p:spTree>
    <p:extLst>
      <p:ext uri="{BB962C8B-B14F-4D97-AF65-F5344CB8AC3E}">
        <p14:creationId xmlns:p14="http://schemas.microsoft.com/office/powerpoint/2010/main" val="3856701638"/>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8DBD6D-F809-4BFC-9B2A-A5611088E003}"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a:ln>
                <a:noFill/>
              </a:ln>
              <a:solidFill>
                <a:sysClr val="windowText" lastClr="000000"/>
              </a:solidFill>
              <a:effectLst/>
              <a:uLnTx/>
              <a:uFillTx/>
            </a:endParaRPr>
          </a:p>
        </p:txBody>
      </p:sp>
      <p:pic>
        <p:nvPicPr>
          <p:cNvPr id="23555" name="Picture 2" descr="pic67"/>
          <p:cNvPicPr>
            <a:picLocks noChangeAspect="1" noChangeArrowheads="1"/>
          </p:cNvPicPr>
          <p:nvPr/>
        </p:nvPicPr>
        <p:blipFill>
          <a:blip r:embed="rId3" cstate="print"/>
          <a:srcRect/>
          <a:stretch>
            <a:fillRect/>
          </a:stretch>
        </p:blipFill>
        <p:spPr bwMode="auto">
          <a:xfrm>
            <a:off x="409575" y="1963738"/>
            <a:ext cx="8313738" cy="2930525"/>
          </a:xfrm>
          <a:prstGeom prst="rect">
            <a:avLst/>
          </a:prstGeom>
          <a:noFill/>
          <a:ln w="9525">
            <a:noFill/>
            <a:miter lim="800000"/>
            <a:headEnd/>
            <a:tailEnd/>
          </a:ln>
        </p:spPr>
      </p:pic>
    </p:spTree>
    <p:extLst>
      <p:ext uri="{BB962C8B-B14F-4D97-AF65-F5344CB8AC3E}">
        <p14:creationId xmlns:p14="http://schemas.microsoft.com/office/powerpoint/2010/main" val="1347319149"/>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Gloster</a:t>
            </a:r>
            <a:r>
              <a:rPr lang="en-US" dirty="0" smtClean="0"/>
              <a:t> E28/39</a:t>
            </a:r>
            <a:endParaRPr lang="en-US" dirty="0"/>
          </a:p>
        </p:txBody>
      </p:sp>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CF196D4-7686-4AF6-BC7F-12EBF5B9D89B}"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a:ln>
                <a:noFill/>
              </a:ln>
              <a:solidFill>
                <a:sysClr val="windowText" lastClr="000000"/>
              </a:solidFill>
              <a:effectLst/>
              <a:uLnTx/>
              <a:uFillTx/>
            </a:endParaRPr>
          </a:p>
        </p:txBody>
      </p:sp>
      <p:pic>
        <p:nvPicPr>
          <p:cNvPr id="24579" name="Picture 2" descr="pic65"/>
          <p:cNvPicPr>
            <a:picLocks noChangeAspect="1" noChangeArrowheads="1"/>
          </p:cNvPicPr>
          <p:nvPr/>
        </p:nvPicPr>
        <p:blipFill>
          <a:blip r:embed="rId3" cstate="print"/>
          <a:srcRect/>
          <a:stretch>
            <a:fillRect/>
          </a:stretch>
        </p:blipFill>
        <p:spPr bwMode="auto">
          <a:xfrm>
            <a:off x="495300" y="1795463"/>
            <a:ext cx="8153400" cy="3254375"/>
          </a:xfrm>
          <a:prstGeom prst="rect">
            <a:avLst/>
          </a:prstGeom>
          <a:noFill/>
          <a:ln w="9525">
            <a:noFill/>
            <a:miter lim="800000"/>
            <a:headEnd/>
            <a:tailEnd/>
          </a:ln>
        </p:spPr>
      </p:pic>
    </p:spTree>
    <p:extLst>
      <p:ext uri="{BB962C8B-B14F-4D97-AF65-F5344CB8AC3E}">
        <p14:creationId xmlns:p14="http://schemas.microsoft.com/office/powerpoint/2010/main" val="732308652"/>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A78629-74D8-4FBB-A5A5-168BF5F1991F}"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sysClr val="windowText" lastClr="000000"/>
              </a:solidFill>
              <a:effectLst/>
              <a:uLnTx/>
              <a:uFillTx/>
            </a:endParaRPr>
          </a:p>
        </p:txBody>
      </p:sp>
      <p:pic>
        <p:nvPicPr>
          <p:cNvPr id="25603" name="Picture 2" descr="pic66"/>
          <p:cNvPicPr>
            <a:picLocks noChangeAspect="1" noChangeArrowheads="1"/>
          </p:cNvPicPr>
          <p:nvPr/>
        </p:nvPicPr>
        <p:blipFill>
          <a:blip r:embed="rId3" cstate="print"/>
          <a:srcRect/>
          <a:stretch>
            <a:fillRect/>
          </a:stretch>
        </p:blipFill>
        <p:spPr bwMode="auto">
          <a:xfrm>
            <a:off x="1363663" y="363538"/>
            <a:ext cx="6438900" cy="6119812"/>
          </a:xfrm>
          <a:prstGeom prst="rect">
            <a:avLst/>
          </a:prstGeom>
          <a:noFill/>
          <a:ln w="9525">
            <a:noFill/>
            <a:miter lim="800000"/>
            <a:headEnd/>
            <a:tailEnd/>
          </a:ln>
        </p:spPr>
      </p:pic>
    </p:spTree>
    <p:extLst>
      <p:ext uri="{BB962C8B-B14F-4D97-AF65-F5344CB8AC3E}">
        <p14:creationId xmlns:p14="http://schemas.microsoft.com/office/powerpoint/2010/main" val="3445606110"/>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50C390-23C5-4FC0-B597-66221ADEDB87}"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a:ln>
                <a:noFill/>
              </a:ln>
              <a:solidFill>
                <a:sysClr val="windowText" lastClr="000000"/>
              </a:solidFill>
              <a:effectLst/>
              <a:uLnTx/>
              <a:uFillTx/>
            </a:endParaRPr>
          </a:p>
        </p:txBody>
      </p:sp>
      <p:sp>
        <p:nvSpPr>
          <p:cNvPr id="29699" name="Rectangle 2"/>
          <p:cNvSpPr>
            <a:spLocks noGrp="1" noChangeArrowheads="1"/>
          </p:cNvSpPr>
          <p:nvPr>
            <p:ph type="ctrTitle"/>
          </p:nvPr>
        </p:nvSpPr>
        <p:spPr>
          <a:xfrm>
            <a:off x="660400" y="1268413"/>
            <a:ext cx="7772400" cy="1143000"/>
          </a:xfrm>
        </p:spPr>
        <p:txBody>
          <a:bodyPr/>
          <a:lstStyle/>
          <a:p>
            <a:r>
              <a:rPr lang="en-US" b="1" dirty="0" smtClean="0"/>
              <a:t>1941 - The W1 sent to the USA</a:t>
            </a:r>
          </a:p>
        </p:txBody>
      </p:sp>
      <p:sp>
        <p:nvSpPr>
          <p:cNvPr id="29700" name="Rectangle 3"/>
          <p:cNvSpPr>
            <a:spLocks noGrp="1" noChangeArrowheads="1"/>
          </p:cNvSpPr>
          <p:nvPr>
            <p:ph type="subTitle" idx="1"/>
          </p:nvPr>
        </p:nvSpPr>
        <p:spPr>
          <a:xfrm>
            <a:off x="1333500" y="2947988"/>
            <a:ext cx="6400800" cy="1752600"/>
          </a:xfrm>
        </p:spPr>
        <p:txBody>
          <a:bodyPr/>
          <a:lstStyle/>
          <a:p>
            <a:r>
              <a:rPr lang="en-US" b="1" dirty="0" smtClean="0">
                <a:solidFill>
                  <a:schemeClr val="tx1"/>
                </a:solidFill>
              </a:rPr>
              <a:t>(In 1940, the NAS had condemned the Gas Turbine Engine as unsuitable for aeronautical applications!)</a:t>
            </a:r>
          </a:p>
        </p:txBody>
      </p:sp>
    </p:spTree>
    <p:extLst>
      <p:ext uri="{BB962C8B-B14F-4D97-AF65-F5344CB8AC3E}">
        <p14:creationId xmlns:p14="http://schemas.microsoft.com/office/powerpoint/2010/main" val="1788286182"/>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107504" y="1537427"/>
            <a:ext cx="9036050" cy="4813650"/>
          </a:xfrm>
          <a:prstGeom prst="rect">
            <a:avLst/>
          </a:prstGeom>
          <a:noFill/>
          <a:ln w="28575" algn="ctr">
            <a:noFill/>
            <a:miter lim="800000"/>
            <a:headEnd/>
            <a:tailEnd/>
          </a:ln>
        </p:spPr>
        <p:txBody>
          <a:bodyPr wrap="square" lIns="0" tIns="190800" rIns="0" bIns="226800" anchor="ctr">
            <a:spAutoFit/>
          </a:bodyPr>
          <a:lstStyle/>
          <a:p>
            <a:pPr marL="176213" indent="-176213" algn="ctr">
              <a:lnSpc>
                <a:spcPct val="80000"/>
              </a:lnSpc>
              <a:spcBef>
                <a:spcPts val="0"/>
              </a:spcBef>
              <a:spcAft>
                <a:spcPts val="600"/>
              </a:spcAft>
              <a:tabLst>
                <a:tab pos="628650" algn="l"/>
              </a:tabLst>
              <a:defRPr/>
            </a:pPr>
            <a:r>
              <a:rPr lang="en-GB" b="1" dirty="0" smtClean="0">
                <a:solidFill>
                  <a:srgbClr val="000099"/>
                </a:solidFill>
              </a:rPr>
              <a:t>Ian WHITTLE</a:t>
            </a:r>
          </a:p>
          <a:p>
            <a:pPr marL="176213" indent="-176213" algn="ctr">
              <a:lnSpc>
                <a:spcPct val="80000"/>
              </a:lnSpc>
              <a:spcBef>
                <a:spcPts val="0"/>
              </a:spcBef>
              <a:spcAft>
                <a:spcPts val="600"/>
              </a:spcAft>
              <a:tabLst>
                <a:tab pos="628650" algn="l"/>
              </a:tabLst>
              <a:defRPr/>
            </a:pPr>
            <a:endParaRPr lang="en-GB" sz="1400" b="1" dirty="0" smtClean="0">
              <a:solidFill>
                <a:srgbClr val="000099"/>
              </a:solidFill>
            </a:endParaRPr>
          </a:p>
          <a:p>
            <a:pPr marL="176213" indent="-176213">
              <a:spcBef>
                <a:spcPts val="0"/>
              </a:spcBef>
              <a:spcAft>
                <a:spcPts val="600"/>
              </a:spcAft>
              <a:tabLst>
                <a:tab pos="628650" algn="l"/>
              </a:tabLst>
              <a:defRPr/>
            </a:pPr>
            <a:r>
              <a:rPr lang="en-GB" sz="2000" b="1" dirty="0" smtClean="0">
                <a:solidFill>
                  <a:srgbClr val="000099"/>
                </a:solidFill>
              </a:rPr>
              <a:t>Son of Sir Frank WHITTLE</a:t>
            </a:r>
          </a:p>
          <a:p>
            <a:pPr marL="176213" indent="-176213">
              <a:spcBef>
                <a:spcPts val="0"/>
              </a:spcBef>
              <a:spcAft>
                <a:spcPts val="600"/>
              </a:spcAft>
              <a:tabLst>
                <a:tab pos="628650" algn="l"/>
              </a:tabLst>
              <a:defRPr/>
            </a:pPr>
            <a:r>
              <a:rPr lang="en-GB" sz="2000" b="1" dirty="0" smtClean="0">
                <a:solidFill>
                  <a:srgbClr val="000099"/>
                </a:solidFill>
              </a:rPr>
              <a:t>Learned fly at school aged 17 through Government Flying Scholarship</a:t>
            </a:r>
            <a:endParaRPr lang="en-GB" sz="2000" b="1" dirty="0">
              <a:solidFill>
                <a:srgbClr val="000099"/>
              </a:solidFill>
            </a:endParaRPr>
          </a:p>
          <a:p>
            <a:pPr marL="176213" indent="-176213">
              <a:spcBef>
                <a:spcPts val="0"/>
              </a:spcBef>
              <a:spcAft>
                <a:spcPts val="600"/>
              </a:spcAft>
              <a:tabLst>
                <a:tab pos="628650" algn="l"/>
              </a:tabLst>
              <a:defRPr/>
            </a:pPr>
            <a:r>
              <a:rPr lang="en-GB" sz="2000" b="1" dirty="0" smtClean="0">
                <a:solidFill>
                  <a:srgbClr val="000099"/>
                </a:solidFill>
              </a:rPr>
              <a:t>5 years in Royal Air Force flying Meteor &amp; Hunter jet fighter aircraft</a:t>
            </a:r>
            <a:endParaRPr lang="en-GB" sz="2000" b="1" dirty="0">
              <a:solidFill>
                <a:srgbClr val="000099"/>
              </a:solidFill>
            </a:endParaRPr>
          </a:p>
          <a:p>
            <a:pPr marL="176213" indent="-176213">
              <a:spcBef>
                <a:spcPts val="0"/>
              </a:spcBef>
              <a:spcAft>
                <a:spcPts val="600"/>
              </a:spcAft>
              <a:tabLst>
                <a:tab pos="628650" algn="l"/>
              </a:tabLst>
              <a:defRPr/>
            </a:pPr>
            <a:r>
              <a:rPr lang="fr-FR" sz="2000" b="1" dirty="0" smtClean="0">
                <a:solidFill>
                  <a:srgbClr val="000099"/>
                </a:solidFill>
              </a:rPr>
              <a:t>1958 </a:t>
            </a:r>
            <a:r>
              <a:rPr lang="fr-FR" sz="2000" b="1" dirty="0">
                <a:solidFill>
                  <a:srgbClr val="000099"/>
                </a:solidFill>
              </a:rPr>
              <a:t>Kuwait Airways </a:t>
            </a:r>
            <a:r>
              <a:rPr lang="fr-FR" sz="2000" b="1" dirty="0" err="1">
                <a:solidFill>
                  <a:srgbClr val="000099"/>
                </a:solidFill>
              </a:rPr>
              <a:t>based</a:t>
            </a:r>
            <a:r>
              <a:rPr lang="fr-FR" sz="2000" b="1" dirty="0">
                <a:solidFill>
                  <a:srgbClr val="000099"/>
                </a:solidFill>
              </a:rPr>
              <a:t> in Bierut </a:t>
            </a:r>
            <a:r>
              <a:rPr lang="fr-FR" sz="2000" b="1" dirty="0" smtClean="0">
                <a:solidFill>
                  <a:srgbClr val="000099"/>
                </a:solidFill>
              </a:rPr>
              <a:t>on B707 &amp; </a:t>
            </a:r>
            <a:r>
              <a:rPr lang="fr-FR" sz="2000" b="1" dirty="0" err="1" smtClean="0">
                <a:solidFill>
                  <a:srgbClr val="000099"/>
                </a:solidFill>
              </a:rPr>
              <a:t>Hawker</a:t>
            </a:r>
            <a:r>
              <a:rPr lang="fr-FR" sz="2000" b="1" dirty="0" smtClean="0">
                <a:solidFill>
                  <a:srgbClr val="000099"/>
                </a:solidFill>
              </a:rPr>
              <a:t> Siddeley Trident</a:t>
            </a:r>
          </a:p>
          <a:p>
            <a:pPr marL="176213" indent="-176213">
              <a:spcBef>
                <a:spcPts val="0"/>
              </a:spcBef>
              <a:spcAft>
                <a:spcPts val="600"/>
              </a:spcAft>
              <a:tabLst>
                <a:tab pos="628650" algn="l"/>
              </a:tabLst>
              <a:defRPr/>
            </a:pPr>
            <a:r>
              <a:rPr lang="fr-FR" sz="2000" b="1" dirty="0" smtClean="0">
                <a:solidFill>
                  <a:srgbClr val="000099"/>
                </a:solidFill>
              </a:rPr>
              <a:t>1969 Cathay Pacific in Hong Kong on </a:t>
            </a:r>
            <a:r>
              <a:rPr lang="fr-FR" sz="2000" b="1" dirty="0" err="1" smtClean="0">
                <a:solidFill>
                  <a:srgbClr val="000099"/>
                </a:solidFill>
              </a:rPr>
              <a:t>Convair</a:t>
            </a:r>
            <a:r>
              <a:rPr lang="fr-FR" sz="2000" b="1" dirty="0" smtClean="0">
                <a:solidFill>
                  <a:srgbClr val="000099"/>
                </a:solidFill>
              </a:rPr>
              <a:t> 880, </a:t>
            </a:r>
            <a:r>
              <a:rPr lang="fr-FR" sz="2000" b="1" dirty="0" err="1" smtClean="0">
                <a:solidFill>
                  <a:srgbClr val="000099"/>
                </a:solidFill>
              </a:rPr>
              <a:t>TriStar</a:t>
            </a:r>
            <a:r>
              <a:rPr lang="fr-FR" sz="2000" b="1" dirty="0" smtClean="0">
                <a:solidFill>
                  <a:srgbClr val="000099"/>
                </a:solidFill>
              </a:rPr>
              <a:t> &amp; B747</a:t>
            </a:r>
          </a:p>
          <a:p>
            <a:pPr marL="176213" indent="-176213">
              <a:spcBef>
                <a:spcPts val="0"/>
              </a:spcBef>
              <a:spcAft>
                <a:spcPts val="600"/>
              </a:spcAft>
              <a:tabLst>
                <a:tab pos="628650" algn="l"/>
              </a:tabLst>
              <a:defRPr/>
            </a:pPr>
            <a:r>
              <a:rPr lang="fr-FR" sz="2000" b="1" dirty="0" err="1" smtClean="0">
                <a:solidFill>
                  <a:srgbClr val="000099"/>
                </a:solidFill>
              </a:rPr>
              <a:t>After</a:t>
            </a:r>
            <a:r>
              <a:rPr lang="fr-FR" sz="2000" b="1" dirty="0" smtClean="0">
                <a:solidFill>
                  <a:srgbClr val="000099"/>
                </a:solidFill>
              </a:rPr>
              <a:t> active </a:t>
            </a:r>
            <a:r>
              <a:rPr lang="fr-FR" sz="2000" b="1" dirty="0" err="1" smtClean="0">
                <a:solidFill>
                  <a:srgbClr val="000099"/>
                </a:solidFill>
              </a:rPr>
              <a:t>flying</a:t>
            </a:r>
            <a:r>
              <a:rPr lang="fr-FR" sz="2000" b="1" dirty="0" smtClean="0">
                <a:solidFill>
                  <a:srgbClr val="000099"/>
                </a:solidFill>
              </a:rPr>
              <a:t> </a:t>
            </a:r>
            <a:r>
              <a:rPr lang="fr-FR" sz="2000" b="1" dirty="0" err="1" smtClean="0">
                <a:solidFill>
                  <a:srgbClr val="000099"/>
                </a:solidFill>
              </a:rPr>
              <a:t>instructed</a:t>
            </a:r>
            <a:r>
              <a:rPr lang="fr-FR" sz="2000" b="1" dirty="0" smtClean="0">
                <a:solidFill>
                  <a:srgbClr val="000099"/>
                </a:solidFill>
              </a:rPr>
              <a:t> for Cathay on the B747 Flight Simulator</a:t>
            </a:r>
            <a:endParaRPr lang="fr-FR" sz="2000" b="1" dirty="0">
              <a:solidFill>
                <a:srgbClr val="000099"/>
              </a:solidFill>
            </a:endParaRPr>
          </a:p>
          <a:p>
            <a:pPr marL="176213" indent="-176213">
              <a:spcBef>
                <a:spcPts val="0"/>
              </a:spcBef>
              <a:spcAft>
                <a:spcPts val="600"/>
              </a:spcAft>
              <a:tabLst>
                <a:tab pos="628650" algn="l"/>
              </a:tabLst>
              <a:defRPr/>
            </a:pPr>
            <a:r>
              <a:rPr lang="fr-FR" sz="2000" b="1" dirty="0" err="1" smtClean="0">
                <a:solidFill>
                  <a:srgbClr val="000099"/>
                </a:solidFill>
              </a:rPr>
              <a:t>Fellow</a:t>
            </a:r>
            <a:r>
              <a:rPr lang="fr-FR" sz="2000" b="1" dirty="0" smtClean="0">
                <a:solidFill>
                  <a:srgbClr val="000099"/>
                </a:solidFill>
              </a:rPr>
              <a:t> of the RAeS, Master Pilot of the Honorable </a:t>
            </a:r>
            <a:r>
              <a:rPr lang="fr-FR" sz="2000" b="1" dirty="0" err="1" smtClean="0">
                <a:solidFill>
                  <a:srgbClr val="000099"/>
                </a:solidFill>
              </a:rPr>
              <a:t>Company</a:t>
            </a:r>
            <a:r>
              <a:rPr lang="fr-FR" sz="2000" b="1" dirty="0" smtClean="0">
                <a:solidFill>
                  <a:srgbClr val="000099"/>
                </a:solidFill>
              </a:rPr>
              <a:t> of Air Pilots</a:t>
            </a:r>
          </a:p>
          <a:p>
            <a:pPr marL="176213" indent="-176213">
              <a:spcBef>
                <a:spcPts val="0"/>
              </a:spcBef>
              <a:spcAft>
                <a:spcPts val="600"/>
              </a:spcAft>
              <a:tabLst>
                <a:tab pos="628650" algn="l"/>
              </a:tabLst>
              <a:defRPr/>
            </a:pPr>
            <a:r>
              <a:rPr lang="fr-FR" sz="2000" b="1" dirty="0" err="1" smtClean="0">
                <a:solidFill>
                  <a:srgbClr val="000099"/>
                </a:solidFill>
              </a:rPr>
              <a:t>Still</a:t>
            </a:r>
            <a:r>
              <a:rPr lang="fr-FR" sz="2000" b="1" dirty="0" smtClean="0">
                <a:solidFill>
                  <a:srgbClr val="000099"/>
                </a:solidFill>
              </a:rPr>
              <a:t> </a:t>
            </a:r>
            <a:r>
              <a:rPr lang="fr-FR" sz="2000" b="1" dirty="0" err="1" smtClean="0">
                <a:solidFill>
                  <a:srgbClr val="000099"/>
                </a:solidFill>
              </a:rPr>
              <a:t>flies</a:t>
            </a:r>
            <a:r>
              <a:rPr lang="fr-FR" sz="2000" b="1" dirty="0" smtClean="0">
                <a:solidFill>
                  <a:srgbClr val="000099"/>
                </a:solidFill>
              </a:rPr>
              <a:t> </a:t>
            </a:r>
            <a:r>
              <a:rPr lang="fr-FR" sz="2000" b="1" dirty="0" err="1" smtClean="0">
                <a:solidFill>
                  <a:srgbClr val="000099"/>
                </a:solidFill>
              </a:rPr>
              <a:t>his</a:t>
            </a:r>
            <a:r>
              <a:rPr lang="fr-FR" sz="2000" b="1" dirty="0" smtClean="0">
                <a:solidFill>
                  <a:srgbClr val="000099"/>
                </a:solidFill>
              </a:rPr>
              <a:t> </a:t>
            </a:r>
            <a:r>
              <a:rPr lang="fr-FR" sz="2000" b="1" dirty="0" err="1" smtClean="0">
                <a:solidFill>
                  <a:srgbClr val="000099"/>
                </a:solidFill>
              </a:rPr>
              <a:t>own</a:t>
            </a:r>
            <a:r>
              <a:rPr lang="fr-FR" sz="2000" b="1" dirty="0" smtClean="0">
                <a:solidFill>
                  <a:srgbClr val="000099"/>
                </a:solidFill>
              </a:rPr>
              <a:t> light </a:t>
            </a:r>
            <a:r>
              <a:rPr lang="fr-FR" sz="2000" b="1" dirty="0" err="1" smtClean="0">
                <a:solidFill>
                  <a:srgbClr val="000099"/>
                </a:solidFill>
              </a:rPr>
              <a:t>aircraft</a:t>
            </a:r>
            <a:r>
              <a:rPr lang="fr-FR" sz="2000" b="1" dirty="0" smtClean="0">
                <a:solidFill>
                  <a:srgbClr val="000099"/>
                </a:solidFill>
              </a:rPr>
              <a:t> Piper Archer from the UK to France</a:t>
            </a:r>
          </a:p>
          <a:p>
            <a:pPr marL="176213" indent="-176213">
              <a:spcBef>
                <a:spcPts val="0"/>
              </a:spcBef>
              <a:spcAft>
                <a:spcPts val="600"/>
              </a:spcAft>
              <a:tabLst>
                <a:tab pos="628650" algn="l"/>
              </a:tabLst>
              <a:defRPr/>
            </a:pPr>
            <a:endParaRPr lang="fr-FR" sz="2000" b="1" dirty="0" smtClean="0">
              <a:solidFill>
                <a:srgbClr val="000099"/>
              </a:solidFill>
            </a:endParaRPr>
          </a:p>
          <a:p>
            <a:pPr marL="176213" indent="-176213">
              <a:spcBef>
                <a:spcPts val="0"/>
              </a:spcBef>
              <a:spcAft>
                <a:spcPts val="600"/>
              </a:spcAft>
              <a:tabLst>
                <a:tab pos="628650" algn="l"/>
              </a:tabLst>
              <a:defRPr/>
            </a:pPr>
            <a:endParaRPr lang="en-GB" sz="2000" b="1" dirty="0">
              <a:solidFill>
                <a:srgbClr val="000099"/>
              </a:solidFill>
            </a:endParaRPr>
          </a:p>
        </p:txBody>
      </p:sp>
      <p:pic>
        <p:nvPicPr>
          <p:cNvPr id="4" name="Picture 7" descr="ROYAL AERO NEGA"/>
          <p:cNvPicPr>
            <a:picLocks noChangeAspect="1" noChangeArrowheads="1"/>
          </p:cNvPicPr>
          <p:nvPr/>
        </p:nvPicPr>
        <p:blipFill>
          <a:blip r:embed="rId3" cstate="print"/>
          <a:srcRect/>
          <a:stretch>
            <a:fillRect/>
          </a:stretch>
        </p:blipFill>
        <p:spPr bwMode="auto">
          <a:xfrm>
            <a:off x="171450" y="150813"/>
            <a:ext cx="1187450" cy="1187450"/>
          </a:xfrm>
          <a:prstGeom prst="rect">
            <a:avLst/>
          </a:prstGeom>
          <a:noFill/>
          <a:ln w="9525">
            <a:noFill/>
            <a:miter lim="800000"/>
            <a:headEnd/>
            <a:tailEnd/>
          </a:ln>
        </p:spPr>
      </p:pic>
    </p:spTree>
    <p:extLst>
      <p:ext uri="{BB962C8B-B14F-4D97-AF65-F5344CB8AC3E}">
        <p14:creationId xmlns:p14="http://schemas.microsoft.com/office/powerpoint/2010/main" val="1886405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8F74F-20FC-49F6-86AC-EB90FCB4C708}"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a:ln>
                <a:noFill/>
              </a:ln>
              <a:solidFill>
                <a:sysClr val="windowText" lastClr="000000"/>
              </a:solidFill>
              <a:effectLst/>
              <a:uLnTx/>
              <a:uFillTx/>
            </a:endParaRPr>
          </a:p>
        </p:txBody>
      </p:sp>
      <p:pic>
        <p:nvPicPr>
          <p:cNvPr id="30723" name="Picture 2" descr="pic13"/>
          <p:cNvPicPr>
            <a:picLocks noChangeAspect="1" noChangeArrowheads="1"/>
          </p:cNvPicPr>
          <p:nvPr/>
        </p:nvPicPr>
        <p:blipFill>
          <a:blip r:embed="rId3" cstate="print"/>
          <a:srcRect/>
          <a:stretch>
            <a:fillRect/>
          </a:stretch>
        </p:blipFill>
        <p:spPr bwMode="auto">
          <a:xfrm>
            <a:off x="582613" y="581025"/>
            <a:ext cx="7999412" cy="5672138"/>
          </a:xfrm>
          <a:prstGeom prst="rect">
            <a:avLst/>
          </a:prstGeom>
          <a:noFill/>
          <a:ln w="9525">
            <a:noFill/>
            <a:miter lim="800000"/>
            <a:headEnd/>
            <a:tailEnd/>
          </a:ln>
        </p:spPr>
      </p:pic>
    </p:spTree>
    <p:extLst>
      <p:ext uri="{BB962C8B-B14F-4D97-AF65-F5344CB8AC3E}">
        <p14:creationId xmlns:p14="http://schemas.microsoft.com/office/powerpoint/2010/main" val="1600435979"/>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7D4DE4-9342-40B9-B81D-17C0608B873A}"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sysClr val="windowText" lastClr="000000"/>
              </a:solidFill>
              <a:effectLst/>
              <a:uLnTx/>
              <a:uFillTx/>
            </a:endParaRPr>
          </a:p>
        </p:txBody>
      </p:sp>
      <p:pic>
        <p:nvPicPr>
          <p:cNvPr id="31747" name="Picture 1026" descr="pic23"/>
          <p:cNvPicPr>
            <a:picLocks noChangeAspect="1" noChangeArrowheads="1"/>
          </p:cNvPicPr>
          <p:nvPr/>
        </p:nvPicPr>
        <p:blipFill>
          <a:blip r:embed="rId3" cstate="print"/>
          <a:srcRect/>
          <a:stretch>
            <a:fillRect/>
          </a:stretch>
        </p:blipFill>
        <p:spPr bwMode="auto">
          <a:xfrm>
            <a:off x="363538" y="430213"/>
            <a:ext cx="8416925" cy="5995987"/>
          </a:xfrm>
          <a:prstGeom prst="rect">
            <a:avLst/>
          </a:prstGeom>
          <a:noFill/>
          <a:ln w="9525">
            <a:noFill/>
            <a:miter lim="800000"/>
            <a:headEnd/>
            <a:tailEnd/>
          </a:ln>
        </p:spPr>
      </p:pic>
    </p:spTree>
    <p:extLst>
      <p:ext uri="{BB962C8B-B14F-4D97-AF65-F5344CB8AC3E}">
        <p14:creationId xmlns:p14="http://schemas.microsoft.com/office/powerpoint/2010/main" val="3100610237"/>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107504" y="1383538"/>
            <a:ext cx="9036050" cy="5121426"/>
          </a:xfrm>
          <a:prstGeom prst="rect">
            <a:avLst/>
          </a:prstGeom>
          <a:noFill/>
          <a:ln w="28575" algn="ctr">
            <a:noFill/>
            <a:miter lim="800000"/>
            <a:headEnd/>
            <a:tailEnd/>
          </a:ln>
        </p:spPr>
        <p:txBody>
          <a:bodyPr wrap="square" lIns="0" tIns="190800" rIns="0" bIns="226800" anchor="ctr">
            <a:spAutoFit/>
          </a:bodyPr>
          <a:lstStyle/>
          <a:p>
            <a:pPr marL="176213" indent="-176213" algn="ctr">
              <a:lnSpc>
                <a:spcPct val="80000"/>
              </a:lnSpc>
              <a:spcBef>
                <a:spcPts val="0"/>
              </a:spcBef>
              <a:spcAft>
                <a:spcPts val="600"/>
              </a:spcAft>
              <a:tabLst>
                <a:tab pos="628650" algn="l"/>
              </a:tabLst>
              <a:defRPr/>
            </a:pPr>
            <a:r>
              <a:rPr lang="en-GB" b="1" dirty="0" smtClean="0">
                <a:solidFill>
                  <a:srgbClr val="000099"/>
                </a:solidFill>
              </a:rPr>
              <a:t>Wolfgang BRIX</a:t>
            </a:r>
          </a:p>
          <a:p>
            <a:pPr marL="176213" indent="-176213" algn="ctr">
              <a:lnSpc>
                <a:spcPct val="80000"/>
              </a:lnSpc>
              <a:spcBef>
                <a:spcPts val="0"/>
              </a:spcBef>
              <a:spcAft>
                <a:spcPts val="600"/>
              </a:spcAft>
              <a:tabLst>
                <a:tab pos="628650" algn="l"/>
              </a:tabLst>
              <a:defRPr/>
            </a:pPr>
            <a:endParaRPr lang="en-GB" sz="1400" b="1" dirty="0" smtClean="0">
              <a:solidFill>
                <a:srgbClr val="000099"/>
              </a:solidFill>
            </a:endParaRPr>
          </a:p>
          <a:p>
            <a:pPr marL="176213" indent="-176213">
              <a:spcBef>
                <a:spcPts val="0"/>
              </a:spcBef>
              <a:spcAft>
                <a:spcPts val="600"/>
              </a:spcAft>
              <a:tabLst>
                <a:tab pos="628650" algn="l"/>
              </a:tabLst>
              <a:defRPr/>
            </a:pPr>
            <a:r>
              <a:rPr lang="en-GB" sz="2000" b="1" dirty="0" smtClean="0">
                <a:solidFill>
                  <a:srgbClr val="000099"/>
                </a:solidFill>
              </a:rPr>
              <a:t>Engine </a:t>
            </a:r>
            <a:r>
              <a:rPr lang="en-GB" sz="2000" b="1" dirty="0">
                <a:solidFill>
                  <a:srgbClr val="000099"/>
                </a:solidFill>
              </a:rPr>
              <a:t>expert in Bremen </a:t>
            </a:r>
            <a:r>
              <a:rPr lang="en-GB" sz="2000" b="1" dirty="0" smtClean="0">
                <a:solidFill>
                  <a:srgbClr val="000099"/>
                </a:solidFill>
              </a:rPr>
              <a:t>for </a:t>
            </a:r>
            <a:r>
              <a:rPr lang="en-GB" sz="2000" b="1" dirty="0">
                <a:solidFill>
                  <a:srgbClr val="000099"/>
                </a:solidFill>
              </a:rPr>
              <a:t>VFW-Fokker </a:t>
            </a:r>
            <a:r>
              <a:rPr lang="en-GB" sz="2000" b="1" dirty="0" smtClean="0">
                <a:solidFill>
                  <a:srgbClr val="000099"/>
                </a:solidFill>
              </a:rPr>
              <a:t>/ </a:t>
            </a:r>
            <a:r>
              <a:rPr lang="en-GB" sz="2000" b="1" dirty="0">
                <a:solidFill>
                  <a:srgbClr val="000099"/>
                </a:solidFill>
              </a:rPr>
              <a:t>Airbus </a:t>
            </a:r>
            <a:r>
              <a:rPr lang="en-GB" sz="2000" b="1" dirty="0" smtClean="0">
                <a:solidFill>
                  <a:srgbClr val="000099"/>
                </a:solidFill>
              </a:rPr>
              <a:t>Deutschland 36 years</a:t>
            </a:r>
          </a:p>
          <a:p>
            <a:pPr marL="176213" indent="-176213">
              <a:spcBef>
                <a:spcPts val="0"/>
              </a:spcBef>
              <a:spcAft>
                <a:spcPts val="0"/>
              </a:spcAft>
              <a:tabLst>
                <a:tab pos="628650" algn="l"/>
              </a:tabLst>
              <a:defRPr/>
            </a:pPr>
            <a:r>
              <a:rPr lang="en-GB" sz="2000" b="1" dirty="0" smtClean="0">
                <a:solidFill>
                  <a:srgbClr val="000099"/>
                </a:solidFill>
              </a:rPr>
              <a:t>Studied &amp; made </a:t>
            </a:r>
            <a:r>
              <a:rPr lang="en-GB" sz="2000" b="1" dirty="0">
                <a:solidFill>
                  <a:srgbClr val="000099"/>
                </a:solidFill>
              </a:rPr>
              <a:t>calculations for all </a:t>
            </a:r>
            <a:r>
              <a:rPr lang="en-GB" sz="2000" b="1" dirty="0" smtClean="0">
                <a:solidFill>
                  <a:srgbClr val="000099"/>
                </a:solidFill>
              </a:rPr>
              <a:t>Airbus </a:t>
            </a:r>
            <a:r>
              <a:rPr lang="en-GB" sz="2000" b="1" dirty="0">
                <a:solidFill>
                  <a:srgbClr val="000099"/>
                </a:solidFill>
              </a:rPr>
              <a:t>engines </a:t>
            </a:r>
            <a:r>
              <a:rPr lang="en-GB" sz="2000" b="1" dirty="0" smtClean="0">
                <a:solidFill>
                  <a:srgbClr val="000099"/>
                </a:solidFill>
              </a:rPr>
              <a:t>– </a:t>
            </a:r>
          </a:p>
          <a:p>
            <a:pPr marL="176213" indent="-176213">
              <a:spcBef>
                <a:spcPts val="0"/>
              </a:spcBef>
              <a:spcAft>
                <a:spcPts val="600"/>
              </a:spcAft>
              <a:tabLst>
                <a:tab pos="628650" algn="l"/>
              </a:tabLst>
              <a:defRPr/>
            </a:pPr>
            <a:r>
              <a:rPr lang="en-GB" sz="2000" b="1" dirty="0" smtClean="0">
                <a:solidFill>
                  <a:srgbClr val="000099"/>
                </a:solidFill>
              </a:rPr>
              <a:t>                  Visited Toulouse </a:t>
            </a:r>
            <a:r>
              <a:rPr lang="en-GB" sz="2000" b="1" dirty="0">
                <a:solidFill>
                  <a:srgbClr val="000099"/>
                </a:solidFill>
              </a:rPr>
              <a:t>more than 70 </a:t>
            </a:r>
            <a:r>
              <a:rPr lang="en-GB" sz="2000" b="1" dirty="0" smtClean="0">
                <a:solidFill>
                  <a:srgbClr val="000099"/>
                </a:solidFill>
              </a:rPr>
              <a:t>times</a:t>
            </a:r>
          </a:p>
          <a:p>
            <a:pPr marL="176213" indent="-176213">
              <a:spcBef>
                <a:spcPts val="0"/>
              </a:spcBef>
              <a:spcAft>
                <a:spcPts val="600"/>
              </a:spcAft>
              <a:tabLst>
                <a:tab pos="628650" algn="l"/>
              </a:tabLst>
              <a:defRPr/>
            </a:pPr>
            <a:r>
              <a:rPr lang="en-GB" sz="2000" b="1" dirty="0" smtClean="0">
                <a:solidFill>
                  <a:srgbClr val="000099"/>
                </a:solidFill>
              </a:rPr>
              <a:t>2005 </a:t>
            </a:r>
            <a:r>
              <a:rPr lang="en-GB" sz="2000" b="1" dirty="0">
                <a:solidFill>
                  <a:srgbClr val="000099"/>
                </a:solidFill>
              </a:rPr>
              <a:t>Retired </a:t>
            </a:r>
            <a:r>
              <a:rPr lang="en-GB" sz="2000" b="1" dirty="0" smtClean="0">
                <a:solidFill>
                  <a:srgbClr val="000099"/>
                </a:solidFill>
              </a:rPr>
              <a:t>- made </a:t>
            </a:r>
            <a:r>
              <a:rPr lang="en-GB" sz="2000" b="1" dirty="0">
                <a:solidFill>
                  <a:srgbClr val="000099"/>
                </a:solidFill>
              </a:rPr>
              <a:t>an archive of all his </a:t>
            </a:r>
            <a:r>
              <a:rPr lang="en-GB" sz="2000" b="1" dirty="0" smtClean="0">
                <a:solidFill>
                  <a:srgbClr val="000099"/>
                </a:solidFill>
              </a:rPr>
              <a:t>material, </a:t>
            </a:r>
          </a:p>
          <a:p>
            <a:pPr marL="176213" indent="-176213">
              <a:spcBef>
                <a:spcPts val="0"/>
              </a:spcBef>
              <a:spcAft>
                <a:spcPts val="600"/>
              </a:spcAft>
              <a:tabLst>
                <a:tab pos="628650" algn="l"/>
              </a:tabLst>
              <a:defRPr/>
            </a:pPr>
            <a:r>
              <a:rPr lang="en-GB" sz="2000" b="1" dirty="0" smtClean="0">
                <a:solidFill>
                  <a:srgbClr val="000099"/>
                </a:solidFill>
              </a:rPr>
              <a:t>2008 Wrote </a:t>
            </a:r>
            <a:r>
              <a:rPr lang="en-GB" sz="2000" b="1" dirty="0">
                <a:solidFill>
                  <a:srgbClr val="000099"/>
                </a:solidFill>
              </a:rPr>
              <a:t>about all the engines in his </a:t>
            </a:r>
            <a:r>
              <a:rPr lang="en-GB" sz="2000" b="1" dirty="0" smtClean="0">
                <a:solidFill>
                  <a:srgbClr val="000099"/>
                </a:solidFill>
              </a:rPr>
              <a:t>life.</a:t>
            </a:r>
          </a:p>
          <a:p>
            <a:pPr marL="176213" indent="-176213">
              <a:spcBef>
                <a:spcPts val="0"/>
              </a:spcBef>
              <a:spcAft>
                <a:spcPts val="600"/>
              </a:spcAft>
              <a:tabLst>
                <a:tab pos="628650" algn="l"/>
              </a:tabLst>
              <a:defRPr/>
            </a:pPr>
            <a:r>
              <a:rPr lang="en-GB" sz="2000" b="1" dirty="0" smtClean="0">
                <a:solidFill>
                  <a:srgbClr val="000099"/>
                </a:solidFill>
              </a:rPr>
              <a:t>Presented in 1989 München Symposium </a:t>
            </a:r>
            <a:r>
              <a:rPr lang="en-GB" sz="2000" b="1" dirty="0">
                <a:solidFill>
                  <a:srgbClr val="000099"/>
                </a:solidFill>
              </a:rPr>
              <a:t>“50 Years of Turbojet flight</a:t>
            </a:r>
            <a:r>
              <a:rPr lang="en-GB" sz="2000" b="1" dirty="0" smtClean="0">
                <a:solidFill>
                  <a:srgbClr val="000099"/>
                </a:solidFill>
              </a:rPr>
              <a:t>” 1989</a:t>
            </a:r>
            <a:r>
              <a:rPr lang="en-GB" sz="2000" b="1" dirty="0">
                <a:solidFill>
                  <a:srgbClr val="000099"/>
                </a:solidFill>
              </a:rPr>
              <a:t>. </a:t>
            </a:r>
          </a:p>
          <a:p>
            <a:pPr marL="176213" indent="-176213">
              <a:spcBef>
                <a:spcPts val="0"/>
              </a:spcBef>
              <a:spcAft>
                <a:spcPts val="600"/>
              </a:spcAft>
              <a:tabLst>
                <a:tab pos="628650" algn="l"/>
              </a:tabLst>
              <a:defRPr/>
            </a:pPr>
            <a:endParaRPr lang="en-GB" sz="2000" b="1" dirty="0">
              <a:solidFill>
                <a:srgbClr val="000099"/>
              </a:solidFill>
            </a:endParaRPr>
          </a:p>
          <a:p>
            <a:pPr marL="176213" indent="-176213">
              <a:spcBef>
                <a:spcPts val="0"/>
              </a:spcBef>
              <a:spcAft>
                <a:spcPts val="600"/>
              </a:spcAft>
              <a:tabLst>
                <a:tab pos="628650" algn="l"/>
              </a:tabLst>
              <a:defRPr/>
            </a:pPr>
            <a:endParaRPr lang="en-GB" sz="2000" b="1" dirty="0" smtClean="0">
              <a:solidFill>
                <a:srgbClr val="000099"/>
              </a:solidFill>
            </a:endParaRPr>
          </a:p>
          <a:p>
            <a:pPr marL="176213" indent="-176213">
              <a:spcBef>
                <a:spcPts val="0"/>
              </a:spcBef>
              <a:spcAft>
                <a:spcPts val="600"/>
              </a:spcAft>
              <a:tabLst>
                <a:tab pos="628650" algn="l"/>
              </a:tabLst>
              <a:defRPr/>
            </a:pPr>
            <a:endParaRPr lang="fr-FR" sz="2000" b="1" dirty="0" smtClean="0">
              <a:solidFill>
                <a:srgbClr val="000099"/>
              </a:solidFill>
            </a:endParaRPr>
          </a:p>
          <a:p>
            <a:pPr marL="176213" indent="-176213">
              <a:spcBef>
                <a:spcPts val="0"/>
              </a:spcBef>
              <a:spcAft>
                <a:spcPts val="600"/>
              </a:spcAft>
              <a:tabLst>
                <a:tab pos="628650" algn="l"/>
              </a:tabLst>
              <a:defRPr/>
            </a:pPr>
            <a:endParaRPr lang="fr-FR" sz="2000" b="1" dirty="0" smtClean="0">
              <a:solidFill>
                <a:srgbClr val="000099"/>
              </a:solidFill>
            </a:endParaRPr>
          </a:p>
          <a:p>
            <a:pPr marL="176213" indent="-176213">
              <a:spcBef>
                <a:spcPts val="0"/>
              </a:spcBef>
              <a:spcAft>
                <a:spcPts val="600"/>
              </a:spcAft>
              <a:tabLst>
                <a:tab pos="628650" algn="l"/>
              </a:tabLst>
              <a:defRPr/>
            </a:pPr>
            <a:endParaRPr lang="en-GB" sz="2000" b="1" dirty="0">
              <a:solidFill>
                <a:srgbClr val="000099"/>
              </a:solidFill>
            </a:endParaRPr>
          </a:p>
        </p:txBody>
      </p:sp>
      <p:pic>
        <p:nvPicPr>
          <p:cNvPr id="4" name="Picture 7" descr="ROYAL AERO NEGA"/>
          <p:cNvPicPr>
            <a:picLocks noChangeAspect="1" noChangeArrowheads="1"/>
          </p:cNvPicPr>
          <p:nvPr/>
        </p:nvPicPr>
        <p:blipFill>
          <a:blip r:embed="rId3" cstate="print"/>
          <a:srcRect/>
          <a:stretch>
            <a:fillRect/>
          </a:stretch>
        </p:blipFill>
        <p:spPr bwMode="auto">
          <a:xfrm>
            <a:off x="171450" y="150813"/>
            <a:ext cx="1187450" cy="1187450"/>
          </a:xfrm>
          <a:prstGeom prst="rect">
            <a:avLst/>
          </a:prstGeom>
          <a:noFill/>
          <a:ln w="9525">
            <a:noFill/>
            <a:miter lim="800000"/>
            <a:headEnd/>
            <a:tailEnd/>
          </a:ln>
        </p:spPr>
      </p:pic>
    </p:spTree>
    <p:extLst>
      <p:ext uri="{BB962C8B-B14F-4D97-AF65-F5344CB8AC3E}">
        <p14:creationId xmlns:p14="http://schemas.microsoft.com/office/powerpoint/2010/main" val="1941749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0"/>
          </p:nvPr>
        </p:nvSpPr>
        <p:spPr bwMode="auto">
          <a:xfrm>
            <a:off x="801688" y="838200"/>
            <a:ext cx="7200900" cy="5143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547688" indent="0" eaLnBrk="1" hangingPunct="1">
              <a:lnSpc>
                <a:spcPts val="3200"/>
              </a:lnSpc>
              <a:spcBef>
                <a:spcPct val="0"/>
              </a:spcBef>
              <a:spcAft>
                <a:spcPts val="2650"/>
              </a:spcAft>
              <a:buFontTx/>
              <a:buNone/>
            </a:pPr>
            <a:r>
              <a:rPr lang="en-US" altLang="en-US" sz="2800" b="1" smtClean="0">
                <a:solidFill>
                  <a:srgbClr val="000000"/>
                </a:solidFill>
                <a:latin typeface="Arial" panose="020B0604020202020204" pitchFamily="34" charset="0"/>
              </a:rPr>
              <a:t>The fathers of the turbo jet engine </a:t>
            </a:r>
          </a:p>
        </p:txBody>
      </p:sp>
      <p:sp>
        <p:nvSpPr>
          <p:cNvPr id="7" name="Text Placeholder 6"/>
          <p:cNvSpPr>
            <a:spLocks noGrp="1"/>
          </p:cNvSpPr>
          <p:nvPr>
            <p:ph type="body" idx="10"/>
          </p:nvPr>
        </p:nvSpPr>
        <p:spPr>
          <a:xfrm>
            <a:off x="801688" y="3622675"/>
            <a:ext cx="7200900" cy="1216025"/>
          </a:xfrm>
        </p:spPr>
        <p:txBody>
          <a:bodyPr tIns="20320"/>
          <a:lstStyle/>
          <a:p>
            <a:pPr marL="685800" indent="0" eaLnBrk="1" fontAlgn="auto" hangingPunct="1">
              <a:lnSpc>
                <a:spcPts val="1800"/>
              </a:lnSpc>
              <a:spcBef>
                <a:spcPts val="0"/>
              </a:spcBef>
              <a:spcAft>
                <a:spcPts val="0"/>
              </a:spcAft>
              <a:buFontTx/>
              <a:buNone/>
              <a:defRPr/>
            </a:pPr>
            <a:r>
              <a:rPr lang="en-US" sz="1750" b="1" spc="-15" dirty="0">
                <a:solidFill>
                  <a:srgbClr val="000000"/>
                </a:solidFill>
                <a:latin typeface="Calibri" panose="02020603050405020304" pitchFamily="2"/>
              </a:rPr>
              <a:t>A presentation by </a:t>
            </a:r>
          </a:p>
          <a:p>
            <a:pPr marL="685800" indent="0" eaLnBrk="1" fontAlgn="auto" hangingPunct="1">
              <a:lnSpc>
                <a:spcPts val="1800"/>
              </a:lnSpc>
              <a:spcBef>
                <a:spcPts val="335"/>
              </a:spcBef>
              <a:spcAft>
                <a:spcPts val="0"/>
              </a:spcAft>
              <a:buFontTx/>
              <a:buNone/>
              <a:defRPr/>
            </a:pPr>
            <a:r>
              <a:rPr lang="en-US" sz="1750" b="1" spc="-15" dirty="0" smtClean="0">
                <a:solidFill>
                  <a:srgbClr val="000000"/>
                </a:solidFill>
                <a:latin typeface="Calibri" panose="02020603050405020304" pitchFamily="2"/>
              </a:rPr>
              <a:t>Wolfgang Brix (Germany), Engine expert Airbus Deutschland </a:t>
            </a:r>
          </a:p>
          <a:p>
            <a:pPr marL="685800" indent="0" eaLnBrk="1" fontAlgn="auto" hangingPunct="1">
              <a:lnSpc>
                <a:spcPts val="1800"/>
              </a:lnSpc>
              <a:spcBef>
                <a:spcPts val="335"/>
              </a:spcBef>
              <a:spcAft>
                <a:spcPts val="0"/>
              </a:spcAft>
              <a:buFontTx/>
              <a:buNone/>
              <a:defRPr/>
            </a:pPr>
            <a:r>
              <a:rPr lang="en-US" sz="1750" b="1" spc="-15" dirty="0" smtClean="0">
                <a:solidFill>
                  <a:srgbClr val="000000"/>
                </a:solidFill>
                <a:latin typeface="Calibri" panose="02020603050405020304" pitchFamily="2"/>
              </a:rPr>
              <a:t>and</a:t>
            </a:r>
            <a:endParaRPr lang="en-US" sz="1750" b="1" spc="-15" dirty="0">
              <a:solidFill>
                <a:srgbClr val="000000"/>
              </a:solidFill>
              <a:latin typeface="Calibri" panose="02020603050405020304" pitchFamily="2"/>
            </a:endParaRPr>
          </a:p>
          <a:p>
            <a:pPr marL="685800" indent="0" eaLnBrk="1" fontAlgn="auto" hangingPunct="1">
              <a:lnSpc>
                <a:spcPts val="1800"/>
              </a:lnSpc>
              <a:spcBef>
                <a:spcPts val="335"/>
              </a:spcBef>
              <a:spcAft>
                <a:spcPts val="15260"/>
              </a:spcAft>
              <a:buFontTx/>
              <a:buNone/>
              <a:defRPr/>
            </a:pPr>
            <a:r>
              <a:rPr lang="en-US" sz="1750" b="1" spc="-15" dirty="0">
                <a:solidFill>
                  <a:srgbClr val="000000"/>
                </a:solidFill>
                <a:latin typeface="Calibri" panose="02020603050405020304" pitchFamily="2"/>
              </a:rPr>
              <a:t>Ian Whittle (Great Britain), Son of Sir Frank Whittle </a:t>
            </a:r>
          </a:p>
          <a:p>
            <a:pPr marL="685800" indent="0" eaLnBrk="1" fontAlgn="auto" hangingPunct="1">
              <a:lnSpc>
                <a:spcPts val="1800"/>
              </a:lnSpc>
              <a:spcBef>
                <a:spcPts val="335"/>
              </a:spcBef>
              <a:spcAft>
                <a:spcPts val="15260"/>
              </a:spcAft>
              <a:buFontTx/>
              <a:buNone/>
              <a:defRPr/>
            </a:pPr>
            <a:endParaRPr lang="en-US" sz="1750" b="1" spc="-15" dirty="0">
              <a:solidFill>
                <a:srgbClr val="000000"/>
              </a:solidFill>
              <a:latin typeface="Calibri" panose="02020603050405020304" pitchFamily="2"/>
            </a:endParaRPr>
          </a:p>
        </p:txBody>
      </p:sp>
      <p:sp>
        <p:nvSpPr>
          <p:cNvPr id="1028" name="Text Placeholder 7"/>
          <p:cNvSpPr>
            <a:spLocks noGrp="1"/>
          </p:cNvSpPr>
          <p:nvPr>
            <p:ph type="body" idx="10"/>
          </p:nvPr>
        </p:nvSpPr>
        <p:spPr bwMode="auto">
          <a:xfrm>
            <a:off x="8475663" y="6446838"/>
            <a:ext cx="163512" cy="1857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17145" numCol="1" anchorCtr="0" compatLnSpc="1">
            <a:prstTxWarp prst="textNoShape">
              <a:avLst/>
            </a:prstTxWarp>
          </a:bodyPr>
          <a:lstStyle/>
          <a:p>
            <a:pPr marL="0" indent="0" eaLnBrk="1" hangingPunct="1">
              <a:lnSpc>
                <a:spcPts val="1300"/>
              </a:lnSpc>
              <a:spcBef>
                <a:spcPct val="0"/>
              </a:spcBef>
              <a:buFontTx/>
              <a:buNone/>
            </a:pPr>
            <a:r>
              <a:rPr lang="en-US" altLang="en-US" sz="1200" b="1" smtClean="0">
                <a:solidFill>
                  <a:srgbClr val="000000"/>
                </a:solidFill>
                <a:latin typeface="Calibri" panose="020F0502020204030204" pitchFamily="34" charset="0"/>
              </a:rPr>
              <a:t>1 </a:t>
            </a:r>
          </a:p>
        </p:txBody>
      </p:sp>
      <p:grpSp>
        <p:nvGrpSpPr>
          <p:cNvPr id="1029" name="Gruppieren 18"/>
          <p:cNvGrpSpPr>
            <a:grpSpLocks/>
          </p:cNvGrpSpPr>
          <p:nvPr/>
        </p:nvGrpSpPr>
        <p:grpSpPr bwMode="auto">
          <a:xfrm>
            <a:off x="520700" y="1579563"/>
            <a:ext cx="8215313" cy="935037"/>
            <a:chOff x="539552" y="1340768"/>
            <a:chExt cx="8214970" cy="936346"/>
          </a:xfrm>
        </p:grpSpPr>
        <p:pic>
          <p:nvPicPr>
            <p:cNvPr id="1030" name="Bild 1" descr="C:\Die-ersten-Triebwerke\Coanda\Coanda\07_06_Henri-Coa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258" y="1353449"/>
              <a:ext cx="687516" cy="8918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1" name="Bild 1" descr="C:\Die-ersten-Triebwerke\Lorin\RLor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544" y="1352392"/>
              <a:ext cx="553391" cy="89066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2" name="Bild 3" descr="C:\Buch-Triebwerke von A bis Z\Die-ersten-Triebwerke\Elling\6269_1_10777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55" y="1347189"/>
              <a:ext cx="684837" cy="89180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3" name="Picture 3" descr="Stodola-2"/>
            <p:cNvPicPr>
              <a:picLocks noChangeAspect="1" noChangeArrowheads="1"/>
            </p:cNvPicPr>
            <p:nvPr/>
          </p:nvPicPr>
          <p:blipFill>
            <a:blip r:embed="rId6">
              <a:extLst>
                <a:ext uri="{28A0092B-C50C-407E-A947-70E740481C1C}">
                  <a14:useLocalDpi xmlns:a14="http://schemas.microsoft.com/office/drawing/2010/main" val="0"/>
                </a:ext>
              </a:extLst>
            </a:blip>
            <a:srcRect b="87"/>
            <a:stretch>
              <a:fillRect/>
            </a:stretch>
          </p:blipFill>
          <p:spPr bwMode="auto">
            <a:xfrm>
              <a:off x="2618316" y="1358696"/>
              <a:ext cx="645339" cy="8918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4" name="Bild 84"/>
            <p:cNvPicPr>
              <a:picLocks noChangeAspect="1" noChangeArrowheads="1"/>
            </p:cNvPicPr>
            <p:nvPr/>
          </p:nvPicPr>
          <p:blipFill>
            <a:blip r:embed="rId7">
              <a:extLst>
                <a:ext uri="{28A0092B-C50C-407E-A947-70E740481C1C}">
                  <a14:useLocalDpi xmlns:a14="http://schemas.microsoft.com/office/drawing/2010/main" val="0"/>
                </a:ext>
              </a:extLst>
            </a:blip>
            <a:srcRect r="-223" b="113"/>
            <a:stretch>
              <a:fillRect/>
            </a:stretch>
          </p:blipFill>
          <p:spPr bwMode="auto">
            <a:xfrm>
              <a:off x="7384984" y="1365730"/>
              <a:ext cx="692566" cy="8994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5" name="Bild 88" descr="frank_whittle_commodore_uniform_coventry_libra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1392" y="1364264"/>
              <a:ext cx="593711" cy="8980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6" name="Bild 1" descr="C:\Die-ersten-Triebwerke\Lysholm-Milo-Ljungström\Alf Lysholm.jpg"/>
            <p:cNvPicPr>
              <a:picLocks noChangeAspect="1" noChangeArrowheads="1"/>
            </p:cNvPicPr>
            <p:nvPr/>
          </p:nvPicPr>
          <p:blipFill>
            <a:blip r:embed="rId9">
              <a:extLst>
                <a:ext uri="{28A0092B-C50C-407E-A947-70E740481C1C}">
                  <a14:useLocalDpi xmlns:a14="http://schemas.microsoft.com/office/drawing/2010/main" val="0"/>
                </a:ext>
              </a:extLst>
            </a:blip>
            <a:srcRect r="-21" b="40"/>
            <a:stretch>
              <a:fillRect/>
            </a:stretch>
          </p:blipFill>
          <p:spPr bwMode="auto">
            <a:xfrm>
              <a:off x="3316069" y="1359343"/>
              <a:ext cx="629064" cy="8918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7" name="Bild 102"/>
            <p:cNvPicPr>
              <a:picLocks noChangeAspect="1" noChangeArrowheads="1"/>
            </p:cNvPicPr>
            <p:nvPr/>
          </p:nvPicPr>
          <p:blipFill>
            <a:blip r:embed="rId10">
              <a:extLst>
                <a:ext uri="{28A0092B-C50C-407E-A947-70E740481C1C}">
                  <a14:useLocalDpi xmlns:a14="http://schemas.microsoft.com/office/drawing/2010/main" val="0"/>
                </a:ext>
              </a:extLst>
            </a:blip>
            <a:srcRect r="192" b="-69"/>
            <a:stretch>
              <a:fillRect/>
            </a:stretch>
          </p:blipFill>
          <p:spPr bwMode="auto">
            <a:xfrm>
              <a:off x="3991836" y="1357610"/>
              <a:ext cx="702597" cy="89416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8" name="Picture 8" descr="Mülle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3780" y="1343875"/>
              <a:ext cx="607839" cy="9320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9" name="Bild 108" descr="Ohain+langerName"/>
            <p:cNvPicPr>
              <a:picLocks noChangeAspect="1" noChangeArrowheads="1"/>
            </p:cNvPicPr>
            <p:nvPr/>
          </p:nvPicPr>
          <p:blipFill>
            <a:blip r:embed="rId12">
              <a:extLst>
                <a:ext uri="{28A0092B-C50C-407E-A947-70E740481C1C}">
                  <a14:useLocalDpi xmlns:a14="http://schemas.microsoft.com/office/drawing/2010/main" val="0"/>
                </a:ext>
              </a:extLst>
            </a:blip>
            <a:srcRect b="-61"/>
            <a:stretch>
              <a:fillRect/>
            </a:stretch>
          </p:blipFill>
          <p:spPr bwMode="auto">
            <a:xfrm>
              <a:off x="5362093" y="1356521"/>
              <a:ext cx="650087" cy="90280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40" name="Picture 2" descr="C:\Die-ersten-Triebwerke\Franz-Anselm\Fotos Anselm Franz\DrFranz-2.jpg"/>
            <p:cNvPicPr>
              <a:picLocks noChangeAspect="1" noChangeArrowheads="1"/>
            </p:cNvPicPr>
            <p:nvPr/>
          </p:nvPicPr>
          <p:blipFill>
            <a:blip r:embed="rId13">
              <a:extLst>
                <a:ext uri="{28A0092B-C50C-407E-A947-70E740481C1C}">
                  <a14:useLocalDpi xmlns:a14="http://schemas.microsoft.com/office/drawing/2010/main" val="0"/>
                </a:ext>
              </a:extLst>
            </a:blip>
            <a:srcRect b="18"/>
            <a:stretch>
              <a:fillRect/>
            </a:stretch>
          </p:blipFill>
          <p:spPr bwMode="auto">
            <a:xfrm>
              <a:off x="6038152" y="1365730"/>
              <a:ext cx="652825" cy="90406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41" name="Picture 11" descr="C:\Die-ersten-Triebwerke\Oestrich\Oestrich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7953" y="1360810"/>
              <a:ext cx="607803" cy="908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3" name="Gerade Verbindung 32"/>
            <p:cNvCxnSpPr/>
            <p:nvPr/>
          </p:nvCxnSpPr>
          <p:spPr>
            <a:xfrm>
              <a:off x="574476" y="1347127"/>
              <a:ext cx="7345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539552" y="1340768"/>
              <a:ext cx="8214970" cy="9363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6037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1673225"/>
            <a:ext cx="1295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idx="10"/>
          </p:nvPr>
        </p:nvSpPr>
        <p:spPr>
          <a:xfrm>
            <a:off x="566738" y="1150938"/>
            <a:ext cx="4821237" cy="244475"/>
          </a:xfrm>
        </p:spPr>
        <p:txBody>
          <a:bodyPr tIns="0"/>
          <a:lstStyle/>
          <a:p>
            <a:pPr marL="0" indent="0" eaLnBrk="1" fontAlgn="auto" hangingPunct="1">
              <a:lnSpc>
                <a:spcPts val="1800"/>
              </a:lnSpc>
              <a:spcBef>
                <a:spcPts val="0"/>
              </a:spcBef>
              <a:spcAft>
                <a:spcPts val="0"/>
              </a:spcAft>
              <a:buFontTx/>
              <a:buNone/>
              <a:defRPr/>
            </a:pPr>
            <a:r>
              <a:rPr lang="en-US" sz="2000" b="1" spc="-50">
                <a:solidFill>
                  <a:srgbClr val="000000"/>
                </a:solidFill>
                <a:latin typeface="Arial" panose="02020603050405020304" pitchFamily="2"/>
              </a:rPr>
              <a:t>1 The first gasturbine of Aegidius Elling </a:t>
            </a:r>
          </a:p>
        </p:txBody>
      </p:sp>
      <p:sp>
        <p:nvSpPr>
          <p:cNvPr id="2052" name="Text Placeholder 19"/>
          <p:cNvSpPr>
            <a:spLocks noGrp="1"/>
          </p:cNvSpPr>
          <p:nvPr>
            <p:ph type="body" idx="10"/>
          </p:nvPr>
        </p:nvSpPr>
        <p:spPr bwMode="auto">
          <a:xfrm>
            <a:off x="8470900" y="6492875"/>
            <a:ext cx="165100" cy="1031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0" indent="0" eaLnBrk="1" hangingPunct="1">
              <a:lnSpc>
                <a:spcPts val="800"/>
              </a:lnSpc>
              <a:spcBef>
                <a:spcPct val="0"/>
              </a:spcBef>
              <a:buFontTx/>
              <a:buNone/>
            </a:pPr>
            <a:r>
              <a:rPr lang="en-US" altLang="en-US" sz="1200" b="1" smtClean="0">
                <a:solidFill>
                  <a:srgbClr val="000000"/>
                </a:solidFill>
                <a:latin typeface="Calibri" panose="020F0502020204030204" pitchFamily="34" charset="0"/>
              </a:rPr>
              <a:t>2 </a:t>
            </a:r>
          </a:p>
        </p:txBody>
      </p:sp>
      <p:pic>
        <p:nvPicPr>
          <p:cNvPr id="205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feld 4"/>
          <p:cNvSpPr txBox="1">
            <a:spLocks noChangeArrowheads="1"/>
          </p:cNvSpPr>
          <p:nvPr/>
        </p:nvSpPr>
        <p:spPr bwMode="auto">
          <a:xfrm>
            <a:off x="2411413" y="2060575"/>
            <a:ext cx="5748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On June 27th, 1903 the Norwegian Aegidius Elling writes in his diary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 have made the worlds first gas turbine which has given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positive (excess)  power.“</a:t>
            </a:r>
          </a:p>
        </p:txBody>
      </p:sp>
      <p:pic>
        <p:nvPicPr>
          <p:cNvPr id="2055" name="Bild 5" descr="C:\Die-ersten-Triebwerke\Elling\Oslo\Johnson-1972\Johnson-1972-p95.jpg"/>
          <p:cNvPicPr>
            <a:picLocks noChangeAspect="1" noChangeArrowheads="1"/>
          </p:cNvPicPr>
          <p:nvPr/>
        </p:nvPicPr>
        <p:blipFill>
          <a:blip r:embed="rId4">
            <a:extLst>
              <a:ext uri="{28A0092B-C50C-407E-A947-70E740481C1C}">
                <a14:useLocalDpi xmlns:a14="http://schemas.microsoft.com/office/drawing/2010/main" val="0"/>
              </a:ext>
            </a:extLst>
          </a:blip>
          <a:srcRect r="-9" b="-40"/>
          <a:stretch>
            <a:fillRect/>
          </a:stretch>
        </p:blipFill>
        <p:spPr bwMode="auto">
          <a:xfrm>
            <a:off x="927100" y="3429000"/>
            <a:ext cx="272097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feld 7"/>
          <p:cNvSpPr txBox="1">
            <a:spLocks noChangeArrowheads="1"/>
          </p:cNvSpPr>
          <p:nvPr/>
        </p:nvSpPr>
        <p:spPr bwMode="auto">
          <a:xfrm>
            <a:off x="731838" y="5564188"/>
            <a:ext cx="3475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test installation can still be seen 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Norwegian Technical Museum in Oslo</a:t>
            </a:r>
          </a:p>
        </p:txBody>
      </p:sp>
      <p:pic>
        <p:nvPicPr>
          <p:cNvPr id="2057" name="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038" y="3432175"/>
            <a:ext cx="16811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3"/>
          <p:cNvSpPr>
            <a:spLocks noChangeArrowheads="1"/>
          </p:cNvSpPr>
          <p:nvPr/>
        </p:nvSpPr>
        <p:spPr bwMode="auto">
          <a:xfrm>
            <a:off x="5254625" y="3470275"/>
            <a:ext cx="331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Ellings gas turbine from 1903 :</a:t>
            </a: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Temperature at turbine entry : 400°C</a:t>
            </a:r>
            <a:endParaRPr kumimoji="0" lang="de-DE" altLang="en-US" sz="9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de-DE" altLang="en-US" sz="1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Power : 11 hp</a:t>
            </a:r>
            <a:endParaRPr kumimoji="0" lang="de-DE" altLang="en-US" sz="1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5404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4032250"/>
            <a:ext cx="2570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36"/>
          <p:cNvSpPr>
            <a:spLocks noGrp="1"/>
          </p:cNvSpPr>
          <p:nvPr>
            <p:ph type="body" idx="10"/>
          </p:nvPr>
        </p:nvSpPr>
        <p:spPr>
          <a:xfrm>
            <a:off x="582613" y="1052513"/>
            <a:ext cx="3240087" cy="244475"/>
          </a:xfrm>
        </p:spPr>
        <p:txBody>
          <a:bodyPr>
            <a:normAutofit/>
          </a:bodyPr>
          <a:lstStyle/>
          <a:p>
            <a:pPr marL="0" indent="0" eaLnBrk="1" fontAlgn="auto" hangingPunct="1">
              <a:lnSpc>
                <a:spcPts val="1900"/>
              </a:lnSpc>
              <a:spcBef>
                <a:spcPts val="0"/>
              </a:spcBef>
              <a:spcAft>
                <a:spcPts val="0"/>
              </a:spcAft>
              <a:buFontTx/>
              <a:buNone/>
              <a:defRPr/>
            </a:pPr>
            <a:r>
              <a:rPr lang="en-US" sz="2000" b="1" spc="-40">
                <a:solidFill>
                  <a:srgbClr val="000000"/>
                </a:solidFill>
                <a:latin typeface="Arial" panose="02020603050405020304" pitchFamily="2"/>
              </a:rPr>
              <a:t>2 The first jet engine ideas </a:t>
            </a:r>
          </a:p>
        </p:txBody>
      </p:sp>
      <p:sp>
        <p:nvSpPr>
          <p:cNvPr id="3076" name="Text Placeholder 46"/>
          <p:cNvSpPr>
            <a:spLocks noGrp="1"/>
          </p:cNvSpPr>
          <p:nvPr>
            <p:ph type="body" idx="10"/>
          </p:nvPr>
        </p:nvSpPr>
        <p:spPr bwMode="auto">
          <a:xfrm>
            <a:off x="8456613" y="6446838"/>
            <a:ext cx="195262" cy="1952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17145" numCol="1" anchorCtr="0" compatLnSpc="1">
            <a:prstTxWarp prst="textNoShape">
              <a:avLst/>
            </a:prstTxWarp>
            <a:normAutofit/>
          </a:bodyPr>
          <a:lstStyle/>
          <a:p>
            <a:pPr marL="0" indent="0" eaLnBrk="1" hangingPunct="1">
              <a:lnSpc>
                <a:spcPts val="1300"/>
              </a:lnSpc>
              <a:spcBef>
                <a:spcPct val="0"/>
              </a:spcBef>
              <a:spcAft>
                <a:spcPts val="38"/>
              </a:spcAft>
              <a:buFontTx/>
              <a:buNone/>
            </a:pPr>
            <a:r>
              <a:rPr lang="en-US" altLang="en-US" sz="1200" b="1" smtClean="0">
                <a:solidFill>
                  <a:srgbClr val="000000"/>
                </a:solidFill>
                <a:latin typeface="Calibri" panose="020F0502020204030204" pitchFamily="34" charset="0"/>
              </a:rPr>
              <a:t>3 </a:t>
            </a:r>
          </a:p>
        </p:txBody>
      </p:sp>
      <p:pic>
        <p:nvPicPr>
          <p:cNvPr id="307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4"/>
          <p:cNvSpPr>
            <a:spLocks noGrp="1"/>
          </p:cNvSpPr>
          <p:nvPr>
            <p:ph type="body" idx="10"/>
          </p:nvPr>
        </p:nvSpPr>
        <p:spPr>
          <a:xfrm>
            <a:off x="6127750" y="4294188"/>
            <a:ext cx="2501900" cy="725487"/>
          </a:xfrm>
        </p:spPr>
        <p:txBody>
          <a:bodyPr>
            <a:noAutofit/>
          </a:bodyPr>
          <a:lstStyle/>
          <a:p>
            <a:pPr marL="0" indent="0" eaLnBrk="1" fontAlgn="auto" hangingPunct="1">
              <a:lnSpc>
                <a:spcPts val="1600"/>
              </a:lnSpc>
              <a:spcBef>
                <a:spcPts val="0"/>
              </a:spcBef>
              <a:spcAft>
                <a:spcPts val="0"/>
              </a:spcAft>
              <a:buFontTx/>
              <a:buNone/>
              <a:defRPr/>
            </a:pPr>
            <a:r>
              <a:rPr lang="en-US" sz="1400" b="1" spc="-10" smtClean="0">
                <a:solidFill>
                  <a:srgbClr val="030303"/>
                </a:solidFill>
                <a:latin typeface="Arial" panose="02020603050405020304" pitchFamily="2"/>
              </a:rPr>
              <a:t>All patents have in common: They do not show the power unit to drive the compressor</a:t>
            </a:r>
            <a:r>
              <a:rPr lang="en-US" sz="1400" spc="-10" smtClean="0">
                <a:solidFill>
                  <a:srgbClr val="030303"/>
                </a:solidFill>
                <a:latin typeface="Arial" panose="02020603050405020304" pitchFamily="2"/>
              </a:rPr>
              <a:t>. </a:t>
            </a:r>
          </a:p>
        </p:txBody>
      </p:sp>
      <p:pic>
        <p:nvPicPr>
          <p:cNvPr id="3079" name="Bild 2" descr="C:\Die-ersten-Triebwerke\Lorin\Lorin 1913-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1533525"/>
            <a:ext cx="3232150" cy="19716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80" name="Bild 1" descr="C:\Die-ersten-Triebwerke\Lorin\RLor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063" y="1516063"/>
            <a:ext cx="1362075" cy="20843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81" name="Textfeld 3"/>
          <p:cNvSpPr txBox="1">
            <a:spLocks noChangeArrowheads="1"/>
          </p:cNvSpPr>
          <p:nvPr/>
        </p:nvSpPr>
        <p:spPr bwMode="auto">
          <a:xfrm>
            <a:off x="6143625" y="2425700"/>
            <a:ext cx="2233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René Lorin (1877–1933) </a:t>
            </a:r>
          </a:p>
        </p:txBody>
      </p:sp>
      <p:sp>
        <p:nvSpPr>
          <p:cNvPr id="3082" name="Textfeld 8"/>
          <p:cNvSpPr txBox="1">
            <a:spLocks noChangeArrowheads="1"/>
          </p:cNvSpPr>
          <p:nvPr/>
        </p:nvSpPr>
        <p:spPr bwMode="auto">
          <a:xfrm>
            <a:off x="3200400" y="4802188"/>
            <a:ext cx="253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1909</a:t>
            </a: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Patents by Frenchman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M.George Marconnet </a:t>
            </a:r>
          </a:p>
        </p:txBody>
      </p:sp>
      <p:sp>
        <p:nvSpPr>
          <p:cNvPr id="3083" name="Textfeld 8"/>
          <p:cNvSpPr txBox="1">
            <a:spLocks noChangeArrowheads="1"/>
          </p:cNvSpPr>
          <p:nvPr/>
        </p:nvSpPr>
        <p:spPr bwMode="auto">
          <a:xfrm>
            <a:off x="628650" y="3573463"/>
            <a:ext cx="3536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1913</a:t>
            </a: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Patents by Frenchman  René Lorin</a:t>
            </a:r>
          </a:p>
        </p:txBody>
      </p:sp>
    </p:spTree>
    <p:extLst>
      <p:ext uri="{BB962C8B-B14F-4D97-AF65-F5344CB8AC3E}">
        <p14:creationId xmlns:p14="http://schemas.microsoft.com/office/powerpoint/2010/main" val="1615416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Text Placeholder 51"/>
          <p:cNvSpPr>
            <a:spLocks noGrp="1"/>
          </p:cNvSpPr>
          <p:nvPr>
            <p:ph type="body" idx="10"/>
          </p:nvPr>
        </p:nvSpPr>
        <p:spPr>
          <a:xfrm>
            <a:off x="4224338" y="1785938"/>
            <a:ext cx="3700462" cy="598487"/>
          </a:xfrm>
        </p:spPr>
        <p:txBody>
          <a:bodyPr/>
          <a:lstStyle/>
          <a:p>
            <a:pPr marL="0" indent="0" eaLnBrk="1" fontAlgn="auto" hangingPunct="1">
              <a:lnSpc>
                <a:spcPts val="1400"/>
              </a:lnSpc>
              <a:spcBef>
                <a:spcPts val="0"/>
              </a:spcBef>
              <a:spcAft>
                <a:spcPts val="0"/>
              </a:spcAft>
              <a:buFontTx/>
              <a:buNone/>
              <a:defRPr/>
            </a:pPr>
            <a:r>
              <a:rPr lang="en-US" sz="1400" b="1" spc="-5">
                <a:solidFill>
                  <a:srgbClr val="030303"/>
                </a:solidFill>
                <a:latin typeface="Arial" panose="02020603050405020304" pitchFamily="2"/>
              </a:rPr>
              <a:t>1910 </a:t>
            </a:r>
            <a:r>
              <a:rPr lang="en-US" sz="1400" spc="-5">
                <a:solidFill>
                  <a:srgbClr val="030303"/>
                </a:solidFill>
                <a:latin typeface="Arial" panose="02020603050405020304" pitchFamily="2"/>
              </a:rPr>
              <a:t>Air Exposition in Paris </a:t>
            </a:r>
          </a:p>
          <a:p>
            <a:pPr marL="0" indent="0" eaLnBrk="1" fontAlgn="auto" hangingPunct="1">
              <a:lnSpc>
                <a:spcPts val="1600"/>
              </a:lnSpc>
              <a:spcBef>
                <a:spcPts val="85"/>
              </a:spcBef>
              <a:spcAft>
                <a:spcPts val="0"/>
              </a:spcAft>
              <a:buFontTx/>
              <a:buNone/>
              <a:defRPr/>
            </a:pPr>
            <a:r>
              <a:rPr lang="en-US" sz="1400" spc="-15">
                <a:solidFill>
                  <a:srgbClr val="030303"/>
                </a:solidFill>
                <a:latin typeface="Arial" panose="02020603050405020304" pitchFamily="2"/>
              </a:rPr>
              <a:t>The Romanian Henri Coanda shows an aircraft </a:t>
            </a:r>
          </a:p>
          <a:p>
            <a:pPr marL="0" indent="0" eaLnBrk="1" fontAlgn="auto" hangingPunct="1">
              <a:lnSpc>
                <a:spcPts val="1500"/>
              </a:lnSpc>
              <a:spcBef>
                <a:spcPts val="90"/>
              </a:spcBef>
              <a:spcAft>
                <a:spcPts val="0"/>
              </a:spcAft>
              <a:buFontTx/>
              <a:buNone/>
              <a:defRPr/>
            </a:pPr>
            <a:r>
              <a:rPr lang="en-US" sz="1400" spc="20">
                <a:solidFill>
                  <a:srgbClr val="030303"/>
                </a:solidFill>
                <a:latin typeface="Arial" panose="02020603050405020304" pitchFamily="2"/>
              </a:rPr>
              <a:t>without </a:t>
            </a:r>
            <a:r>
              <a:rPr lang="en-US" sz="1400" spc="20" smtClean="0">
                <a:solidFill>
                  <a:srgbClr val="030303"/>
                </a:solidFill>
                <a:latin typeface="Arial" panose="02020603050405020304" pitchFamily="2"/>
              </a:rPr>
              <a:t>propeller.</a:t>
            </a:r>
            <a:endParaRPr lang="en-US" sz="1400" spc="20">
              <a:solidFill>
                <a:srgbClr val="030303"/>
              </a:solidFill>
              <a:latin typeface="Arial" panose="02020603050405020304" pitchFamily="2"/>
            </a:endParaRPr>
          </a:p>
        </p:txBody>
      </p:sp>
      <p:sp>
        <p:nvSpPr>
          <p:cNvPr id="4099" name="Text Placeholder 52"/>
          <p:cNvSpPr>
            <a:spLocks noGrp="1"/>
          </p:cNvSpPr>
          <p:nvPr>
            <p:ph type="body" idx="10"/>
          </p:nvPr>
        </p:nvSpPr>
        <p:spPr bwMode="auto">
          <a:xfrm>
            <a:off x="5792788" y="3376613"/>
            <a:ext cx="2057400" cy="5984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0" indent="0" eaLnBrk="1" hangingPunct="1">
              <a:lnSpc>
                <a:spcPts val="1600"/>
              </a:lnSpc>
              <a:spcBef>
                <a:spcPct val="0"/>
              </a:spcBef>
              <a:buFontTx/>
              <a:buNone/>
            </a:pPr>
            <a:r>
              <a:rPr lang="en-US" altLang="en-US" sz="1400" smtClean="0">
                <a:solidFill>
                  <a:srgbClr val="030303"/>
                </a:solidFill>
                <a:latin typeface="Arial" panose="020B0604020202020204" pitchFamily="34" charset="0"/>
              </a:rPr>
              <a:t>Below: on the table a part of the engine, inscription: Turbine Propulsive 50 hp. </a:t>
            </a:r>
          </a:p>
        </p:txBody>
      </p:sp>
      <p:sp>
        <p:nvSpPr>
          <p:cNvPr id="54" name="Text Placeholder 53"/>
          <p:cNvSpPr>
            <a:spLocks noGrp="1"/>
          </p:cNvSpPr>
          <p:nvPr>
            <p:ph type="body" idx="10"/>
          </p:nvPr>
        </p:nvSpPr>
        <p:spPr>
          <a:xfrm>
            <a:off x="604838" y="1071563"/>
            <a:ext cx="4281487" cy="244475"/>
          </a:xfrm>
        </p:spPr>
        <p:txBody>
          <a:bodyPr/>
          <a:lstStyle/>
          <a:p>
            <a:pPr marL="0" indent="0" eaLnBrk="1" fontAlgn="auto" hangingPunct="1">
              <a:lnSpc>
                <a:spcPts val="1900"/>
              </a:lnSpc>
              <a:spcBef>
                <a:spcPts val="0"/>
              </a:spcBef>
              <a:spcAft>
                <a:spcPts val="0"/>
              </a:spcAft>
              <a:buFontTx/>
              <a:buNone/>
              <a:defRPr/>
            </a:pPr>
            <a:r>
              <a:rPr lang="en-US" sz="2000" b="1" spc="-55">
                <a:solidFill>
                  <a:srgbClr val="030303"/>
                </a:solidFill>
                <a:latin typeface="Arial" panose="02020603050405020304" pitchFamily="2"/>
              </a:rPr>
              <a:t>3 The first jet flight of Henri Coanda </a:t>
            </a:r>
          </a:p>
        </p:txBody>
      </p:sp>
      <p:sp>
        <p:nvSpPr>
          <p:cNvPr id="55" name="Text Placeholder 54"/>
          <p:cNvSpPr>
            <a:spLocks noGrp="1"/>
          </p:cNvSpPr>
          <p:nvPr>
            <p:ph type="body" idx="10"/>
          </p:nvPr>
        </p:nvSpPr>
        <p:spPr>
          <a:xfrm>
            <a:off x="3070225" y="4932363"/>
            <a:ext cx="1957388" cy="582612"/>
          </a:xfrm>
        </p:spPr>
        <p:txBody>
          <a:bodyPr/>
          <a:lstStyle/>
          <a:p>
            <a:pPr marL="0" indent="0" eaLnBrk="1" fontAlgn="auto" hangingPunct="1">
              <a:lnSpc>
                <a:spcPts val="1600"/>
              </a:lnSpc>
              <a:spcBef>
                <a:spcPts val="0"/>
              </a:spcBef>
              <a:spcAft>
                <a:spcPts val="0"/>
              </a:spcAft>
              <a:buFontTx/>
              <a:buNone/>
              <a:defRPr/>
            </a:pPr>
            <a:r>
              <a:rPr lang="en-US" sz="1400" b="1" spc="-10">
                <a:solidFill>
                  <a:srgbClr val="030303"/>
                </a:solidFill>
                <a:latin typeface="Arial" panose="02020603050405020304" pitchFamily="2"/>
              </a:rPr>
              <a:t>1911 </a:t>
            </a:r>
            <a:r>
              <a:rPr lang="en-US" sz="1400" spc="-10">
                <a:solidFill>
                  <a:srgbClr val="030303"/>
                </a:solidFill>
                <a:latin typeface="Arial" panose="02020603050405020304" pitchFamily="2"/>
              </a:rPr>
              <a:t>: Coanda gets a patent for a „Propulseur“. </a:t>
            </a:r>
            <a:endParaRPr lang="en-US" sz="1400" spc="-5">
              <a:solidFill>
                <a:srgbClr val="030303"/>
              </a:solidFill>
              <a:latin typeface="Arial" panose="02020603050405020304" pitchFamily="2"/>
            </a:endParaRPr>
          </a:p>
        </p:txBody>
      </p:sp>
      <p:sp>
        <p:nvSpPr>
          <p:cNvPr id="4102" name="Text Placeholder 55"/>
          <p:cNvSpPr>
            <a:spLocks noGrp="1"/>
          </p:cNvSpPr>
          <p:nvPr>
            <p:ph type="body" idx="10"/>
          </p:nvPr>
        </p:nvSpPr>
        <p:spPr bwMode="auto">
          <a:xfrm>
            <a:off x="8470900" y="6496050"/>
            <a:ext cx="169863" cy="1031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0" indent="0" eaLnBrk="1" hangingPunct="1">
              <a:lnSpc>
                <a:spcPts val="800"/>
              </a:lnSpc>
              <a:spcBef>
                <a:spcPct val="0"/>
              </a:spcBef>
              <a:buFontTx/>
              <a:buNone/>
            </a:pPr>
            <a:r>
              <a:rPr lang="en-US" altLang="en-US" sz="1200" b="1" smtClean="0">
                <a:solidFill>
                  <a:srgbClr val="030303"/>
                </a:solidFill>
                <a:latin typeface="Calibri" panose="020F0502020204030204" pitchFamily="34" charset="0"/>
              </a:rPr>
              <a:t>4 </a:t>
            </a:r>
          </a:p>
        </p:txBody>
      </p:sp>
      <p:pic>
        <p:nvPicPr>
          <p:cNvPr id="4103" name="Bild 8" descr="C:\Die-ersten-Triebwerke\Coanda\Paris 1910\Coanda-1910-First-Jet-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1462088"/>
            <a:ext cx="3438525" cy="22336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4" name="Bild 10" descr="C:\Die-ersten-Triebwerke\Coanda\Paris 1910\Tur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4114800"/>
            <a:ext cx="27638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Bild 1"/>
          <p:cNvPicPr>
            <a:picLocks noChangeAspect="1" noChangeArrowheads="1"/>
          </p:cNvPicPr>
          <p:nvPr/>
        </p:nvPicPr>
        <p:blipFill>
          <a:blip r:embed="rId4">
            <a:extLst>
              <a:ext uri="{28A0092B-C50C-407E-A947-70E740481C1C}">
                <a14:useLocalDpi xmlns:a14="http://schemas.microsoft.com/office/drawing/2010/main" val="0"/>
              </a:ext>
            </a:extLst>
          </a:blip>
          <a:srcRect r="-84" b="-122"/>
          <a:stretch>
            <a:fillRect/>
          </a:stretch>
        </p:blipFill>
        <p:spPr bwMode="auto">
          <a:xfrm>
            <a:off x="644525" y="4259263"/>
            <a:ext cx="2343150" cy="16271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994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1387475"/>
            <a:ext cx="16097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1338263"/>
            <a:ext cx="14144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Placeholder 60"/>
          <p:cNvSpPr>
            <a:spLocks noGrp="1"/>
          </p:cNvSpPr>
          <p:nvPr>
            <p:ph type="body" idx="10"/>
          </p:nvPr>
        </p:nvSpPr>
        <p:spPr>
          <a:xfrm>
            <a:off x="585788" y="1042988"/>
            <a:ext cx="4281487" cy="244475"/>
          </a:xfrm>
        </p:spPr>
        <p:txBody>
          <a:bodyPr tIns="0"/>
          <a:lstStyle/>
          <a:p>
            <a:pPr marL="0" indent="0" eaLnBrk="1" fontAlgn="auto" hangingPunct="1">
              <a:lnSpc>
                <a:spcPts val="1900"/>
              </a:lnSpc>
              <a:spcBef>
                <a:spcPts val="0"/>
              </a:spcBef>
              <a:spcAft>
                <a:spcPts val="0"/>
              </a:spcAft>
              <a:buFontTx/>
              <a:buNone/>
              <a:defRPr/>
            </a:pPr>
            <a:r>
              <a:rPr lang="en-US" sz="2000" b="1" spc="-55">
                <a:solidFill>
                  <a:srgbClr val="000000"/>
                </a:solidFill>
                <a:latin typeface="Arial" panose="02020603050405020304" pitchFamily="2"/>
              </a:rPr>
              <a:t>3 The first jet flight of Henri Coanda </a:t>
            </a:r>
          </a:p>
        </p:txBody>
      </p:sp>
      <p:sp>
        <p:nvSpPr>
          <p:cNvPr id="5125" name="Text Placeholder 66"/>
          <p:cNvSpPr>
            <a:spLocks noGrp="1"/>
          </p:cNvSpPr>
          <p:nvPr>
            <p:ph type="body" idx="10"/>
          </p:nvPr>
        </p:nvSpPr>
        <p:spPr bwMode="auto">
          <a:xfrm>
            <a:off x="320675" y="3549650"/>
            <a:ext cx="8318500" cy="19462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1905" numCol="1" anchorCtr="0" compatLnSpc="1">
            <a:prstTxWarp prst="textNoShape">
              <a:avLst/>
            </a:prstTxWarp>
          </a:bodyPr>
          <a:lstStyle/>
          <a:p>
            <a:pPr marL="822325" indent="0" eaLnBrk="1" hangingPunct="1">
              <a:lnSpc>
                <a:spcPts val="1700"/>
              </a:lnSpc>
              <a:spcBef>
                <a:spcPct val="0"/>
              </a:spcBef>
              <a:buFontTx/>
              <a:buNone/>
            </a:pPr>
            <a:r>
              <a:rPr lang="en-US" altLang="en-US" sz="1400" i="1" smtClean="0">
                <a:solidFill>
                  <a:srgbClr val="000000"/>
                </a:solidFill>
                <a:latin typeface="Arial" panose="020B0604020202020204" pitchFamily="34" charset="0"/>
              </a:rPr>
              <a:t>"It was on 16 December 1910. I had no intention of flying on that day. My plan was to check the engine on the ground …..I did not realize that the aircraft was rapidly gaining speed. Then I looked up and saw the walls of Paris approaching rapidly. …. I decided to fly instead……The aeroplane seemed to make a sudden steep climb and then landed with a bump. First the left wing hit the ground and then the aircraft crumpled up. I was not strapped in and so was fortunately thrown clear of the burning machine". </a:t>
            </a:r>
          </a:p>
          <a:p>
            <a:pPr marL="822325" indent="0" eaLnBrk="1" hangingPunct="1">
              <a:lnSpc>
                <a:spcPts val="1700"/>
              </a:lnSpc>
              <a:spcBef>
                <a:spcPct val="0"/>
              </a:spcBef>
              <a:buFontTx/>
              <a:buNone/>
            </a:pPr>
            <a:endParaRPr lang="en-US" altLang="en-US" sz="1400" i="1" smtClean="0">
              <a:solidFill>
                <a:srgbClr val="000000"/>
              </a:solidFill>
              <a:latin typeface="Arial" panose="020B0604020202020204" pitchFamily="34" charset="0"/>
            </a:endParaRPr>
          </a:p>
          <a:p>
            <a:pPr marL="822325" indent="0" algn="ctr" eaLnBrk="1" hangingPunct="1">
              <a:lnSpc>
                <a:spcPts val="2100"/>
              </a:lnSpc>
              <a:spcBef>
                <a:spcPts val="900"/>
              </a:spcBef>
              <a:spcAft>
                <a:spcPts val="1350"/>
              </a:spcAft>
              <a:buFontTx/>
              <a:buNone/>
            </a:pPr>
            <a:r>
              <a:rPr lang="en-US" altLang="en-US" sz="1800" b="1" u="sng" smtClean="0">
                <a:solidFill>
                  <a:srgbClr val="000000"/>
                </a:solidFill>
                <a:latin typeface="Arial" panose="020B0604020202020204" pitchFamily="34" charset="0"/>
              </a:rPr>
              <a:t>This was the first jet flight in history ! </a:t>
            </a:r>
          </a:p>
        </p:txBody>
      </p:sp>
      <p:sp>
        <p:nvSpPr>
          <p:cNvPr id="5126" name="Text Placeholder 67"/>
          <p:cNvSpPr>
            <a:spLocks noGrp="1"/>
          </p:cNvSpPr>
          <p:nvPr>
            <p:ph type="body" idx="10"/>
          </p:nvPr>
        </p:nvSpPr>
        <p:spPr bwMode="auto">
          <a:xfrm>
            <a:off x="8470900" y="6446838"/>
            <a:ext cx="169863" cy="1857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17145" numCol="1" anchorCtr="0" compatLnSpc="1">
            <a:prstTxWarp prst="textNoShape">
              <a:avLst/>
            </a:prstTxWarp>
          </a:bodyPr>
          <a:lstStyle/>
          <a:p>
            <a:pPr marL="0" indent="0" eaLnBrk="1" hangingPunct="1">
              <a:lnSpc>
                <a:spcPts val="1300"/>
              </a:lnSpc>
              <a:spcBef>
                <a:spcPct val="0"/>
              </a:spcBef>
              <a:buFontTx/>
              <a:buNone/>
            </a:pPr>
            <a:r>
              <a:rPr lang="en-US" altLang="en-US" sz="1200" b="1" smtClean="0">
                <a:solidFill>
                  <a:srgbClr val="000000"/>
                </a:solidFill>
                <a:latin typeface="Calibri" panose="020F0502020204030204" pitchFamily="34" charset="0"/>
              </a:rPr>
              <a:t>5 </a:t>
            </a:r>
          </a:p>
        </p:txBody>
      </p:sp>
      <p:pic>
        <p:nvPicPr>
          <p:cNvPr id="51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feld 4"/>
          <p:cNvSpPr txBox="1">
            <a:spLocks noChangeArrowheads="1"/>
          </p:cNvSpPr>
          <p:nvPr/>
        </p:nvSpPr>
        <p:spPr bwMode="auto">
          <a:xfrm>
            <a:off x="3059113" y="2060575"/>
            <a:ext cx="2312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Henri Coanda (1886-1972)</a:t>
            </a:r>
          </a:p>
        </p:txBody>
      </p:sp>
    </p:spTree>
    <p:extLst>
      <p:ext uri="{BB962C8B-B14F-4D97-AF65-F5344CB8AC3E}">
        <p14:creationId xmlns:p14="http://schemas.microsoft.com/office/powerpoint/2010/main" val="1449659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Text Placeholder 72"/>
          <p:cNvSpPr>
            <a:spLocks noGrp="1"/>
          </p:cNvSpPr>
          <p:nvPr>
            <p:ph type="body" idx="10"/>
          </p:nvPr>
        </p:nvSpPr>
        <p:spPr>
          <a:xfrm>
            <a:off x="588963" y="1141413"/>
            <a:ext cx="4164012" cy="241300"/>
          </a:xfrm>
        </p:spPr>
        <p:txBody>
          <a:bodyPr tIns="0"/>
          <a:lstStyle/>
          <a:p>
            <a:pPr marL="0" indent="0" eaLnBrk="1" fontAlgn="auto" hangingPunct="1">
              <a:lnSpc>
                <a:spcPts val="1800"/>
              </a:lnSpc>
              <a:spcBef>
                <a:spcPts val="0"/>
              </a:spcBef>
              <a:spcAft>
                <a:spcPts val="0"/>
              </a:spcAft>
              <a:buFontTx/>
              <a:buNone/>
              <a:defRPr/>
            </a:pPr>
            <a:r>
              <a:rPr lang="en-US" sz="2000" b="1" spc="-5">
                <a:solidFill>
                  <a:srgbClr val="000000"/>
                </a:solidFill>
                <a:latin typeface="Arial" panose="02020603050405020304" pitchFamily="2"/>
              </a:rPr>
              <a:t>4 The patent of Maxime Guillaume </a:t>
            </a:r>
          </a:p>
        </p:txBody>
      </p:sp>
      <p:sp>
        <p:nvSpPr>
          <p:cNvPr id="6147" name="Text Placeholder 73"/>
          <p:cNvSpPr>
            <a:spLocks noGrp="1"/>
          </p:cNvSpPr>
          <p:nvPr>
            <p:ph type="body" idx="10"/>
          </p:nvPr>
        </p:nvSpPr>
        <p:spPr bwMode="auto">
          <a:xfrm>
            <a:off x="908050" y="1492250"/>
            <a:ext cx="7054850" cy="812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0" indent="0" eaLnBrk="1" hangingPunct="1">
              <a:lnSpc>
                <a:spcPts val="1600"/>
              </a:lnSpc>
              <a:spcBef>
                <a:spcPct val="0"/>
              </a:spcBef>
              <a:spcAft>
                <a:spcPts val="2850"/>
              </a:spcAft>
              <a:buFontTx/>
              <a:buNone/>
            </a:pPr>
            <a:r>
              <a:rPr lang="en-US" altLang="en-US" sz="1400" b="1" smtClean="0">
                <a:solidFill>
                  <a:srgbClr val="000000"/>
                </a:solidFill>
                <a:latin typeface="Arial" panose="020B0604020202020204" pitchFamily="34" charset="0"/>
              </a:rPr>
              <a:t>1922  </a:t>
            </a:r>
            <a:r>
              <a:rPr lang="en-US" altLang="en-US" sz="1400" smtClean="0">
                <a:solidFill>
                  <a:srgbClr val="000000"/>
                </a:solidFill>
                <a:latin typeface="Arial" panose="020B0604020202020204" pitchFamily="34" charset="0"/>
              </a:rPr>
              <a:t>A first impression of a turbo jet engine is given by patent No 534.801 of Frenchman Maxime Guillaume, filed on 3rd May 1921, granted on 13th January 1922. The title was „Propulseur par reaction sur l’air“ = „Propulsion by reaction on air“. </a:t>
            </a:r>
          </a:p>
        </p:txBody>
      </p:sp>
      <p:sp>
        <p:nvSpPr>
          <p:cNvPr id="6148" name="Text Placeholder 76"/>
          <p:cNvSpPr>
            <a:spLocks noGrp="1"/>
          </p:cNvSpPr>
          <p:nvPr>
            <p:ph type="body" idx="10"/>
          </p:nvPr>
        </p:nvSpPr>
        <p:spPr bwMode="auto">
          <a:xfrm>
            <a:off x="8466138" y="6446838"/>
            <a:ext cx="176212" cy="1952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17145" numCol="1" anchorCtr="0" compatLnSpc="1">
            <a:prstTxWarp prst="textNoShape">
              <a:avLst/>
            </a:prstTxWarp>
          </a:bodyPr>
          <a:lstStyle/>
          <a:p>
            <a:pPr marL="0" indent="0" eaLnBrk="1" hangingPunct="1">
              <a:lnSpc>
                <a:spcPts val="1300"/>
              </a:lnSpc>
              <a:spcBef>
                <a:spcPct val="0"/>
              </a:spcBef>
              <a:spcAft>
                <a:spcPts val="38"/>
              </a:spcAft>
              <a:buFontTx/>
              <a:buNone/>
            </a:pPr>
            <a:r>
              <a:rPr lang="en-US" altLang="en-US" sz="1200" b="1" smtClean="0">
                <a:solidFill>
                  <a:srgbClr val="000000"/>
                </a:solidFill>
                <a:latin typeface="Calibri" panose="020F0502020204030204" pitchFamily="34" charset="0"/>
              </a:rPr>
              <a:t>6</a:t>
            </a:r>
          </a:p>
        </p:txBody>
      </p:sp>
      <p:pic>
        <p:nvPicPr>
          <p:cNvPr id="614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Bild 81" descr="Patent-534801\patent-abbild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330450"/>
            <a:ext cx="3690937" cy="23082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1" name="Bild 7" descr="C:\Die-ersten-Triebwerke\Guillaume\Vorderansich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0" y="2332038"/>
            <a:ext cx="1463675" cy="2295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2" name="Text Placeholder 79"/>
          <p:cNvSpPr>
            <a:spLocks noGrp="1"/>
          </p:cNvSpPr>
          <p:nvPr>
            <p:ph type="body" idx="10"/>
          </p:nvPr>
        </p:nvSpPr>
        <p:spPr bwMode="auto">
          <a:xfrm>
            <a:off x="1800225" y="4872038"/>
            <a:ext cx="5495925" cy="9572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593725" indent="0" eaLnBrk="1" hangingPunct="1">
              <a:lnSpc>
                <a:spcPts val="1700"/>
              </a:lnSpc>
              <a:spcBef>
                <a:spcPct val="0"/>
              </a:spcBef>
              <a:spcAft>
                <a:spcPts val="1113"/>
              </a:spcAft>
              <a:buFontTx/>
              <a:buNone/>
            </a:pPr>
            <a:r>
              <a:rPr lang="en-US" altLang="en-US" sz="1400" smtClean="0">
                <a:solidFill>
                  <a:srgbClr val="000000"/>
                </a:solidFill>
                <a:latin typeface="Arial" panose="020B0604020202020204" pitchFamily="34" charset="0"/>
              </a:rPr>
              <a:t>Guillaumes engine is not  complete, inlet and nozzle are missing and he cannot describe exactly how it works. He does not know the words </a:t>
            </a:r>
            <a:r>
              <a:rPr lang="en-US" altLang="en-US" sz="1400" b="1" smtClean="0">
                <a:solidFill>
                  <a:srgbClr val="000000"/>
                </a:solidFill>
                <a:latin typeface="Arial" panose="020B0604020202020204" pitchFamily="34" charset="0"/>
              </a:rPr>
              <a:t>nozzle, jet, jet velocity, mass flow, gross thrust, ram drag, net thrust. </a:t>
            </a:r>
          </a:p>
        </p:txBody>
      </p:sp>
    </p:spTree>
    <p:extLst>
      <p:ext uri="{BB962C8B-B14F-4D97-AF65-F5344CB8AC3E}">
        <p14:creationId xmlns:p14="http://schemas.microsoft.com/office/powerpoint/2010/main" val="1939026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Text Placeholder 104"/>
          <p:cNvSpPr>
            <a:spLocks noGrp="1"/>
          </p:cNvSpPr>
          <p:nvPr>
            <p:ph type="body" idx="10"/>
          </p:nvPr>
        </p:nvSpPr>
        <p:spPr>
          <a:xfrm>
            <a:off x="642938" y="1109663"/>
            <a:ext cx="3489325" cy="195262"/>
          </a:xfrm>
        </p:spPr>
        <p:txBody>
          <a:bodyPr tIns="0"/>
          <a:lstStyle/>
          <a:p>
            <a:pPr marL="0" indent="0" eaLnBrk="1" fontAlgn="auto" hangingPunct="1">
              <a:lnSpc>
                <a:spcPts val="1500"/>
              </a:lnSpc>
              <a:spcBef>
                <a:spcPts val="0"/>
              </a:spcBef>
              <a:spcAft>
                <a:spcPts val="0"/>
              </a:spcAft>
              <a:buFontTx/>
              <a:buNone/>
              <a:defRPr/>
            </a:pPr>
            <a:r>
              <a:rPr lang="en-US" sz="2000" b="1" spc="5" dirty="0">
                <a:solidFill>
                  <a:srgbClr val="000000"/>
                </a:solidFill>
                <a:latin typeface="Arial" panose="02020603050405020304" pitchFamily="2"/>
              </a:rPr>
              <a:t>6 The book of Aurel Stodola </a:t>
            </a:r>
          </a:p>
        </p:txBody>
      </p:sp>
      <p:sp>
        <p:nvSpPr>
          <p:cNvPr id="7171" name="Text Placeholder 110"/>
          <p:cNvSpPr>
            <a:spLocks noGrp="1"/>
          </p:cNvSpPr>
          <p:nvPr>
            <p:ph type="body" idx="10"/>
          </p:nvPr>
        </p:nvSpPr>
        <p:spPr bwMode="auto">
          <a:xfrm>
            <a:off x="523875" y="5451475"/>
            <a:ext cx="7867650" cy="711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0" indent="0" eaLnBrk="1" hangingPunct="1">
              <a:lnSpc>
                <a:spcPts val="1700"/>
              </a:lnSpc>
              <a:spcBef>
                <a:spcPct val="0"/>
              </a:spcBef>
              <a:spcAft>
                <a:spcPts val="6250"/>
              </a:spcAft>
              <a:buFontTx/>
              <a:buNone/>
            </a:pPr>
            <a:r>
              <a:rPr lang="en-US" altLang="en-US" sz="1400" smtClean="0">
                <a:solidFill>
                  <a:srgbClr val="000000"/>
                </a:solidFill>
                <a:latin typeface="Arial" panose="020B0604020202020204" pitchFamily="34" charset="0"/>
              </a:rPr>
              <a:t>This is Stodolas book about Steam+Gas Turbines. It is published from 1905 to 1927 in 6 editions and in 5 languages, this 1000-pages book becomes the bible of all steam and gas turbine engineers. </a:t>
            </a:r>
          </a:p>
        </p:txBody>
      </p:sp>
      <p:sp>
        <p:nvSpPr>
          <p:cNvPr id="112" name="Text Placeholder 111"/>
          <p:cNvSpPr>
            <a:spLocks noGrp="1"/>
          </p:cNvSpPr>
          <p:nvPr>
            <p:ph type="body" idx="10"/>
          </p:nvPr>
        </p:nvSpPr>
        <p:spPr>
          <a:xfrm>
            <a:off x="8386763" y="6446838"/>
            <a:ext cx="268287" cy="185737"/>
          </a:xfrm>
        </p:spPr>
        <p:txBody>
          <a:bodyPr tIns="17145"/>
          <a:lstStyle/>
          <a:p>
            <a:pPr marL="0" indent="0" eaLnBrk="1" fontAlgn="auto" hangingPunct="1">
              <a:lnSpc>
                <a:spcPts val="1300"/>
              </a:lnSpc>
              <a:spcBef>
                <a:spcPts val="0"/>
              </a:spcBef>
              <a:spcAft>
                <a:spcPts val="0"/>
              </a:spcAft>
              <a:buFontTx/>
              <a:buNone/>
              <a:defRPr/>
            </a:pPr>
            <a:r>
              <a:rPr lang="en-US" sz="1200" b="1" spc="100" smtClean="0">
                <a:solidFill>
                  <a:srgbClr val="000000"/>
                </a:solidFill>
                <a:latin typeface="Calibri" panose="02020603050405020304" pitchFamily="2"/>
              </a:rPr>
              <a:t>7 </a:t>
            </a:r>
            <a:endParaRPr lang="en-US" sz="1200" b="1" spc="100">
              <a:solidFill>
                <a:srgbClr val="000000"/>
              </a:solidFill>
              <a:latin typeface="Calibri" panose="02020603050405020304" pitchFamily="2"/>
            </a:endParaRPr>
          </a:p>
        </p:txBody>
      </p:sp>
      <p:pic>
        <p:nvPicPr>
          <p:cNvPr id="7173" name="Picture 2" descr="Stodol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060575"/>
            <a:ext cx="164306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Bild 1" descr="English Translation of “Die Dampfturbinen” 1906"/>
          <p:cNvPicPr>
            <a:picLocks noChangeAspect="1" noChangeArrowheads="1"/>
          </p:cNvPicPr>
          <p:nvPr/>
        </p:nvPicPr>
        <p:blipFill>
          <a:blip r:embed="rId3">
            <a:extLst>
              <a:ext uri="{28A0092B-C50C-407E-A947-70E740481C1C}">
                <a14:useLocalDpi xmlns:a14="http://schemas.microsoft.com/office/drawing/2010/main" val="0"/>
              </a:ext>
            </a:extLst>
          </a:blip>
          <a:srcRect r="-89" b="116"/>
          <a:stretch>
            <a:fillRect/>
          </a:stretch>
        </p:blipFill>
        <p:spPr bwMode="auto">
          <a:xfrm>
            <a:off x="5651500" y="1628775"/>
            <a:ext cx="230505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2627313" y="2976563"/>
            <a:ext cx="32972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793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just"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Times New Roman" panose="02020603050405020304" pitchFamily="18" charset="0"/>
              </a:rPr>
              <a:t>Prof. Aurel Boreslav Stodola</a:t>
            </a:r>
          </a:p>
          <a:p>
            <a:pPr marL="0" marR="0" lvl="0" indent="179388" algn="just"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Times New Roman" panose="02020603050405020304" pitchFamily="18" charset="0"/>
              </a:rPr>
              <a:t>born 10.5.1859 in the Slowakei, </a:t>
            </a:r>
          </a:p>
          <a:p>
            <a:pPr marL="0" marR="0" lvl="0" indent="179388" algn="just"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Times New Roman" panose="02020603050405020304" pitchFamily="18" charset="0"/>
              </a:rPr>
              <a:t>died  25.12. 1942 in Zürich</a:t>
            </a: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pic>
        <p:nvPicPr>
          <p:cNvPr id="717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0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3E1A90-755E-4B65-B09F-1C37B1B2B4F7}"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
        <p:nvSpPr>
          <p:cNvPr id="3075" name="Rectangle 2"/>
          <p:cNvSpPr>
            <a:spLocks noGrp="1" noChangeArrowheads="1"/>
          </p:cNvSpPr>
          <p:nvPr>
            <p:ph type="ctrTitle"/>
          </p:nvPr>
        </p:nvSpPr>
        <p:spPr>
          <a:xfrm>
            <a:off x="838200" y="914400"/>
            <a:ext cx="7772400" cy="1143000"/>
          </a:xfrm>
        </p:spPr>
        <p:txBody>
          <a:bodyPr/>
          <a:lstStyle/>
          <a:p>
            <a:r>
              <a:rPr lang="en-US" dirty="0" smtClean="0"/>
              <a:t>Genesis of the Turbojet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320" y="2893540"/>
            <a:ext cx="4150280" cy="23241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893540"/>
            <a:ext cx="3478306" cy="2321859"/>
          </a:xfrm>
          <a:prstGeom prst="rect">
            <a:avLst/>
          </a:prstGeom>
        </p:spPr>
      </p:pic>
    </p:spTree>
    <p:extLst>
      <p:ext uri="{BB962C8B-B14F-4D97-AF65-F5344CB8AC3E}">
        <p14:creationId xmlns:p14="http://schemas.microsoft.com/office/powerpoint/2010/main" val="982979834"/>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875088"/>
            <a:ext cx="75771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Text Placeholder 116"/>
          <p:cNvSpPr>
            <a:spLocks noGrp="1"/>
          </p:cNvSpPr>
          <p:nvPr>
            <p:ph type="body" idx="10"/>
          </p:nvPr>
        </p:nvSpPr>
        <p:spPr>
          <a:xfrm>
            <a:off x="614363" y="1090613"/>
            <a:ext cx="3489325" cy="195262"/>
          </a:xfrm>
        </p:spPr>
        <p:txBody>
          <a:bodyPr/>
          <a:lstStyle/>
          <a:p>
            <a:pPr marL="0" indent="0" eaLnBrk="1" fontAlgn="auto" hangingPunct="1">
              <a:lnSpc>
                <a:spcPts val="1500"/>
              </a:lnSpc>
              <a:spcBef>
                <a:spcPts val="0"/>
              </a:spcBef>
              <a:spcAft>
                <a:spcPts val="0"/>
              </a:spcAft>
              <a:buFontTx/>
              <a:buNone/>
              <a:defRPr/>
            </a:pPr>
            <a:r>
              <a:rPr lang="en-US" sz="2000" b="1" spc="5" dirty="0">
                <a:solidFill>
                  <a:srgbClr val="000000"/>
                </a:solidFill>
                <a:latin typeface="Arial" panose="02020603050405020304" pitchFamily="2"/>
              </a:rPr>
              <a:t>6 The book of Aurel Stodola </a:t>
            </a:r>
          </a:p>
        </p:txBody>
      </p:sp>
      <p:sp>
        <p:nvSpPr>
          <p:cNvPr id="8196" name="Text Placeholder 117"/>
          <p:cNvSpPr>
            <a:spLocks noGrp="1"/>
          </p:cNvSpPr>
          <p:nvPr>
            <p:ph type="body" idx="10"/>
          </p:nvPr>
        </p:nvSpPr>
        <p:spPr bwMode="auto">
          <a:xfrm>
            <a:off x="984250" y="1658938"/>
            <a:ext cx="7404100" cy="2054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0" indent="0" eaLnBrk="1" hangingPunct="1">
              <a:lnSpc>
                <a:spcPts val="1700"/>
              </a:lnSpc>
              <a:spcBef>
                <a:spcPct val="0"/>
              </a:spcBef>
              <a:buFontTx/>
              <a:buNone/>
            </a:pPr>
            <a:r>
              <a:rPr lang="en-US" altLang="en-US" sz="1400" b="1" u="sng" smtClean="0">
                <a:solidFill>
                  <a:srgbClr val="000000"/>
                </a:solidFill>
                <a:latin typeface="Arial" panose="020B0604020202020204" pitchFamily="34" charset="0"/>
              </a:rPr>
              <a:t>Sir Frank Whittle</a:t>
            </a:r>
            <a:r>
              <a:rPr lang="en-US" altLang="en-US" sz="1400" smtClean="0">
                <a:solidFill>
                  <a:srgbClr val="000000"/>
                </a:solidFill>
                <a:latin typeface="Arial" panose="020B0604020202020204" pitchFamily="34" charset="0"/>
              </a:rPr>
              <a:t> knows and owns the Stodola book. The Nernst Turbine appears even in Whittles book “Gas Turbine Aero Thermodynamics“ . </a:t>
            </a:r>
          </a:p>
          <a:p>
            <a:pPr marL="0" indent="0" eaLnBrk="1" hangingPunct="1">
              <a:lnSpc>
                <a:spcPts val="1700"/>
              </a:lnSpc>
              <a:spcBef>
                <a:spcPct val="0"/>
              </a:spcBef>
              <a:buFontTx/>
              <a:buNone/>
            </a:pPr>
            <a:endParaRPr lang="en-US" altLang="en-US" sz="1400" b="1" u="sng" smtClean="0">
              <a:solidFill>
                <a:srgbClr val="000000"/>
              </a:solidFill>
              <a:latin typeface="Arial" panose="020B0604020202020204" pitchFamily="34" charset="0"/>
            </a:endParaRPr>
          </a:p>
          <a:p>
            <a:pPr marL="0" indent="0" eaLnBrk="1" hangingPunct="1">
              <a:lnSpc>
                <a:spcPts val="1700"/>
              </a:lnSpc>
              <a:spcBef>
                <a:spcPct val="0"/>
              </a:spcBef>
              <a:buFontTx/>
              <a:buNone/>
            </a:pPr>
            <a:r>
              <a:rPr lang="en-US" altLang="en-US" sz="1400" b="1" u="sng" smtClean="0">
                <a:solidFill>
                  <a:srgbClr val="000000"/>
                </a:solidFill>
                <a:latin typeface="Arial" panose="020B0604020202020204" pitchFamily="34" charset="0"/>
              </a:rPr>
              <a:t>Dr. Hans von Ohain</a:t>
            </a:r>
            <a:r>
              <a:rPr lang="en-US" altLang="en-US" sz="1400" smtClean="0">
                <a:solidFill>
                  <a:srgbClr val="000000"/>
                </a:solidFill>
                <a:latin typeface="Arial" panose="020B0604020202020204" pitchFamily="34" charset="0"/>
              </a:rPr>
              <a:t> knows the Stodola  book, as here he finds the Nernst Turbine, which becomes the starting point of his inventions. </a:t>
            </a:r>
          </a:p>
          <a:p>
            <a:pPr marL="0" indent="0" eaLnBrk="1" hangingPunct="1">
              <a:lnSpc>
                <a:spcPts val="1700"/>
              </a:lnSpc>
              <a:spcBef>
                <a:spcPct val="0"/>
              </a:spcBef>
              <a:buFontTx/>
              <a:buNone/>
            </a:pPr>
            <a:endParaRPr lang="en-US" altLang="en-US" sz="1400" smtClean="0">
              <a:solidFill>
                <a:srgbClr val="000000"/>
              </a:solidFill>
              <a:latin typeface="Arial" panose="020B0604020202020204" pitchFamily="34" charset="0"/>
            </a:endParaRPr>
          </a:p>
          <a:p>
            <a:pPr marL="0" indent="0" eaLnBrk="1" hangingPunct="1">
              <a:lnSpc>
                <a:spcPts val="1700"/>
              </a:lnSpc>
              <a:spcBef>
                <a:spcPct val="0"/>
              </a:spcBef>
              <a:buFontTx/>
              <a:buNone/>
            </a:pPr>
            <a:r>
              <a:rPr lang="en-US" altLang="en-US" sz="1400" b="1" u="sng" smtClean="0">
                <a:solidFill>
                  <a:srgbClr val="000000"/>
                </a:solidFill>
                <a:latin typeface="Arial" panose="020B0604020202020204" pitchFamily="34" charset="0"/>
              </a:rPr>
              <a:t>Sir Stanley Hooker</a:t>
            </a:r>
            <a:r>
              <a:rPr lang="en-US" altLang="en-US" sz="1400" u="sng" smtClean="0">
                <a:solidFill>
                  <a:srgbClr val="000000"/>
                </a:solidFill>
                <a:latin typeface="Arial" panose="020B0604020202020204" pitchFamily="34" charset="0"/>
              </a:rPr>
              <a:t>,</a:t>
            </a:r>
            <a:r>
              <a:rPr lang="en-US" altLang="en-US" sz="1400" smtClean="0">
                <a:solidFill>
                  <a:srgbClr val="000000"/>
                </a:solidFill>
                <a:latin typeface="Arial" panose="020B0604020202020204" pitchFamily="34" charset="0"/>
              </a:rPr>
              <a:t> later chief of Rolls-Royce and Bristol Engines, starts his career with the study of Stodolas book. </a:t>
            </a:r>
            <a:endParaRPr lang="en-US" altLang="en-US" sz="1400" i="1" smtClean="0">
              <a:solidFill>
                <a:srgbClr val="000000"/>
              </a:solidFill>
              <a:latin typeface="Arial" panose="020B0604020202020204" pitchFamily="34" charset="0"/>
            </a:endParaRPr>
          </a:p>
        </p:txBody>
      </p:sp>
      <p:sp>
        <p:nvSpPr>
          <p:cNvPr id="121" name="Text Placeholder 120"/>
          <p:cNvSpPr>
            <a:spLocks noGrp="1"/>
          </p:cNvSpPr>
          <p:nvPr>
            <p:ph type="body" idx="10"/>
          </p:nvPr>
        </p:nvSpPr>
        <p:spPr>
          <a:xfrm>
            <a:off x="3629025" y="4311650"/>
            <a:ext cx="2100263" cy="596900"/>
          </a:xfrm>
        </p:spPr>
        <p:txBody>
          <a:bodyPr/>
          <a:lstStyle/>
          <a:p>
            <a:pPr marL="0" indent="0" eaLnBrk="1" fontAlgn="auto" hangingPunct="1">
              <a:lnSpc>
                <a:spcPts val="1400"/>
              </a:lnSpc>
              <a:spcBef>
                <a:spcPts val="0"/>
              </a:spcBef>
              <a:spcAft>
                <a:spcPts val="0"/>
              </a:spcAft>
              <a:buFontTx/>
              <a:buNone/>
              <a:defRPr/>
            </a:pPr>
            <a:r>
              <a:rPr lang="en-US" sz="1400" spc="15" dirty="0">
                <a:solidFill>
                  <a:srgbClr val="000000"/>
                </a:solidFill>
                <a:latin typeface="Arial" panose="02020603050405020304" pitchFamily="2"/>
              </a:rPr>
              <a:t>The Nernst turbine </a:t>
            </a:r>
          </a:p>
          <a:p>
            <a:pPr marL="0" indent="0" eaLnBrk="1" fontAlgn="auto" hangingPunct="1">
              <a:lnSpc>
                <a:spcPts val="1700"/>
              </a:lnSpc>
              <a:spcBef>
                <a:spcPts val="0"/>
              </a:spcBef>
              <a:spcAft>
                <a:spcPts val="0"/>
              </a:spcAft>
              <a:buFontTx/>
              <a:buNone/>
              <a:defRPr/>
            </a:pPr>
            <a:r>
              <a:rPr lang="en-US" sz="1400" dirty="0">
                <a:solidFill>
                  <a:srgbClr val="000000"/>
                </a:solidFill>
                <a:latin typeface="Arial" panose="02020603050405020304" pitchFamily="2"/>
              </a:rPr>
              <a:t>in Whittles book, left </a:t>
            </a:r>
          </a:p>
          <a:p>
            <a:pPr marL="0" indent="0" eaLnBrk="1" fontAlgn="auto" hangingPunct="1">
              <a:lnSpc>
                <a:spcPts val="1500"/>
              </a:lnSpc>
              <a:spcBef>
                <a:spcPts val="85"/>
              </a:spcBef>
              <a:spcAft>
                <a:spcPts val="0"/>
              </a:spcAft>
              <a:buFontTx/>
              <a:buNone/>
              <a:defRPr/>
            </a:pPr>
            <a:r>
              <a:rPr lang="en-US" sz="1400" spc="-25" dirty="0">
                <a:solidFill>
                  <a:srgbClr val="000000"/>
                </a:solidFill>
                <a:latin typeface="Arial" panose="02020603050405020304" pitchFamily="2"/>
              </a:rPr>
              <a:t>and in Stodolas book, right </a:t>
            </a:r>
          </a:p>
        </p:txBody>
      </p:sp>
      <p:sp>
        <p:nvSpPr>
          <p:cNvPr id="122" name="Text Placeholder 121"/>
          <p:cNvSpPr>
            <a:spLocks noGrp="1"/>
          </p:cNvSpPr>
          <p:nvPr>
            <p:ph type="body" idx="10"/>
          </p:nvPr>
        </p:nvSpPr>
        <p:spPr>
          <a:xfrm>
            <a:off x="8386763" y="6496050"/>
            <a:ext cx="268287" cy="100013"/>
          </a:xfrm>
        </p:spPr>
        <p:txBody>
          <a:bodyPr/>
          <a:lstStyle/>
          <a:p>
            <a:pPr marL="0" indent="0" eaLnBrk="1" fontAlgn="auto" hangingPunct="1">
              <a:lnSpc>
                <a:spcPts val="800"/>
              </a:lnSpc>
              <a:spcBef>
                <a:spcPts val="0"/>
              </a:spcBef>
              <a:spcAft>
                <a:spcPts val="0"/>
              </a:spcAft>
              <a:buFontTx/>
              <a:buNone/>
              <a:defRPr/>
            </a:pPr>
            <a:r>
              <a:rPr lang="en-US" sz="1200" b="1" spc="95" smtClean="0">
                <a:solidFill>
                  <a:srgbClr val="000000"/>
                </a:solidFill>
                <a:latin typeface="Calibri" panose="02020603050405020304" pitchFamily="2"/>
              </a:rPr>
              <a:t>8 </a:t>
            </a:r>
            <a:endParaRPr lang="en-US" sz="1200" b="1" spc="95">
              <a:solidFill>
                <a:srgbClr val="000000"/>
              </a:solidFill>
              <a:latin typeface="Calibri" panose="02020603050405020304" pitchFamily="2"/>
            </a:endParaRPr>
          </a:p>
        </p:txBody>
      </p:sp>
      <p:pic>
        <p:nvPicPr>
          <p:cNvPr id="81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feld 7"/>
          <p:cNvSpPr txBox="1">
            <a:spLocks noChangeArrowheads="1"/>
          </p:cNvSpPr>
          <p:nvPr/>
        </p:nvSpPr>
        <p:spPr bwMode="auto">
          <a:xfrm>
            <a:off x="1628775" y="5867400"/>
            <a:ext cx="5935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These 3 men found their inspiration in this book of Stodola</a:t>
            </a:r>
          </a:p>
        </p:txBody>
      </p:sp>
    </p:spTree>
    <p:extLst>
      <p:ext uri="{BB962C8B-B14F-4D97-AF65-F5344CB8AC3E}">
        <p14:creationId xmlns:p14="http://schemas.microsoft.com/office/powerpoint/2010/main" val="654509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436688"/>
            <a:ext cx="1317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420813"/>
            <a:ext cx="244792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 Placeholder 130"/>
          <p:cNvSpPr>
            <a:spLocks noGrp="1"/>
          </p:cNvSpPr>
          <p:nvPr>
            <p:ph type="body" idx="10"/>
          </p:nvPr>
        </p:nvSpPr>
        <p:spPr>
          <a:xfrm>
            <a:off x="646113" y="1109663"/>
            <a:ext cx="1690687" cy="244475"/>
          </a:xfrm>
        </p:spPr>
        <p:txBody>
          <a:bodyPr tIns="0"/>
          <a:lstStyle/>
          <a:p>
            <a:pPr marL="0" indent="0" eaLnBrk="1" fontAlgn="auto" hangingPunct="1">
              <a:lnSpc>
                <a:spcPts val="1900"/>
              </a:lnSpc>
              <a:spcBef>
                <a:spcPts val="0"/>
              </a:spcBef>
              <a:spcAft>
                <a:spcPts val="0"/>
              </a:spcAft>
              <a:buFontTx/>
              <a:buNone/>
              <a:defRPr/>
            </a:pPr>
            <a:r>
              <a:rPr lang="en-US" sz="2000" b="1" spc="-65">
                <a:solidFill>
                  <a:srgbClr val="000000"/>
                </a:solidFill>
                <a:latin typeface="Arial" panose="02020603050405020304" pitchFamily="2"/>
              </a:rPr>
              <a:t>7 Alf Lysholm </a:t>
            </a:r>
          </a:p>
        </p:txBody>
      </p:sp>
      <p:sp>
        <p:nvSpPr>
          <p:cNvPr id="138" name="Text Placeholder 137"/>
          <p:cNvSpPr>
            <a:spLocks noGrp="1"/>
          </p:cNvSpPr>
          <p:nvPr>
            <p:ph type="body" idx="10"/>
          </p:nvPr>
        </p:nvSpPr>
        <p:spPr>
          <a:xfrm>
            <a:off x="8420100" y="6446838"/>
            <a:ext cx="234950" cy="185737"/>
          </a:xfrm>
        </p:spPr>
        <p:txBody>
          <a:bodyPr tIns="17145"/>
          <a:lstStyle/>
          <a:p>
            <a:pPr marL="0" indent="0" eaLnBrk="1" fontAlgn="auto" hangingPunct="1">
              <a:lnSpc>
                <a:spcPts val="1300"/>
              </a:lnSpc>
              <a:spcBef>
                <a:spcPts val="0"/>
              </a:spcBef>
              <a:spcAft>
                <a:spcPts val="0"/>
              </a:spcAft>
              <a:buFontTx/>
              <a:buNone/>
              <a:defRPr/>
            </a:pPr>
            <a:r>
              <a:rPr lang="en-US" sz="1200" b="1" spc="10" smtClean="0">
                <a:solidFill>
                  <a:srgbClr val="000000"/>
                </a:solidFill>
                <a:latin typeface="Calibri" panose="02020603050405020304" pitchFamily="2"/>
              </a:rPr>
              <a:t>9 </a:t>
            </a:r>
            <a:endParaRPr lang="en-US" sz="1200" b="1" spc="10">
              <a:solidFill>
                <a:srgbClr val="000000"/>
              </a:solidFill>
              <a:latin typeface="Calibri" panose="02020603050405020304" pitchFamily="2"/>
            </a:endParaRPr>
          </a:p>
        </p:txBody>
      </p:sp>
      <p:sp>
        <p:nvSpPr>
          <p:cNvPr id="11" name="Textfeld 10"/>
          <p:cNvSpPr txBox="1"/>
          <p:nvPr/>
        </p:nvSpPr>
        <p:spPr>
          <a:xfrm>
            <a:off x="2322513" y="1411288"/>
            <a:ext cx="3287712" cy="18161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Lysholm‘s vita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1893  December 14 born in Stockholm </a:t>
            </a:r>
          </a:p>
          <a:p>
            <a:pPr marL="342900" marR="0" lvl="0" indent="-342900" algn="l" defTabSz="914400" rtl="0" eaLnBrk="1" fontAlgn="auto" latinLnBrk="0" hangingPunct="1">
              <a:lnSpc>
                <a:spcPct val="100000"/>
              </a:lnSpc>
              <a:spcBef>
                <a:spcPts val="0"/>
              </a:spcBef>
              <a:spcAft>
                <a:spcPts val="0"/>
              </a:spcAft>
              <a:buClrTx/>
              <a:buSzTx/>
              <a:buFontTx/>
              <a:buAutoNum type="arabicPlain" startAt="1917"/>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Employed by Ljungström</a:t>
            </a:r>
          </a:p>
          <a:p>
            <a:pPr marL="342900" marR="0" lvl="0" indent="-342900" algn="l" defTabSz="914400" rtl="0" eaLnBrk="1" fontAlgn="auto" latinLnBrk="0" hangingPunct="1">
              <a:lnSpc>
                <a:spcPct val="100000"/>
              </a:lnSpc>
              <a:spcBef>
                <a:spcPts val="0"/>
              </a:spcBef>
              <a:spcAft>
                <a:spcPts val="0"/>
              </a:spcAft>
              <a:buClrTx/>
              <a:buSzTx/>
              <a:buFontTx/>
              <a:buAutoNum type="arabicPlain" startAt="1928"/>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Chief engineer</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Main work on screw compressors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1"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9223" name="Textfeld 11"/>
          <p:cNvSpPr txBox="1">
            <a:spLocks noChangeArrowheads="1"/>
          </p:cNvSpPr>
          <p:nvPr/>
        </p:nvSpPr>
        <p:spPr bwMode="auto">
          <a:xfrm>
            <a:off x="6022975" y="3186113"/>
            <a:ext cx="19446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600"/>
              </a:lnSpc>
              <a:spcBef>
                <a:spcPct val="0"/>
              </a:spcBef>
              <a:spcAft>
                <a:spcPts val="335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Pressure ratio up to 4 </a:t>
            </a:r>
          </a:p>
        </p:txBody>
      </p:sp>
      <p:pic>
        <p:nvPicPr>
          <p:cNvPr id="9224" nam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417888"/>
            <a:ext cx="372903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feld 16"/>
          <p:cNvSpPr txBox="1">
            <a:spLocks noChangeArrowheads="1"/>
          </p:cNvSpPr>
          <p:nvPr/>
        </p:nvSpPr>
        <p:spPr bwMode="auto">
          <a:xfrm>
            <a:off x="2790825" y="4552950"/>
            <a:ext cx="56435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00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00200" marR="0" lvl="0" indent="0" algn="l" defTabSz="914400" rtl="0" eaLnBrk="1" fontAlgn="base" latinLnBrk="0" hangingPunct="1">
              <a:lnSpc>
                <a:spcPts val="1600"/>
              </a:lnSpc>
              <a:spcBef>
                <a:spcPct val="0"/>
              </a:spcBef>
              <a:spcAft>
                <a:spcPts val="1875"/>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Lysholm‘s German patent DE 710,082  from 1933. It covers a version with propeller and a version with pure jet. None of Lysholms ideas has ever been built.</a:t>
            </a:r>
          </a:p>
        </p:txBody>
      </p:sp>
      <p:pic>
        <p:nvPicPr>
          <p:cNvPr id="92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37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600200"/>
            <a:ext cx="147796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14382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Text Placeholder 151"/>
          <p:cNvSpPr>
            <a:spLocks noGrp="1"/>
          </p:cNvSpPr>
          <p:nvPr>
            <p:ph type="body" idx="10"/>
          </p:nvPr>
        </p:nvSpPr>
        <p:spPr>
          <a:xfrm>
            <a:off x="608013" y="1076325"/>
            <a:ext cx="3325812" cy="242888"/>
          </a:xfrm>
        </p:spPr>
        <p:txBody>
          <a:bodyPr/>
          <a:lstStyle/>
          <a:p>
            <a:pPr marL="0" indent="0" eaLnBrk="1" fontAlgn="auto" hangingPunct="1">
              <a:lnSpc>
                <a:spcPts val="1900"/>
              </a:lnSpc>
              <a:spcBef>
                <a:spcPts val="0"/>
              </a:spcBef>
              <a:spcAft>
                <a:spcPts val="0"/>
              </a:spcAft>
              <a:buFontTx/>
              <a:buNone/>
              <a:defRPr/>
            </a:pPr>
            <a:r>
              <a:rPr lang="en-US" sz="2000" b="1" spc="-20">
                <a:solidFill>
                  <a:srgbClr val="000000"/>
                </a:solidFill>
                <a:latin typeface="Arial" panose="02020603050405020304" pitchFamily="2"/>
              </a:rPr>
              <a:t>8 Herbert Wagner and team </a:t>
            </a:r>
          </a:p>
        </p:txBody>
      </p:sp>
      <p:sp>
        <p:nvSpPr>
          <p:cNvPr id="155" name="Text Placeholder 154"/>
          <p:cNvSpPr>
            <a:spLocks noGrp="1"/>
          </p:cNvSpPr>
          <p:nvPr>
            <p:ph type="body" idx="10"/>
          </p:nvPr>
        </p:nvSpPr>
        <p:spPr>
          <a:xfrm>
            <a:off x="611188" y="3429000"/>
            <a:ext cx="1477962" cy="501650"/>
          </a:xfrm>
        </p:spPr>
        <p:txBody>
          <a:bodyPr tIns="1270"/>
          <a:lstStyle/>
          <a:p>
            <a:pPr marL="45720" indent="0" eaLnBrk="1" fontAlgn="auto" hangingPunct="1">
              <a:lnSpc>
                <a:spcPts val="1600"/>
              </a:lnSpc>
              <a:spcBef>
                <a:spcPts val="0"/>
              </a:spcBef>
              <a:spcAft>
                <a:spcPts val="0"/>
              </a:spcAft>
              <a:buFontTx/>
              <a:buNone/>
              <a:defRPr/>
            </a:pPr>
            <a:r>
              <a:rPr lang="en-US" sz="1400" b="1" spc="-5">
                <a:solidFill>
                  <a:srgbClr val="000000"/>
                </a:solidFill>
                <a:latin typeface="Arial" panose="02020603050405020304" pitchFamily="2"/>
              </a:rPr>
              <a:t>Herbert Wagner </a:t>
            </a:r>
          </a:p>
          <a:p>
            <a:pPr marL="45720" indent="0" eaLnBrk="1" fontAlgn="auto" hangingPunct="1">
              <a:lnSpc>
                <a:spcPts val="1600"/>
              </a:lnSpc>
              <a:spcBef>
                <a:spcPts val="70"/>
              </a:spcBef>
              <a:spcAft>
                <a:spcPts val="625"/>
              </a:spcAft>
              <a:buFontTx/>
              <a:buNone/>
              <a:defRPr/>
            </a:pPr>
            <a:r>
              <a:rPr lang="en-US" sz="1400" b="1" spc="-10">
                <a:solidFill>
                  <a:srgbClr val="000000"/>
                </a:solidFill>
                <a:latin typeface="Arial" panose="02020603050405020304" pitchFamily="2"/>
              </a:rPr>
              <a:t>1900-1980 </a:t>
            </a:r>
          </a:p>
        </p:txBody>
      </p:sp>
      <p:sp>
        <p:nvSpPr>
          <p:cNvPr id="158" name="Text Placeholder 157"/>
          <p:cNvSpPr>
            <a:spLocks noGrp="1"/>
          </p:cNvSpPr>
          <p:nvPr>
            <p:ph type="body" idx="10"/>
          </p:nvPr>
        </p:nvSpPr>
        <p:spPr>
          <a:xfrm>
            <a:off x="611188" y="5949950"/>
            <a:ext cx="1477962" cy="407988"/>
          </a:xfrm>
        </p:spPr>
        <p:txBody>
          <a:bodyPr tIns="1270"/>
          <a:lstStyle/>
          <a:p>
            <a:pPr marL="45720" indent="0" eaLnBrk="1" fontAlgn="auto" hangingPunct="1">
              <a:lnSpc>
                <a:spcPts val="1600"/>
              </a:lnSpc>
              <a:spcBef>
                <a:spcPts val="0"/>
              </a:spcBef>
              <a:spcAft>
                <a:spcPts val="0"/>
              </a:spcAft>
              <a:buFontTx/>
              <a:buNone/>
              <a:defRPr/>
            </a:pPr>
            <a:r>
              <a:rPr lang="en-US" sz="1400" b="1" spc="-35">
                <a:solidFill>
                  <a:srgbClr val="000000"/>
                </a:solidFill>
                <a:latin typeface="Arial" panose="02020603050405020304" pitchFamily="2"/>
              </a:rPr>
              <a:t>Max Adolf Müller </a:t>
            </a:r>
          </a:p>
          <a:p>
            <a:pPr marL="45720" indent="0" eaLnBrk="1" fontAlgn="auto" hangingPunct="1">
              <a:lnSpc>
                <a:spcPts val="1400"/>
              </a:lnSpc>
              <a:spcBef>
                <a:spcPts val="70"/>
              </a:spcBef>
              <a:spcAft>
                <a:spcPts val="0"/>
              </a:spcAft>
              <a:buFontTx/>
              <a:buNone/>
              <a:defRPr/>
            </a:pPr>
            <a:r>
              <a:rPr lang="en-US" sz="1400" b="1" spc="-15">
                <a:solidFill>
                  <a:srgbClr val="000000"/>
                </a:solidFill>
                <a:latin typeface="Arial" panose="02020603050405020304" pitchFamily="2"/>
              </a:rPr>
              <a:t>1901 - 1962 </a:t>
            </a:r>
          </a:p>
        </p:txBody>
      </p:sp>
      <p:sp>
        <p:nvSpPr>
          <p:cNvPr id="159" name="Text Placeholder 158"/>
          <p:cNvSpPr>
            <a:spLocks noGrp="1"/>
          </p:cNvSpPr>
          <p:nvPr>
            <p:ph type="body" idx="10"/>
          </p:nvPr>
        </p:nvSpPr>
        <p:spPr>
          <a:xfrm>
            <a:off x="2359025" y="1436688"/>
            <a:ext cx="6346825" cy="4125912"/>
          </a:xfrm>
        </p:spPr>
        <p:txBody>
          <a:bodyPr tIns="1270"/>
          <a:lstStyle/>
          <a:p>
            <a:pPr marL="0" indent="0" algn="just" eaLnBrk="1" fontAlgn="auto" hangingPunct="1">
              <a:lnSpc>
                <a:spcPts val="1600"/>
              </a:lnSpc>
              <a:spcBef>
                <a:spcPts val="0"/>
              </a:spcBef>
              <a:spcAft>
                <a:spcPts val="0"/>
              </a:spcAft>
              <a:buFontTx/>
              <a:buNone/>
              <a:defRPr/>
            </a:pPr>
            <a:r>
              <a:rPr lang="en-US" sz="1400" b="1" u="sng" spc="-5" smtClean="0">
                <a:solidFill>
                  <a:srgbClr val="000000"/>
                </a:solidFill>
                <a:latin typeface="Arial" panose="02020603050405020304" pitchFamily="2"/>
              </a:rPr>
              <a:t>Wagner’s </a:t>
            </a:r>
            <a:r>
              <a:rPr lang="en-US" sz="1400" b="1" u="sng" spc="-5">
                <a:solidFill>
                  <a:srgbClr val="000000"/>
                </a:solidFill>
                <a:latin typeface="Arial" panose="02020603050405020304" pitchFamily="2"/>
              </a:rPr>
              <a:t>vita :  </a:t>
            </a:r>
          </a:p>
          <a:p>
            <a:pPr marL="0" indent="0" algn="just" eaLnBrk="1" fontAlgn="auto" hangingPunct="1">
              <a:lnSpc>
                <a:spcPts val="1700"/>
              </a:lnSpc>
              <a:spcBef>
                <a:spcPts val="1665"/>
              </a:spcBef>
              <a:spcAft>
                <a:spcPts val="0"/>
              </a:spcAft>
              <a:buFontTx/>
              <a:buNone/>
              <a:defRPr/>
            </a:pPr>
            <a:r>
              <a:rPr lang="en-US" sz="1400" spc="5">
                <a:solidFill>
                  <a:srgbClr val="000000"/>
                </a:solidFill>
                <a:latin typeface="Arial" panose="02020603050405020304" pitchFamily="2"/>
              </a:rPr>
              <a:t>1900 </a:t>
            </a:r>
            <a:r>
              <a:rPr lang="en-US" sz="1400" spc="5" smtClean="0">
                <a:solidFill>
                  <a:srgbClr val="000000"/>
                </a:solidFill>
                <a:latin typeface="Arial" panose="02020603050405020304" pitchFamily="2"/>
              </a:rPr>
              <a:t>  Born </a:t>
            </a:r>
            <a:r>
              <a:rPr lang="en-US" sz="1400" spc="5">
                <a:solidFill>
                  <a:srgbClr val="000000"/>
                </a:solidFill>
                <a:latin typeface="Arial" panose="02020603050405020304" pitchFamily="2"/>
              </a:rPr>
              <a:t>in Graz/Austria </a:t>
            </a:r>
          </a:p>
          <a:p>
            <a:pPr marL="0" indent="0" algn="just" eaLnBrk="1" fontAlgn="auto" hangingPunct="1">
              <a:lnSpc>
                <a:spcPts val="1700"/>
              </a:lnSpc>
              <a:spcBef>
                <a:spcPts val="0"/>
              </a:spcBef>
              <a:spcAft>
                <a:spcPts val="0"/>
              </a:spcAft>
              <a:buFontTx/>
              <a:buNone/>
              <a:defRPr/>
            </a:pPr>
            <a:r>
              <a:rPr lang="en-US" sz="1400" smtClean="0">
                <a:solidFill>
                  <a:srgbClr val="000000"/>
                </a:solidFill>
                <a:latin typeface="Arial" panose="02020603050405020304" pitchFamily="2"/>
              </a:rPr>
              <a:t>1934   First </a:t>
            </a:r>
            <a:r>
              <a:rPr lang="en-US" sz="1400">
                <a:solidFill>
                  <a:srgbClr val="000000"/>
                </a:solidFill>
                <a:latin typeface="Arial" panose="02020603050405020304" pitchFamily="2"/>
              </a:rPr>
              <a:t>idea of a turbo prop engine </a:t>
            </a:r>
          </a:p>
          <a:p>
            <a:pPr marL="0" indent="0" algn="just" eaLnBrk="1" fontAlgn="auto" hangingPunct="1">
              <a:lnSpc>
                <a:spcPts val="1500"/>
              </a:lnSpc>
              <a:spcBef>
                <a:spcPts val="80"/>
              </a:spcBef>
              <a:spcAft>
                <a:spcPts val="0"/>
              </a:spcAft>
              <a:buFontTx/>
              <a:buNone/>
              <a:defRPr/>
            </a:pPr>
            <a:r>
              <a:rPr lang="en-US" sz="1400">
                <a:solidFill>
                  <a:srgbClr val="000000"/>
                </a:solidFill>
                <a:latin typeface="Arial" panose="02020603050405020304" pitchFamily="2"/>
              </a:rPr>
              <a:t>1935 </a:t>
            </a:r>
            <a:r>
              <a:rPr lang="en-US" sz="1400" smtClean="0">
                <a:solidFill>
                  <a:srgbClr val="000000"/>
                </a:solidFill>
                <a:latin typeface="Arial" panose="02020603050405020304" pitchFamily="2"/>
              </a:rPr>
              <a:t>  At </a:t>
            </a:r>
            <a:r>
              <a:rPr lang="en-US" sz="1400">
                <a:solidFill>
                  <a:srgbClr val="000000"/>
                </a:solidFill>
                <a:latin typeface="Arial" panose="02020603050405020304" pitchFamily="2"/>
              </a:rPr>
              <a:t>Junkers : Chief of airframe development, </a:t>
            </a:r>
          </a:p>
          <a:p>
            <a:pPr marL="502920" indent="0" algn="just" eaLnBrk="1" fontAlgn="auto" hangingPunct="1">
              <a:lnSpc>
                <a:spcPts val="1700"/>
              </a:lnSpc>
              <a:spcBef>
                <a:spcPts val="55"/>
              </a:spcBef>
              <a:spcAft>
                <a:spcPts val="0"/>
              </a:spcAft>
              <a:buFontTx/>
              <a:buNone/>
              <a:defRPr/>
            </a:pPr>
            <a:r>
              <a:rPr lang="en-US" sz="1400">
                <a:solidFill>
                  <a:srgbClr val="000000"/>
                </a:solidFill>
                <a:latin typeface="Arial" panose="02020603050405020304" pitchFamily="2"/>
              </a:rPr>
              <a:t>work on long range aircraft </a:t>
            </a:r>
            <a:endParaRPr lang="en-US" sz="1400" spc="5">
              <a:solidFill>
                <a:srgbClr val="000000"/>
              </a:solidFill>
              <a:latin typeface="Arial" panose="02020603050405020304" pitchFamily="2"/>
            </a:endParaRPr>
          </a:p>
          <a:p>
            <a:pPr marL="0" indent="0" algn="just" eaLnBrk="1" fontAlgn="auto" hangingPunct="1">
              <a:lnSpc>
                <a:spcPts val="1700"/>
              </a:lnSpc>
              <a:spcBef>
                <a:spcPts val="0"/>
              </a:spcBef>
              <a:spcAft>
                <a:spcPts val="0"/>
              </a:spcAft>
              <a:buFontTx/>
              <a:buNone/>
              <a:defRPr/>
            </a:pPr>
            <a:r>
              <a:rPr lang="en-US" sz="1400" spc="5">
                <a:solidFill>
                  <a:srgbClr val="000000"/>
                </a:solidFill>
                <a:latin typeface="Arial" panose="02020603050405020304" pitchFamily="2"/>
              </a:rPr>
              <a:t>1936 </a:t>
            </a:r>
            <a:r>
              <a:rPr lang="en-US" sz="1400" spc="5" smtClean="0">
                <a:solidFill>
                  <a:srgbClr val="000000"/>
                </a:solidFill>
                <a:latin typeface="Arial" panose="02020603050405020304" pitchFamily="2"/>
              </a:rPr>
              <a:t> 1.April </a:t>
            </a:r>
            <a:r>
              <a:rPr lang="en-US" sz="1400" spc="5">
                <a:solidFill>
                  <a:srgbClr val="000000"/>
                </a:solidFill>
                <a:latin typeface="Arial" panose="02020603050405020304" pitchFamily="2"/>
              </a:rPr>
              <a:t>: Wagner presents first idea of a turboprop engine to: </a:t>
            </a:r>
          </a:p>
          <a:p>
            <a:pPr marL="502920" indent="0" algn="just" eaLnBrk="1" fontAlgn="auto" hangingPunct="1">
              <a:lnSpc>
                <a:spcPts val="1700"/>
              </a:lnSpc>
              <a:spcBef>
                <a:spcPts val="0"/>
              </a:spcBef>
              <a:spcAft>
                <a:spcPts val="0"/>
              </a:spcAft>
              <a:buFontTx/>
              <a:buNone/>
              <a:defRPr/>
            </a:pPr>
            <a:r>
              <a:rPr lang="en-US" sz="1400" spc="-5">
                <a:solidFill>
                  <a:srgbClr val="000000"/>
                </a:solidFill>
                <a:latin typeface="Arial" panose="02020603050405020304" pitchFamily="2"/>
              </a:rPr>
              <a:t>Max Adolf </a:t>
            </a:r>
            <a:r>
              <a:rPr lang="en-US" sz="1400" spc="-5" smtClean="0">
                <a:solidFill>
                  <a:srgbClr val="000000"/>
                </a:solidFill>
                <a:latin typeface="Arial" panose="02020603050405020304" pitchFamily="2"/>
              </a:rPr>
              <a:t>Müller and other engineers</a:t>
            </a:r>
            <a:endParaRPr lang="en-US" sz="1400" spc="-5">
              <a:solidFill>
                <a:srgbClr val="000000"/>
              </a:solidFill>
              <a:latin typeface="Arial" panose="02020603050405020304" pitchFamily="2"/>
            </a:endParaRPr>
          </a:p>
          <a:p>
            <a:pPr marL="0" indent="0" algn="just" eaLnBrk="1" fontAlgn="auto" hangingPunct="1">
              <a:lnSpc>
                <a:spcPts val="1700"/>
              </a:lnSpc>
              <a:spcBef>
                <a:spcPts val="0"/>
              </a:spcBef>
              <a:spcAft>
                <a:spcPts val="0"/>
              </a:spcAft>
              <a:buFontTx/>
              <a:buNone/>
              <a:defRPr/>
            </a:pPr>
            <a:r>
              <a:rPr lang="en-US" sz="1400">
                <a:solidFill>
                  <a:srgbClr val="000000"/>
                </a:solidFill>
                <a:latin typeface="Arial" panose="02020603050405020304" pitchFamily="2"/>
              </a:rPr>
              <a:t>1938 </a:t>
            </a:r>
            <a:r>
              <a:rPr lang="en-US" sz="1400" smtClean="0">
                <a:solidFill>
                  <a:srgbClr val="000000"/>
                </a:solidFill>
                <a:latin typeface="Arial" panose="02020603050405020304" pitchFamily="2"/>
              </a:rPr>
              <a:t> Design </a:t>
            </a:r>
            <a:r>
              <a:rPr lang="en-US" sz="1400">
                <a:solidFill>
                  <a:srgbClr val="000000"/>
                </a:solidFill>
                <a:latin typeface="Arial" panose="02020603050405020304" pitchFamily="2"/>
              </a:rPr>
              <a:t>and construction of </a:t>
            </a:r>
            <a:r>
              <a:rPr lang="en-US" sz="1400" smtClean="0">
                <a:solidFill>
                  <a:srgbClr val="000000"/>
                </a:solidFill>
                <a:latin typeface="Arial" panose="02020603050405020304" pitchFamily="2"/>
              </a:rPr>
              <a:t>a pure </a:t>
            </a:r>
            <a:r>
              <a:rPr lang="en-US" sz="1400">
                <a:solidFill>
                  <a:srgbClr val="000000"/>
                </a:solidFill>
                <a:latin typeface="Arial" panose="02020603050405020304" pitchFamily="2"/>
              </a:rPr>
              <a:t>turbo jet </a:t>
            </a:r>
            <a:r>
              <a:rPr lang="en-US" sz="1400" smtClean="0">
                <a:solidFill>
                  <a:srgbClr val="000000"/>
                </a:solidFill>
                <a:latin typeface="Arial" panose="02020603050405020304" pitchFamily="2"/>
              </a:rPr>
              <a:t>engine, but</a:t>
            </a:r>
            <a:endParaRPr lang="en-US" sz="1400">
              <a:solidFill>
                <a:srgbClr val="000000"/>
              </a:solidFill>
              <a:latin typeface="Arial" panose="02020603050405020304" pitchFamily="2"/>
            </a:endParaRPr>
          </a:p>
          <a:p>
            <a:pPr marL="502920" indent="0" algn="just" eaLnBrk="1" fontAlgn="auto" hangingPunct="1">
              <a:lnSpc>
                <a:spcPts val="1700"/>
              </a:lnSpc>
              <a:spcBef>
                <a:spcPts val="35"/>
              </a:spcBef>
              <a:spcAft>
                <a:spcPts val="0"/>
              </a:spcAft>
              <a:buFontTx/>
              <a:buNone/>
              <a:defRPr/>
            </a:pPr>
            <a:r>
              <a:rPr lang="en-US" sz="1400" smtClean="0">
                <a:solidFill>
                  <a:srgbClr val="000000"/>
                </a:solidFill>
                <a:latin typeface="Arial" panose="02020603050405020304" pitchFamily="2"/>
              </a:rPr>
              <a:t>the </a:t>
            </a:r>
            <a:r>
              <a:rPr lang="en-US" sz="1400">
                <a:solidFill>
                  <a:srgbClr val="000000"/>
                </a:solidFill>
                <a:latin typeface="Arial" panose="02020603050405020304" pitchFamily="2"/>
              </a:rPr>
              <a:t>Junkers </a:t>
            </a:r>
            <a:r>
              <a:rPr lang="en-US" sz="1400" smtClean="0">
                <a:solidFill>
                  <a:srgbClr val="000000"/>
                </a:solidFill>
                <a:latin typeface="Arial" panose="02020603050405020304" pitchFamily="2"/>
              </a:rPr>
              <a:t>engine department is </a:t>
            </a:r>
            <a:r>
              <a:rPr lang="en-US" sz="1400">
                <a:solidFill>
                  <a:srgbClr val="000000"/>
                </a:solidFill>
                <a:latin typeface="Arial" panose="02020603050405020304" pitchFamily="2"/>
              </a:rPr>
              <a:t>not informed </a:t>
            </a:r>
          </a:p>
          <a:p>
            <a:pPr marL="0" indent="0" algn="just" eaLnBrk="1" fontAlgn="auto" hangingPunct="1">
              <a:lnSpc>
                <a:spcPts val="1700"/>
              </a:lnSpc>
              <a:spcBef>
                <a:spcPts val="0"/>
              </a:spcBef>
              <a:spcAft>
                <a:spcPts val="0"/>
              </a:spcAft>
              <a:buFontTx/>
              <a:buNone/>
              <a:defRPr/>
            </a:pPr>
            <a:r>
              <a:rPr lang="en-US" sz="1400">
                <a:solidFill>
                  <a:srgbClr val="000000"/>
                </a:solidFill>
                <a:latin typeface="Arial" panose="02020603050405020304" pitchFamily="2"/>
              </a:rPr>
              <a:t>1938 </a:t>
            </a:r>
            <a:r>
              <a:rPr lang="en-US" sz="1400" smtClean="0">
                <a:solidFill>
                  <a:srgbClr val="000000"/>
                </a:solidFill>
                <a:latin typeface="Arial" panose="02020603050405020304" pitchFamily="2"/>
              </a:rPr>
              <a:t> Wagner </a:t>
            </a:r>
            <a:r>
              <a:rPr lang="en-US" sz="1400">
                <a:solidFill>
                  <a:srgbClr val="000000"/>
                </a:solidFill>
                <a:latin typeface="Arial" panose="02020603050405020304" pitchFamily="2"/>
              </a:rPr>
              <a:t>needs better materials (alloyed steels), </a:t>
            </a:r>
            <a:r>
              <a:rPr lang="en-US" sz="1400" smtClean="0">
                <a:solidFill>
                  <a:srgbClr val="000000"/>
                </a:solidFill>
                <a:latin typeface="Arial" panose="02020603050405020304" pitchFamily="2"/>
              </a:rPr>
              <a:t> he contacts the RLM</a:t>
            </a:r>
            <a:r>
              <a:rPr lang="en-US" sz="1400">
                <a:solidFill>
                  <a:srgbClr val="000000"/>
                </a:solidFill>
                <a:latin typeface="Arial" panose="02020603050405020304" pitchFamily="2"/>
              </a:rPr>
              <a:t>, </a:t>
            </a:r>
          </a:p>
          <a:p>
            <a:pPr marL="502920" indent="0" algn="just" eaLnBrk="1" fontAlgn="auto" hangingPunct="1">
              <a:lnSpc>
                <a:spcPts val="1700"/>
              </a:lnSpc>
              <a:spcBef>
                <a:spcPts val="0"/>
              </a:spcBef>
              <a:spcAft>
                <a:spcPts val="0"/>
              </a:spcAft>
              <a:buFontTx/>
              <a:buNone/>
              <a:defRPr/>
            </a:pPr>
            <a:r>
              <a:rPr lang="en-US" sz="1400">
                <a:solidFill>
                  <a:srgbClr val="000000"/>
                </a:solidFill>
                <a:latin typeface="Arial" panose="02020603050405020304" pitchFamily="2"/>
              </a:rPr>
              <a:t>Göring </a:t>
            </a:r>
            <a:r>
              <a:rPr lang="en-US" sz="1400" smtClean="0">
                <a:solidFill>
                  <a:srgbClr val="000000"/>
                </a:solidFill>
                <a:latin typeface="Arial" panose="02020603050405020304" pitchFamily="2"/>
              </a:rPr>
              <a:t>and his team are surprised </a:t>
            </a:r>
            <a:r>
              <a:rPr lang="en-US" sz="1400">
                <a:solidFill>
                  <a:srgbClr val="000000"/>
                </a:solidFill>
                <a:latin typeface="Arial" panose="02020603050405020304" pitchFamily="2"/>
              </a:rPr>
              <a:t>and upset, they demand the work must </a:t>
            </a:r>
          </a:p>
          <a:p>
            <a:pPr marL="502920" indent="0" algn="just" eaLnBrk="1" fontAlgn="auto" hangingPunct="1">
              <a:lnSpc>
                <a:spcPts val="1700"/>
              </a:lnSpc>
              <a:spcBef>
                <a:spcPts val="0"/>
              </a:spcBef>
              <a:spcAft>
                <a:spcPts val="0"/>
              </a:spcAft>
              <a:buFontTx/>
              <a:buNone/>
              <a:defRPr/>
            </a:pPr>
            <a:r>
              <a:rPr lang="en-US" sz="1400">
                <a:solidFill>
                  <a:srgbClr val="000000"/>
                </a:solidFill>
                <a:latin typeface="Arial" panose="02020603050405020304" pitchFamily="2"/>
              </a:rPr>
              <a:t>be done in the Junkers </a:t>
            </a:r>
            <a:r>
              <a:rPr lang="en-US" sz="1400" smtClean="0">
                <a:solidFill>
                  <a:srgbClr val="000000"/>
                </a:solidFill>
                <a:latin typeface="Arial" panose="02020603050405020304" pitchFamily="2"/>
              </a:rPr>
              <a:t>engine department . Wagner </a:t>
            </a:r>
            <a:r>
              <a:rPr lang="en-US" sz="1400">
                <a:solidFill>
                  <a:srgbClr val="000000"/>
                </a:solidFill>
                <a:latin typeface="Arial" panose="02020603050405020304" pitchFamily="2"/>
              </a:rPr>
              <a:t>+ team </a:t>
            </a:r>
            <a:r>
              <a:rPr lang="en-US" sz="1400" smtClean="0">
                <a:solidFill>
                  <a:srgbClr val="000000"/>
                </a:solidFill>
                <a:latin typeface="Arial" panose="02020603050405020304" pitchFamily="2"/>
              </a:rPr>
              <a:t>refuse</a:t>
            </a:r>
          </a:p>
          <a:p>
            <a:pPr marL="502920" indent="0" algn="just" eaLnBrk="1" fontAlgn="auto" hangingPunct="1">
              <a:lnSpc>
                <a:spcPts val="1700"/>
              </a:lnSpc>
              <a:spcBef>
                <a:spcPts val="0"/>
              </a:spcBef>
              <a:spcAft>
                <a:spcPts val="0"/>
              </a:spcAft>
              <a:buFontTx/>
              <a:buNone/>
              <a:defRPr/>
            </a:pPr>
            <a:r>
              <a:rPr lang="en-US" sz="1400" smtClean="0">
                <a:solidFill>
                  <a:srgbClr val="000000"/>
                </a:solidFill>
                <a:latin typeface="Arial" panose="02020603050405020304" pitchFamily="2"/>
              </a:rPr>
              <a:t>They know that  Prof Mader is against jet engines </a:t>
            </a:r>
            <a:endParaRPr lang="en-US" sz="1400">
              <a:solidFill>
                <a:srgbClr val="000000"/>
              </a:solidFill>
              <a:latin typeface="Arial" panose="02020603050405020304" pitchFamily="2"/>
            </a:endParaRPr>
          </a:p>
          <a:p>
            <a:pPr marL="0" indent="0" algn="just" eaLnBrk="1" fontAlgn="auto" hangingPunct="1">
              <a:lnSpc>
                <a:spcPts val="1700"/>
              </a:lnSpc>
              <a:spcBef>
                <a:spcPts val="0"/>
              </a:spcBef>
              <a:spcAft>
                <a:spcPts val="0"/>
              </a:spcAft>
              <a:buFontTx/>
              <a:buNone/>
              <a:defRPr/>
            </a:pPr>
            <a:r>
              <a:rPr lang="en-US" sz="1400">
                <a:solidFill>
                  <a:srgbClr val="000000"/>
                </a:solidFill>
                <a:latin typeface="Arial" panose="02020603050405020304" pitchFamily="2"/>
              </a:rPr>
              <a:t>1938 </a:t>
            </a:r>
            <a:r>
              <a:rPr lang="en-US" sz="1400" smtClean="0">
                <a:solidFill>
                  <a:srgbClr val="000000"/>
                </a:solidFill>
                <a:latin typeface="Arial" panose="02020603050405020304" pitchFamily="2"/>
              </a:rPr>
              <a:t> End </a:t>
            </a:r>
            <a:r>
              <a:rPr lang="en-US" sz="1400">
                <a:solidFill>
                  <a:srgbClr val="000000"/>
                </a:solidFill>
                <a:latin typeface="Arial" panose="02020603050405020304" pitchFamily="2"/>
              </a:rPr>
              <a:t>of </a:t>
            </a:r>
            <a:r>
              <a:rPr lang="en-US" sz="1400" smtClean="0">
                <a:solidFill>
                  <a:srgbClr val="000000"/>
                </a:solidFill>
                <a:latin typeface="Arial" panose="02020603050405020304" pitchFamily="2"/>
              </a:rPr>
              <a:t> the year the team splits : </a:t>
            </a:r>
            <a:r>
              <a:rPr lang="en-US" sz="1400">
                <a:solidFill>
                  <a:srgbClr val="000000"/>
                </a:solidFill>
                <a:latin typeface="Arial" panose="02020603050405020304" pitchFamily="2"/>
              </a:rPr>
              <a:t>Wagner + some go back to Berlin, </a:t>
            </a:r>
          </a:p>
          <a:p>
            <a:pPr marL="502920" indent="0" algn="just" eaLnBrk="1" fontAlgn="auto" hangingPunct="1">
              <a:lnSpc>
                <a:spcPts val="1700"/>
              </a:lnSpc>
              <a:spcBef>
                <a:spcPts val="0"/>
              </a:spcBef>
              <a:spcAft>
                <a:spcPts val="0"/>
              </a:spcAft>
              <a:buFontTx/>
              <a:buNone/>
              <a:defRPr/>
            </a:pPr>
            <a:r>
              <a:rPr lang="en-US" sz="1400" spc="-15">
                <a:solidFill>
                  <a:srgbClr val="000000"/>
                </a:solidFill>
                <a:latin typeface="Arial" panose="02020603050405020304" pitchFamily="2"/>
              </a:rPr>
              <a:t>Max Adolf Müller turns to Heinkel, who hires him and 15 other member </a:t>
            </a:r>
            <a:r>
              <a:rPr lang="en-US" sz="1400" spc="-15" smtClean="0">
                <a:solidFill>
                  <a:srgbClr val="000000"/>
                </a:solidFill>
                <a:latin typeface="Arial" panose="02020603050405020304" pitchFamily="2"/>
              </a:rPr>
              <a:t>s</a:t>
            </a:r>
            <a:endParaRPr lang="en-US" sz="1400" spc="-15">
              <a:solidFill>
                <a:srgbClr val="000000"/>
              </a:solidFill>
              <a:latin typeface="Arial" panose="02020603050405020304" pitchFamily="2"/>
            </a:endParaRPr>
          </a:p>
          <a:p>
            <a:pPr marL="502920" indent="0" algn="just" eaLnBrk="1" fontAlgn="auto" hangingPunct="1">
              <a:lnSpc>
                <a:spcPts val="1700"/>
              </a:lnSpc>
              <a:spcBef>
                <a:spcPts val="0"/>
              </a:spcBef>
              <a:spcAft>
                <a:spcPts val="0"/>
              </a:spcAft>
              <a:buFontTx/>
              <a:buNone/>
              <a:defRPr/>
            </a:pPr>
            <a:r>
              <a:rPr lang="en-US" sz="1400">
                <a:solidFill>
                  <a:srgbClr val="000000"/>
                </a:solidFill>
                <a:latin typeface="Arial" panose="02020603050405020304" pitchFamily="2"/>
              </a:rPr>
              <a:t>of the team. They start in October 1939 in Rostock the department of </a:t>
            </a:r>
          </a:p>
          <a:p>
            <a:pPr marL="502920" indent="0" algn="just" eaLnBrk="1" fontAlgn="auto" hangingPunct="1">
              <a:lnSpc>
                <a:spcPts val="1700"/>
              </a:lnSpc>
              <a:spcBef>
                <a:spcPts val="0"/>
              </a:spcBef>
              <a:spcAft>
                <a:spcPts val="4045"/>
              </a:spcAft>
              <a:buFontTx/>
              <a:buNone/>
              <a:defRPr/>
            </a:pPr>
            <a:r>
              <a:rPr lang="en-US" sz="1400" spc="-10">
                <a:solidFill>
                  <a:srgbClr val="000000"/>
                </a:solidFill>
                <a:latin typeface="Arial" panose="02020603050405020304" pitchFamily="2"/>
              </a:rPr>
              <a:t>axial </a:t>
            </a:r>
            <a:r>
              <a:rPr lang="en-US" sz="1400" spc="-10" smtClean="0">
                <a:solidFill>
                  <a:srgbClr val="000000"/>
                </a:solidFill>
                <a:latin typeface="Arial" panose="02020603050405020304" pitchFamily="2"/>
              </a:rPr>
              <a:t>engines and produce the He S 011 with 1333 kp (2939 lb)  thrust. This was the highest thrust of all German engines, but only a prototype.</a:t>
            </a:r>
          </a:p>
        </p:txBody>
      </p:sp>
      <p:sp>
        <p:nvSpPr>
          <p:cNvPr id="160" name="Text Placeholder 159"/>
          <p:cNvSpPr>
            <a:spLocks noGrp="1"/>
          </p:cNvSpPr>
          <p:nvPr>
            <p:ph type="body" idx="10"/>
          </p:nvPr>
        </p:nvSpPr>
        <p:spPr>
          <a:xfrm>
            <a:off x="8391525" y="6446838"/>
            <a:ext cx="263525" cy="185737"/>
          </a:xfrm>
        </p:spPr>
        <p:txBody>
          <a:bodyPr tIns="17145"/>
          <a:lstStyle/>
          <a:p>
            <a:pPr marL="0" indent="0" eaLnBrk="1" fontAlgn="auto" hangingPunct="1">
              <a:lnSpc>
                <a:spcPts val="1300"/>
              </a:lnSpc>
              <a:spcBef>
                <a:spcPts val="0"/>
              </a:spcBef>
              <a:spcAft>
                <a:spcPts val="0"/>
              </a:spcAft>
              <a:buFontTx/>
              <a:buNone/>
              <a:defRPr/>
            </a:pPr>
            <a:r>
              <a:rPr lang="en-US" sz="1200" b="1" spc="85" smtClean="0">
                <a:solidFill>
                  <a:srgbClr val="000000"/>
                </a:solidFill>
                <a:latin typeface="Calibri" panose="02020603050405020304" pitchFamily="2"/>
              </a:rPr>
              <a:t>10 </a:t>
            </a:r>
            <a:endParaRPr lang="en-US" sz="1200" b="1" spc="85">
              <a:solidFill>
                <a:srgbClr val="000000"/>
              </a:solidFill>
              <a:latin typeface="Calibri" panose="02020603050405020304" pitchFamily="2"/>
            </a:endParaRPr>
          </a:p>
        </p:txBody>
      </p:sp>
      <p:pic>
        <p:nvPicPr>
          <p:cNvPr id="1024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44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460500"/>
            <a:ext cx="2570163" cy="41576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5" name="Text Placeholder 164"/>
          <p:cNvSpPr>
            <a:spLocks noGrp="1"/>
          </p:cNvSpPr>
          <p:nvPr>
            <p:ph type="body" idx="10"/>
          </p:nvPr>
        </p:nvSpPr>
        <p:spPr>
          <a:xfrm>
            <a:off x="627063" y="1104900"/>
            <a:ext cx="3325812" cy="242888"/>
          </a:xfrm>
        </p:spPr>
        <p:txBody>
          <a:bodyPr/>
          <a:lstStyle/>
          <a:p>
            <a:pPr marL="0" indent="0" eaLnBrk="1" fontAlgn="auto" hangingPunct="1">
              <a:lnSpc>
                <a:spcPts val="1900"/>
              </a:lnSpc>
              <a:spcBef>
                <a:spcPts val="0"/>
              </a:spcBef>
              <a:spcAft>
                <a:spcPts val="0"/>
              </a:spcAft>
              <a:buFontTx/>
              <a:buNone/>
              <a:defRPr/>
            </a:pPr>
            <a:r>
              <a:rPr lang="en-US" sz="2000" b="1" spc="-20">
                <a:solidFill>
                  <a:srgbClr val="000000"/>
                </a:solidFill>
                <a:latin typeface="Arial" panose="02020603050405020304" pitchFamily="2"/>
              </a:rPr>
              <a:t>8 Herbert Wagner and team </a:t>
            </a:r>
          </a:p>
        </p:txBody>
      </p:sp>
      <p:sp>
        <p:nvSpPr>
          <p:cNvPr id="171" name="Text Placeholder 170"/>
          <p:cNvSpPr>
            <a:spLocks noGrp="1"/>
          </p:cNvSpPr>
          <p:nvPr>
            <p:ph type="body" idx="10"/>
          </p:nvPr>
        </p:nvSpPr>
        <p:spPr>
          <a:xfrm>
            <a:off x="8386763" y="6446838"/>
            <a:ext cx="228600" cy="195262"/>
          </a:xfrm>
        </p:spPr>
        <p:txBody>
          <a:bodyPr tIns="17145"/>
          <a:lstStyle/>
          <a:p>
            <a:pPr marL="0" indent="0" algn="r" eaLnBrk="1" fontAlgn="auto" hangingPunct="1">
              <a:lnSpc>
                <a:spcPts val="1300"/>
              </a:lnSpc>
              <a:spcBef>
                <a:spcPts val="0"/>
              </a:spcBef>
              <a:spcAft>
                <a:spcPts val="40"/>
              </a:spcAft>
              <a:buFontTx/>
              <a:buNone/>
              <a:defRPr/>
            </a:pPr>
            <a:r>
              <a:rPr lang="en-US" sz="1200" b="1" spc="-5" smtClean="0">
                <a:solidFill>
                  <a:srgbClr val="000000"/>
                </a:solidFill>
                <a:latin typeface="Calibri" panose="02020603050405020304" pitchFamily="2"/>
              </a:rPr>
              <a:t>11 </a:t>
            </a:r>
            <a:endParaRPr lang="en-US" sz="1200" b="1" spc="-5">
              <a:solidFill>
                <a:srgbClr val="000000"/>
              </a:solidFill>
              <a:latin typeface="Calibri" panose="02020603050405020304" pitchFamily="2"/>
            </a:endParaRPr>
          </a:p>
        </p:txBody>
      </p:sp>
      <p:pic>
        <p:nvPicPr>
          <p:cNvPr id="112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feld 23"/>
          <p:cNvSpPr txBox="1">
            <a:spLocks noChangeArrowheads="1"/>
          </p:cNvSpPr>
          <p:nvPr/>
        </p:nvSpPr>
        <p:spPr bwMode="auto">
          <a:xfrm>
            <a:off x="593725" y="5416550"/>
            <a:ext cx="2592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Patent GB 495,469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British application  8.Feb 1937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German application was 1935</a:t>
            </a:r>
          </a:p>
        </p:txBody>
      </p:sp>
      <p:sp>
        <p:nvSpPr>
          <p:cNvPr id="11271" name="Textfeld 24"/>
          <p:cNvSpPr txBox="1">
            <a:spLocks noChangeArrowheads="1"/>
          </p:cNvSpPr>
          <p:nvPr/>
        </p:nvSpPr>
        <p:spPr bwMode="auto">
          <a:xfrm>
            <a:off x="6361113" y="1466850"/>
            <a:ext cx="2014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Patent  DE-724091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Patented  14.Aug 1938</a:t>
            </a:r>
          </a:p>
        </p:txBody>
      </p:sp>
      <p:pic>
        <p:nvPicPr>
          <p:cNvPr id="11272" name="Picture 2"/>
          <p:cNvPicPr>
            <a:picLocks noChangeAspect="1" noChangeArrowheads="1"/>
          </p:cNvPicPr>
          <p:nvPr/>
        </p:nvPicPr>
        <p:blipFill>
          <a:blip r:embed="rId4">
            <a:extLst>
              <a:ext uri="{28A0092B-C50C-407E-A947-70E740481C1C}">
                <a14:useLocalDpi xmlns:a14="http://schemas.microsoft.com/office/drawing/2010/main" val="0"/>
              </a:ext>
            </a:extLst>
          </a:blip>
          <a:srcRect r="-43" b="-27"/>
          <a:stretch>
            <a:fillRect/>
          </a:stretch>
        </p:blipFill>
        <p:spPr bwMode="auto">
          <a:xfrm>
            <a:off x="3352800" y="1485900"/>
            <a:ext cx="2871788" cy="121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2" descr="C:\Die-ersten-Triebwerke\Wagner\RTO\RT0-Q3.2-f.jpg"/>
          <p:cNvPicPr>
            <a:picLocks noChangeAspect="1" noChangeArrowheads="1"/>
          </p:cNvPicPr>
          <p:nvPr/>
        </p:nvPicPr>
        <p:blipFill>
          <a:blip r:embed="rId5">
            <a:extLst>
              <a:ext uri="{28A0092B-C50C-407E-A947-70E740481C1C}">
                <a14:useLocalDpi xmlns:a14="http://schemas.microsoft.com/office/drawing/2010/main" val="0"/>
              </a:ext>
            </a:extLst>
          </a:blip>
          <a:srcRect r="84" b="-133"/>
          <a:stretch>
            <a:fillRect/>
          </a:stretch>
        </p:blipFill>
        <p:spPr bwMode="auto">
          <a:xfrm>
            <a:off x="3319463" y="2808288"/>
            <a:ext cx="230028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 descr="C:\Die-ersten-Triebwerke\Wagner\RTO\Q-3.2-c.jpg"/>
          <p:cNvPicPr>
            <a:picLocks noChangeAspect="1" noChangeArrowheads="1"/>
          </p:cNvPicPr>
          <p:nvPr/>
        </p:nvPicPr>
        <p:blipFill>
          <a:blip r:embed="rId6">
            <a:extLst>
              <a:ext uri="{28A0092B-C50C-407E-A947-70E740481C1C}">
                <a14:useLocalDpi xmlns:a14="http://schemas.microsoft.com/office/drawing/2010/main" val="0"/>
              </a:ext>
            </a:extLst>
          </a:blip>
          <a:srcRect b="148"/>
          <a:stretch>
            <a:fillRect/>
          </a:stretch>
        </p:blipFill>
        <p:spPr bwMode="auto">
          <a:xfrm>
            <a:off x="3328988" y="4378325"/>
            <a:ext cx="231933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feld 21"/>
          <p:cNvSpPr txBox="1">
            <a:spLocks noChangeArrowheads="1"/>
          </p:cNvSpPr>
          <p:nvPr/>
        </p:nvSpPr>
        <p:spPr bwMode="auto">
          <a:xfrm>
            <a:off x="5619750" y="2760663"/>
            <a:ext cx="3200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RT0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14-stage axial compressor, annular combustion  chamber, 2-stage turbine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 independent  run</a:t>
            </a:r>
          </a:p>
        </p:txBody>
      </p:sp>
      <p:sp>
        <p:nvSpPr>
          <p:cNvPr id="11276" name="Textfeld 22"/>
          <p:cNvSpPr txBox="1">
            <a:spLocks noChangeArrowheads="1"/>
          </p:cNvSpPr>
          <p:nvPr/>
        </p:nvSpPr>
        <p:spPr bwMode="auto">
          <a:xfrm>
            <a:off x="5667375" y="4273550"/>
            <a:ext cx="2806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RTI  12-stage axial compressor, annular combustion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chamber, 2-stage turbine,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reached only 6500 rpm instead of projected 12900 rpm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Both engines disappear  1939 without trace in history</a:t>
            </a:r>
          </a:p>
        </p:txBody>
      </p:sp>
    </p:spTree>
    <p:extLst>
      <p:ext uri="{BB962C8B-B14F-4D97-AF65-F5344CB8AC3E}">
        <p14:creationId xmlns:p14="http://schemas.microsoft.com/office/powerpoint/2010/main" val="4095928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574800"/>
            <a:ext cx="14970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388" y="3135313"/>
            <a:ext cx="14970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 Placeholder 185"/>
          <p:cNvSpPr>
            <a:spLocks noGrp="1"/>
          </p:cNvSpPr>
          <p:nvPr>
            <p:ph type="body" idx="10"/>
          </p:nvPr>
        </p:nvSpPr>
        <p:spPr>
          <a:xfrm>
            <a:off x="585788" y="108108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189" name="Text Placeholder 188"/>
          <p:cNvSpPr>
            <a:spLocks noGrp="1"/>
          </p:cNvSpPr>
          <p:nvPr>
            <p:ph type="body" idx="10"/>
          </p:nvPr>
        </p:nvSpPr>
        <p:spPr>
          <a:xfrm>
            <a:off x="596900" y="3786188"/>
            <a:ext cx="1555750" cy="636587"/>
          </a:xfrm>
        </p:spPr>
        <p:txBody>
          <a:bodyPr/>
          <a:lstStyle/>
          <a:p>
            <a:pPr marL="91440" indent="0" eaLnBrk="1" fontAlgn="auto" hangingPunct="1">
              <a:lnSpc>
                <a:spcPts val="1600"/>
              </a:lnSpc>
              <a:spcBef>
                <a:spcPts val="0"/>
              </a:spcBef>
              <a:spcAft>
                <a:spcPts val="0"/>
              </a:spcAft>
              <a:buFontTx/>
              <a:buNone/>
              <a:defRPr/>
            </a:pPr>
            <a:r>
              <a:rPr lang="en-US" sz="1400" b="1">
                <a:solidFill>
                  <a:srgbClr val="000000"/>
                </a:solidFill>
                <a:latin typeface="Arial" panose="02020603050405020304" pitchFamily="2"/>
              </a:rPr>
              <a:t>Dr.Hans Joachim Pabst von Ohain </a:t>
            </a:r>
          </a:p>
          <a:p>
            <a:pPr marL="91440" indent="0" eaLnBrk="1" fontAlgn="auto" hangingPunct="1">
              <a:lnSpc>
                <a:spcPts val="1600"/>
              </a:lnSpc>
              <a:spcBef>
                <a:spcPts val="85"/>
              </a:spcBef>
              <a:spcAft>
                <a:spcPts val="0"/>
              </a:spcAft>
              <a:buFontTx/>
              <a:buNone/>
              <a:defRPr/>
            </a:pPr>
            <a:r>
              <a:rPr lang="en-US" sz="1400" b="1" spc="-15">
                <a:solidFill>
                  <a:srgbClr val="000000"/>
                </a:solidFill>
                <a:latin typeface="Arial" panose="02020603050405020304" pitchFamily="2"/>
              </a:rPr>
              <a:t>1911-1998  </a:t>
            </a:r>
          </a:p>
        </p:txBody>
      </p:sp>
      <p:sp>
        <p:nvSpPr>
          <p:cNvPr id="16390" name="Text Placeholder 191"/>
          <p:cNvSpPr>
            <a:spLocks noGrp="1"/>
          </p:cNvSpPr>
          <p:nvPr>
            <p:ph type="body" idx="10"/>
          </p:nvPr>
        </p:nvSpPr>
        <p:spPr bwMode="auto">
          <a:xfrm>
            <a:off x="2390775" y="2012950"/>
            <a:ext cx="4386263" cy="2606675"/>
          </a:xfrm>
          <a:ln>
            <a:miter lim="800000"/>
            <a:headEnd/>
            <a:tailEnd/>
          </a:ln>
        </p:spPr>
        <p:txBody>
          <a:bodyPr wrap="square" tIns="233680" numCol="1" anchorCtr="0" compatLnSpc="1">
            <a:prstTxWarp prst="textNoShape">
              <a:avLst/>
            </a:prstTxWarp>
          </a:bodyPr>
          <a:lstStyle/>
          <a:p>
            <a:pPr marL="0" indent="0" eaLnBrk="1" hangingPunct="1">
              <a:lnSpc>
                <a:spcPts val="1600"/>
              </a:lnSpc>
              <a:spcBef>
                <a:spcPct val="0"/>
              </a:spcBef>
              <a:buFontTx/>
              <a:buNone/>
              <a:defRPr/>
            </a:pPr>
            <a:r>
              <a:rPr lang="en-US" sz="1400" b="1" u="sng" smtClean="0">
                <a:solidFill>
                  <a:srgbClr val="000000"/>
                </a:solidFill>
              </a:rPr>
              <a:t>Von Ohain’s vita :  </a:t>
            </a:r>
          </a:p>
          <a:p>
            <a:pPr marL="0" indent="0" eaLnBrk="1" hangingPunct="1">
              <a:lnSpc>
                <a:spcPts val="1700"/>
              </a:lnSpc>
              <a:spcBef>
                <a:spcPts val="1688"/>
              </a:spcBef>
              <a:buFontTx/>
              <a:buNone/>
              <a:defRPr/>
            </a:pPr>
            <a:r>
              <a:rPr lang="en-US" sz="1400" smtClean="0">
                <a:solidFill>
                  <a:srgbClr val="000000"/>
                </a:solidFill>
              </a:rPr>
              <a:t>14.12.1911 Born in Dessau </a:t>
            </a:r>
          </a:p>
          <a:p>
            <a:pPr eaLnBrk="1" hangingPunct="1">
              <a:lnSpc>
                <a:spcPts val="1700"/>
              </a:lnSpc>
              <a:spcBef>
                <a:spcPct val="0"/>
              </a:spcBef>
              <a:buFontTx/>
              <a:buAutoNum type="arabicPlain" startAt="1924"/>
              <a:defRPr/>
            </a:pPr>
            <a:r>
              <a:rPr lang="en-US" sz="1400" smtClean="0">
                <a:solidFill>
                  <a:srgbClr val="000000"/>
                </a:solidFill>
              </a:rPr>
              <a:t>  Studies In Berlin </a:t>
            </a:r>
          </a:p>
          <a:p>
            <a:pPr eaLnBrk="1" hangingPunct="1">
              <a:lnSpc>
                <a:spcPts val="1700"/>
              </a:lnSpc>
              <a:spcBef>
                <a:spcPct val="0"/>
              </a:spcBef>
              <a:buFontTx/>
              <a:buNone/>
              <a:defRPr/>
            </a:pPr>
            <a:endParaRPr lang="en-US" sz="1400" smtClean="0">
              <a:solidFill>
                <a:srgbClr val="000000"/>
              </a:solidFill>
            </a:endParaRPr>
          </a:p>
          <a:p>
            <a:pPr eaLnBrk="1" hangingPunct="1">
              <a:lnSpc>
                <a:spcPts val="1700"/>
              </a:lnSpc>
              <a:spcBef>
                <a:spcPts val="13"/>
              </a:spcBef>
              <a:buFontTx/>
              <a:buNone/>
              <a:defRPr/>
            </a:pPr>
            <a:r>
              <a:rPr lang="en-US" sz="1400" smtClean="0">
                <a:solidFill>
                  <a:srgbClr val="000000"/>
                </a:solidFill>
              </a:rPr>
              <a:t>1934/35  Doctor thesis with Prof Pohl as doctor father : </a:t>
            </a:r>
          </a:p>
          <a:p>
            <a:pPr marL="0" indent="0" eaLnBrk="1" hangingPunct="1">
              <a:lnSpc>
                <a:spcPts val="1700"/>
              </a:lnSpc>
              <a:spcBef>
                <a:spcPct val="0"/>
              </a:spcBef>
              <a:buFontTx/>
              <a:buNone/>
              <a:defRPr/>
            </a:pPr>
            <a:r>
              <a:rPr lang="en-US" sz="1400" smtClean="0">
                <a:solidFill>
                  <a:srgbClr val="000000"/>
                </a:solidFill>
              </a:rPr>
              <a:t>„An interference Light Relay for White Light“ </a:t>
            </a:r>
          </a:p>
          <a:p>
            <a:pPr marL="0" indent="0" eaLnBrk="1" hangingPunct="1">
              <a:lnSpc>
                <a:spcPts val="1700"/>
              </a:lnSpc>
              <a:spcBef>
                <a:spcPct val="0"/>
              </a:spcBef>
              <a:buFontTx/>
              <a:buNone/>
              <a:defRPr/>
            </a:pPr>
            <a:r>
              <a:rPr lang="en-US" sz="1400" smtClean="0">
                <a:solidFill>
                  <a:srgbClr val="000000"/>
                </a:solidFill>
              </a:rPr>
              <a:t>3.6.1934  First Patent , sold to Siemens for 3500 Mark </a:t>
            </a:r>
          </a:p>
          <a:p>
            <a:pPr marL="0" indent="0" eaLnBrk="1" hangingPunct="1">
              <a:lnSpc>
                <a:spcPts val="1700"/>
              </a:lnSpc>
              <a:spcBef>
                <a:spcPct val="0"/>
              </a:spcBef>
              <a:buFontTx/>
              <a:buNone/>
              <a:defRPr/>
            </a:pPr>
            <a:endParaRPr lang="en-US" sz="1400" smtClean="0">
              <a:solidFill>
                <a:srgbClr val="000000"/>
              </a:solidFill>
            </a:endParaRPr>
          </a:p>
          <a:p>
            <a:pPr marL="0" indent="0" eaLnBrk="1" hangingPunct="1">
              <a:lnSpc>
                <a:spcPts val="1700"/>
              </a:lnSpc>
              <a:spcBef>
                <a:spcPct val="0"/>
              </a:spcBef>
              <a:buFontTx/>
              <a:buNone/>
              <a:defRPr/>
            </a:pPr>
            <a:r>
              <a:rPr lang="en-US" sz="1400" smtClean="0">
                <a:solidFill>
                  <a:srgbClr val="000000"/>
                </a:solidFill>
              </a:rPr>
              <a:t>9.11.1935 Second patent: a turbo jet engine </a:t>
            </a:r>
          </a:p>
        </p:txBody>
      </p:sp>
      <p:sp>
        <p:nvSpPr>
          <p:cNvPr id="193" name="Text Placeholder 192"/>
          <p:cNvSpPr>
            <a:spLocks noGrp="1"/>
          </p:cNvSpPr>
          <p:nvPr>
            <p:ph type="body" idx="10"/>
          </p:nvPr>
        </p:nvSpPr>
        <p:spPr>
          <a:xfrm>
            <a:off x="8386763" y="6446838"/>
            <a:ext cx="268287" cy="185737"/>
          </a:xfrm>
        </p:spPr>
        <p:txBody>
          <a:bodyPr tIns="17145"/>
          <a:lstStyle/>
          <a:p>
            <a:pPr marL="0" indent="0" eaLnBrk="1" fontAlgn="auto" hangingPunct="1">
              <a:lnSpc>
                <a:spcPts val="1300"/>
              </a:lnSpc>
              <a:spcBef>
                <a:spcPts val="0"/>
              </a:spcBef>
              <a:spcAft>
                <a:spcPts val="0"/>
              </a:spcAft>
              <a:buFontTx/>
              <a:buNone/>
              <a:defRPr/>
            </a:pPr>
            <a:r>
              <a:rPr lang="en-US" sz="1200" b="1" spc="100" smtClean="0">
                <a:solidFill>
                  <a:srgbClr val="000000"/>
                </a:solidFill>
                <a:latin typeface="Calibri" panose="02020603050405020304" pitchFamily="2"/>
              </a:rPr>
              <a:t>12 </a:t>
            </a:r>
            <a:endParaRPr lang="en-US" sz="1200" b="1" spc="100">
              <a:solidFill>
                <a:srgbClr val="000000"/>
              </a:solidFill>
              <a:latin typeface="Calibri" panose="02020603050405020304" pitchFamily="2"/>
            </a:endParaRPr>
          </a:p>
        </p:txBody>
      </p:sp>
      <p:pic>
        <p:nvPicPr>
          <p:cNvPr id="1229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204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338" y="1774825"/>
            <a:ext cx="22685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Text Placeholder 197"/>
          <p:cNvSpPr>
            <a:spLocks noGrp="1"/>
          </p:cNvSpPr>
          <p:nvPr>
            <p:ph type="body" idx="10"/>
          </p:nvPr>
        </p:nvSpPr>
        <p:spPr>
          <a:xfrm>
            <a:off x="614363" y="110013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199" name="Text Placeholder 198"/>
          <p:cNvSpPr>
            <a:spLocks noGrp="1"/>
          </p:cNvSpPr>
          <p:nvPr>
            <p:ph type="body" idx="10"/>
          </p:nvPr>
        </p:nvSpPr>
        <p:spPr>
          <a:xfrm>
            <a:off x="623888" y="1646238"/>
            <a:ext cx="5791200" cy="1611312"/>
          </a:xfrm>
        </p:spPr>
        <p:txBody>
          <a:bodyPr/>
          <a:lstStyle/>
          <a:p>
            <a:pPr marL="0" indent="0" algn="just" eaLnBrk="1" fontAlgn="auto" hangingPunct="1">
              <a:lnSpc>
                <a:spcPts val="2000"/>
              </a:lnSpc>
              <a:spcBef>
                <a:spcPts val="0"/>
              </a:spcBef>
              <a:spcAft>
                <a:spcPts val="0"/>
              </a:spcAft>
              <a:buFontTx/>
              <a:buNone/>
              <a:defRPr/>
            </a:pPr>
            <a:r>
              <a:rPr lang="en-US" sz="1800" b="1" spc="-25">
                <a:solidFill>
                  <a:srgbClr val="000000"/>
                </a:solidFill>
                <a:latin typeface="Arial" panose="02020603050405020304" pitchFamily="2"/>
              </a:rPr>
              <a:t>The idea for elegant flight </a:t>
            </a:r>
            <a:endParaRPr lang="en-US" sz="1800" b="1" spc="-25" smtClean="0">
              <a:solidFill>
                <a:srgbClr val="000000"/>
              </a:solidFill>
              <a:latin typeface="Arial" panose="02020603050405020304" pitchFamily="2"/>
            </a:endParaRPr>
          </a:p>
          <a:p>
            <a:pPr marL="0" indent="0" algn="just" eaLnBrk="1" fontAlgn="auto" hangingPunct="1">
              <a:lnSpc>
                <a:spcPts val="2000"/>
              </a:lnSpc>
              <a:spcBef>
                <a:spcPts val="0"/>
              </a:spcBef>
              <a:spcAft>
                <a:spcPts val="0"/>
              </a:spcAft>
              <a:buFontTx/>
              <a:buNone/>
              <a:defRPr/>
            </a:pPr>
            <a:endParaRPr lang="en-US" sz="1800" b="1" spc="-25">
              <a:solidFill>
                <a:srgbClr val="000000"/>
              </a:solidFill>
              <a:latin typeface="Arial" panose="02020603050405020304" pitchFamily="2"/>
            </a:endParaRPr>
          </a:p>
          <a:p>
            <a:pPr marL="0" indent="0" algn="just" eaLnBrk="1" fontAlgn="auto" hangingPunct="1">
              <a:lnSpc>
                <a:spcPts val="1700"/>
              </a:lnSpc>
              <a:spcBef>
                <a:spcPts val="90"/>
              </a:spcBef>
              <a:spcAft>
                <a:spcPts val="0"/>
              </a:spcAft>
              <a:buFontTx/>
              <a:buNone/>
              <a:defRPr/>
            </a:pPr>
            <a:r>
              <a:rPr lang="en-US" sz="1400">
                <a:solidFill>
                  <a:srgbClr val="000000"/>
                </a:solidFill>
                <a:latin typeface="Arial" panose="02020603050405020304" pitchFamily="2"/>
              </a:rPr>
              <a:t>1931 </a:t>
            </a:r>
            <a:r>
              <a:rPr lang="en-US" sz="1400" smtClean="0">
                <a:solidFill>
                  <a:srgbClr val="000000"/>
                </a:solidFill>
                <a:latin typeface="Arial" panose="02020603050405020304" pitchFamily="2"/>
              </a:rPr>
              <a:t>Hans von Ohain makes a flight </a:t>
            </a:r>
            <a:r>
              <a:rPr lang="en-US" sz="1400">
                <a:solidFill>
                  <a:srgbClr val="000000"/>
                </a:solidFill>
                <a:latin typeface="Arial" panose="02020603050405020304" pitchFamily="2"/>
              </a:rPr>
              <a:t>with a Ju52 from Köln to Berlin </a:t>
            </a:r>
          </a:p>
          <a:p>
            <a:pPr marL="0" indent="0" algn="just" eaLnBrk="1" fontAlgn="auto" hangingPunct="1">
              <a:lnSpc>
                <a:spcPts val="1700"/>
              </a:lnSpc>
              <a:spcBef>
                <a:spcPts val="0"/>
              </a:spcBef>
              <a:spcAft>
                <a:spcPts val="0"/>
              </a:spcAft>
              <a:buFontTx/>
              <a:buNone/>
              <a:defRPr/>
            </a:pPr>
            <a:r>
              <a:rPr lang="en-US" sz="1400" spc="-10">
                <a:solidFill>
                  <a:srgbClr val="000000"/>
                </a:solidFill>
                <a:latin typeface="Arial" panose="02020603050405020304" pitchFamily="2"/>
              </a:rPr>
              <a:t>His comment: </a:t>
            </a:r>
          </a:p>
          <a:p>
            <a:pPr marL="0" indent="0" algn="just" eaLnBrk="1" fontAlgn="auto" hangingPunct="1">
              <a:lnSpc>
                <a:spcPts val="1600"/>
              </a:lnSpc>
              <a:spcBef>
                <a:spcPts val="85"/>
              </a:spcBef>
              <a:spcAft>
                <a:spcPts val="0"/>
              </a:spcAft>
              <a:buFontTx/>
              <a:buNone/>
              <a:defRPr/>
            </a:pPr>
            <a:r>
              <a:rPr lang="en-US" sz="1400" i="1">
                <a:solidFill>
                  <a:srgbClr val="000000"/>
                </a:solidFill>
                <a:latin typeface="Arial" panose="02020603050405020304" pitchFamily="2"/>
              </a:rPr>
              <a:t>„The propellers made a horrendous noise. The airplane rattled because </a:t>
            </a:r>
          </a:p>
          <a:p>
            <a:pPr marL="0" indent="0" algn="just" eaLnBrk="1" fontAlgn="auto" hangingPunct="1">
              <a:lnSpc>
                <a:spcPts val="1600"/>
              </a:lnSpc>
              <a:spcBef>
                <a:spcPts val="105"/>
              </a:spcBef>
              <a:spcAft>
                <a:spcPts val="0"/>
              </a:spcAft>
              <a:buFontTx/>
              <a:buNone/>
              <a:defRPr/>
            </a:pPr>
            <a:r>
              <a:rPr lang="en-US" sz="1400" i="1">
                <a:solidFill>
                  <a:srgbClr val="000000"/>
                </a:solidFill>
                <a:latin typeface="Arial" panose="02020603050405020304" pitchFamily="2"/>
              </a:rPr>
              <a:t>It had piston engines. </a:t>
            </a:r>
            <a:r>
              <a:rPr lang="en-US" sz="1400" i="1" smtClean="0">
                <a:solidFill>
                  <a:srgbClr val="000000"/>
                </a:solidFill>
                <a:latin typeface="Arial" panose="02020603050405020304" pitchFamily="2"/>
              </a:rPr>
              <a:t>…</a:t>
            </a:r>
            <a:r>
              <a:rPr lang="en-US" sz="1400" i="1" spc="-5" smtClean="0">
                <a:solidFill>
                  <a:srgbClr val="000000"/>
                </a:solidFill>
                <a:latin typeface="Arial" panose="02020603050405020304" pitchFamily="2"/>
              </a:rPr>
              <a:t>So </a:t>
            </a:r>
            <a:r>
              <a:rPr lang="en-US" sz="1400" i="1" spc="-5">
                <a:solidFill>
                  <a:srgbClr val="000000"/>
                </a:solidFill>
                <a:latin typeface="Arial" panose="02020603050405020304" pitchFamily="2"/>
              </a:rPr>
              <a:t>I </a:t>
            </a:r>
            <a:r>
              <a:rPr lang="en-US" sz="1400" i="1" spc="-5" smtClean="0">
                <a:solidFill>
                  <a:srgbClr val="000000"/>
                </a:solidFill>
                <a:latin typeface="Arial" panose="02020603050405020304" pitchFamily="2"/>
              </a:rPr>
              <a:t>said</a:t>
            </a:r>
            <a:r>
              <a:rPr lang="en-US" sz="1400" i="1" spc="-5">
                <a:solidFill>
                  <a:srgbClr val="000000"/>
                </a:solidFill>
                <a:latin typeface="Arial" panose="02020603050405020304" pitchFamily="2"/>
              </a:rPr>
              <a:t>, „Well, gee, that isn‘t good“. As an </a:t>
            </a:r>
          </a:p>
          <a:p>
            <a:pPr marL="0" indent="0" algn="just" eaLnBrk="1" fontAlgn="auto" hangingPunct="1">
              <a:lnSpc>
                <a:spcPts val="1600"/>
              </a:lnSpc>
              <a:spcBef>
                <a:spcPts val="105"/>
              </a:spcBef>
              <a:spcAft>
                <a:spcPts val="3590"/>
              </a:spcAft>
              <a:buFontTx/>
              <a:buNone/>
              <a:defRPr/>
            </a:pPr>
            <a:r>
              <a:rPr lang="en-US" sz="1400" i="1" smtClean="0">
                <a:solidFill>
                  <a:srgbClr val="000000"/>
                </a:solidFill>
                <a:latin typeface="Arial" panose="02020603050405020304" pitchFamily="2"/>
              </a:rPr>
              <a:t>physicist  you can come </a:t>
            </a:r>
            <a:r>
              <a:rPr lang="en-US" sz="1400" i="1">
                <a:solidFill>
                  <a:srgbClr val="000000"/>
                </a:solidFill>
                <a:latin typeface="Arial" panose="02020603050405020304" pitchFamily="2"/>
              </a:rPr>
              <a:t>up with another process.“ </a:t>
            </a:r>
          </a:p>
        </p:txBody>
      </p:sp>
      <p:sp>
        <p:nvSpPr>
          <p:cNvPr id="202" name="Text Placeholder 201"/>
          <p:cNvSpPr>
            <a:spLocks noGrp="1"/>
          </p:cNvSpPr>
          <p:nvPr>
            <p:ph type="body" idx="10"/>
          </p:nvPr>
        </p:nvSpPr>
        <p:spPr>
          <a:xfrm>
            <a:off x="520700" y="4056063"/>
            <a:ext cx="7518400" cy="1830387"/>
          </a:xfrm>
        </p:spPr>
        <p:txBody>
          <a:bodyPr/>
          <a:lstStyle/>
          <a:p>
            <a:pPr marL="0" indent="0" algn="just" eaLnBrk="1" fontAlgn="auto" hangingPunct="1">
              <a:lnSpc>
                <a:spcPts val="1700"/>
              </a:lnSpc>
              <a:spcBef>
                <a:spcPts val="0"/>
              </a:spcBef>
              <a:spcAft>
                <a:spcPts val="0"/>
              </a:spcAft>
              <a:buFontTx/>
              <a:buNone/>
              <a:defRPr/>
            </a:pPr>
            <a:r>
              <a:rPr lang="en-US" sz="1400" spc="10">
                <a:solidFill>
                  <a:srgbClr val="000000"/>
                </a:solidFill>
                <a:latin typeface="Arial" panose="02020603050405020304" pitchFamily="2"/>
              </a:rPr>
              <a:t>The first idea</a:t>
            </a:r>
            <a:r>
              <a:rPr lang="en-US" sz="1400" spc="10" smtClean="0">
                <a:solidFill>
                  <a:srgbClr val="000000"/>
                </a:solidFill>
                <a:latin typeface="Arial" panose="02020603050405020304" pitchFamily="2"/>
              </a:rPr>
              <a:t>:        A </a:t>
            </a:r>
            <a:r>
              <a:rPr lang="en-US" sz="1400" spc="10">
                <a:solidFill>
                  <a:srgbClr val="000000"/>
                </a:solidFill>
                <a:latin typeface="Arial" panose="02020603050405020304" pitchFamily="2"/>
              </a:rPr>
              <a:t>process </a:t>
            </a:r>
            <a:r>
              <a:rPr lang="en-US" sz="1400" spc="10" smtClean="0">
                <a:solidFill>
                  <a:srgbClr val="000000"/>
                </a:solidFill>
                <a:latin typeface="Arial" panose="02020603050405020304" pitchFamily="2"/>
              </a:rPr>
              <a:t>without moving </a:t>
            </a:r>
            <a:r>
              <a:rPr lang="en-US" sz="1400" spc="10">
                <a:solidFill>
                  <a:srgbClr val="000000"/>
                </a:solidFill>
                <a:latin typeface="Arial" panose="02020603050405020304" pitchFamily="2"/>
              </a:rPr>
              <a:t>machinery : after some </a:t>
            </a:r>
          </a:p>
          <a:p>
            <a:pPr marL="1234440" indent="0" algn="just" eaLnBrk="1" fontAlgn="auto" hangingPunct="1">
              <a:lnSpc>
                <a:spcPts val="1700"/>
              </a:lnSpc>
              <a:spcBef>
                <a:spcPts val="0"/>
              </a:spcBef>
              <a:spcAft>
                <a:spcPts val="0"/>
              </a:spcAft>
              <a:buFontTx/>
              <a:buNone/>
              <a:defRPr/>
            </a:pPr>
            <a:r>
              <a:rPr lang="en-US" sz="1400" spc="-5" smtClean="0">
                <a:solidFill>
                  <a:srgbClr val="000000"/>
                </a:solidFill>
                <a:latin typeface="Arial" panose="02020603050405020304" pitchFamily="2"/>
              </a:rPr>
              <a:t>     deeper </a:t>
            </a:r>
            <a:r>
              <a:rPr lang="en-US" sz="1400" spc="-5">
                <a:solidFill>
                  <a:srgbClr val="000000"/>
                </a:solidFill>
                <a:latin typeface="Arial" panose="02020603050405020304" pitchFamily="2"/>
              </a:rPr>
              <a:t>consideration </a:t>
            </a:r>
            <a:r>
              <a:rPr lang="en-US" sz="1400" spc="-5" smtClean="0">
                <a:solidFill>
                  <a:srgbClr val="000000"/>
                </a:solidFill>
                <a:latin typeface="Arial" panose="02020603050405020304" pitchFamily="2"/>
              </a:rPr>
              <a:t>finds it to </a:t>
            </a:r>
            <a:r>
              <a:rPr lang="en-US" sz="1400" spc="-5">
                <a:solidFill>
                  <a:srgbClr val="000000"/>
                </a:solidFill>
                <a:latin typeface="Arial" panose="02020603050405020304" pitchFamily="2"/>
              </a:rPr>
              <a:t>be impossible. </a:t>
            </a:r>
          </a:p>
          <a:p>
            <a:pPr marL="0" indent="0" algn="just" eaLnBrk="1" fontAlgn="auto" hangingPunct="1">
              <a:lnSpc>
                <a:spcPts val="1700"/>
              </a:lnSpc>
              <a:spcBef>
                <a:spcPts val="0"/>
              </a:spcBef>
              <a:spcAft>
                <a:spcPts val="0"/>
              </a:spcAft>
              <a:buFontTx/>
              <a:buNone/>
              <a:defRPr/>
            </a:pPr>
            <a:r>
              <a:rPr lang="en-US" sz="1400" spc="-5">
                <a:solidFill>
                  <a:srgbClr val="000000"/>
                </a:solidFill>
                <a:latin typeface="Arial" panose="02020603050405020304" pitchFamily="2"/>
              </a:rPr>
              <a:t>The second </a:t>
            </a:r>
            <a:r>
              <a:rPr lang="en-US" sz="1400" spc="-5" smtClean="0">
                <a:solidFill>
                  <a:srgbClr val="000000"/>
                </a:solidFill>
                <a:latin typeface="Arial" panose="02020603050405020304" pitchFamily="2"/>
              </a:rPr>
              <a:t>idea:  The </a:t>
            </a:r>
            <a:r>
              <a:rPr lang="en-US" sz="1400" spc="-5">
                <a:solidFill>
                  <a:srgbClr val="000000"/>
                </a:solidFill>
                <a:latin typeface="Arial" panose="02020603050405020304" pitchFamily="2"/>
              </a:rPr>
              <a:t>Nernst turbine. </a:t>
            </a:r>
          </a:p>
          <a:p>
            <a:pPr marL="1234440" indent="0" algn="just" eaLnBrk="1" fontAlgn="auto" hangingPunct="1">
              <a:lnSpc>
                <a:spcPts val="1700"/>
              </a:lnSpc>
              <a:spcBef>
                <a:spcPts val="0"/>
              </a:spcBef>
              <a:spcAft>
                <a:spcPts val="0"/>
              </a:spcAft>
              <a:buFontTx/>
              <a:buNone/>
              <a:defRPr/>
            </a:pPr>
            <a:r>
              <a:rPr lang="en-US" sz="1450" spc="-30" smtClean="0">
                <a:solidFill>
                  <a:srgbClr val="000000"/>
                </a:solidFill>
                <a:latin typeface="Arial" panose="02020603050405020304" pitchFamily="2"/>
              </a:rPr>
              <a:t>     He describes </a:t>
            </a:r>
            <a:r>
              <a:rPr lang="en-US" sz="1450" spc="-30">
                <a:solidFill>
                  <a:srgbClr val="000000"/>
                </a:solidFill>
                <a:latin typeface="Arial" panose="02020603050405020304" pitchFamily="2"/>
              </a:rPr>
              <a:t>the „modified“ Nernst turbine: having a </a:t>
            </a:r>
            <a:r>
              <a:rPr lang="en-US" sz="1450" spc="-30" smtClean="0">
                <a:solidFill>
                  <a:srgbClr val="000000"/>
                </a:solidFill>
                <a:latin typeface="Arial" panose="02020603050405020304" pitchFamily="2"/>
              </a:rPr>
              <a:t>radial</a:t>
            </a:r>
            <a:endParaRPr lang="en-US" sz="1450" spc="-30">
              <a:solidFill>
                <a:srgbClr val="000000"/>
              </a:solidFill>
              <a:latin typeface="Arial" panose="02020603050405020304" pitchFamily="2"/>
            </a:endParaRPr>
          </a:p>
          <a:p>
            <a:pPr marL="1234440" indent="0" algn="just" eaLnBrk="1" fontAlgn="auto" hangingPunct="1">
              <a:lnSpc>
                <a:spcPts val="1700"/>
              </a:lnSpc>
              <a:spcBef>
                <a:spcPts val="0"/>
              </a:spcBef>
              <a:spcAft>
                <a:spcPts val="0"/>
              </a:spcAft>
              <a:buFontTx/>
              <a:buNone/>
              <a:defRPr/>
            </a:pPr>
            <a:r>
              <a:rPr lang="en-US" sz="1450" spc="-20" smtClean="0">
                <a:solidFill>
                  <a:srgbClr val="000000"/>
                </a:solidFill>
                <a:latin typeface="Arial" panose="02020603050405020304" pitchFamily="2"/>
              </a:rPr>
              <a:t>     compressor  </a:t>
            </a:r>
            <a:r>
              <a:rPr lang="en-US" sz="1450" spc="-20">
                <a:solidFill>
                  <a:srgbClr val="000000"/>
                </a:solidFill>
                <a:latin typeface="Arial" panose="02020603050405020304" pitchFamily="2"/>
              </a:rPr>
              <a:t>back to back wih a radial </a:t>
            </a:r>
            <a:r>
              <a:rPr lang="en-US" sz="1450" spc="-20" smtClean="0">
                <a:solidFill>
                  <a:srgbClr val="000000"/>
                </a:solidFill>
                <a:latin typeface="Arial" panose="02020603050405020304" pitchFamily="2"/>
              </a:rPr>
              <a:t> </a:t>
            </a:r>
            <a:r>
              <a:rPr lang="en-US" sz="1450" spc="-20">
                <a:solidFill>
                  <a:srgbClr val="000000"/>
                </a:solidFill>
                <a:latin typeface="Arial" panose="02020603050405020304" pitchFamily="2"/>
              </a:rPr>
              <a:t>turbine </a:t>
            </a:r>
            <a:r>
              <a:rPr lang="en-US" sz="1450" spc="-20" smtClean="0">
                <a:solidFill>
                  <a:srgbClr val="000000"/>
                </a:solidFill>
                <a:latin typeface="Arial" panose="02020603050405020304" pitchFamily="2"/>
              </a:rPr>
              <a:t>....</a:t>
            </a:r>
          </a:p>
          <a:p>
            <a:pPr marL="1234440" indent="0" algn="just" eaLnBrk="1" fontAlgn="auto" hangingPunct="1">
              <a:lnSpc>
                <a:spcPts val="1700"/>
              </a:lnSpc>
              <a:spcBef>
                <a:spcPts val="0"/>
              </a:spcBef>
              <a:spcAft>
                <a:spcPts val="0"/>
              </a:spcAft>
              <a:buFontTx/>
              <a:buNone/>
              <a:defRPr/>
            </a:pPr>
            <a:r>
              <a:rPr lang="en-US" sz="1450" spc="-20" smtClean="0">
                <a:solidFill>
                  <a:srgbClr val="000000"/>
                </a:solidFill>
                <a:latin typeface="Arial" panose="02020603050405020304" pitchFamily="2"/>
              </a:rPr>
              <a:t> </a:t>
            </a:r>
            <a:endParaRPr lang="en-US" sz="1450" spc="-20">
              <a:solidFill>
                <a:srgbClr val="000000"/>
              </a:solidFill>
              <a:latin typeface="Arial" panose="02020603050405020304" pitchFamily="2"/>
            </a:endParaRPr>
          </a:p>
          <a:p>
            <a:pPr marL="1234440" indent="0" algn="just" eaLnBrk="1" fontAlgn="auto" hangingPunct="1">
              <a:lnSpc>
                <a:spcPts val="1700"/>
              </a:lnSpc>
              <a:spcBef>
                <a:spcPts val="0"/>
              </a:spcBef>
              <a:spcAft>
                <a:spcPts val="0"/>
              </a:spcAft>
              <a:buFontTx/>
              <a:buNone/>
              <a:defRPr/>
            </a:pPr>
            <a:r>
              <a:rPr lang="en-US" sz="1450" b="1" spc="-20" smtClean="0">
                <a:solidFill>
                  <a:srgbClr val="000000"/>
                </a:solidFill>
                <a:latin typeface="Arial" panose="02020603050405020304" pitchFamily="2"/>
              </a:rPr>
              <a:t>“I </a:t>
            </a:r>
            <a:r>
              <a:rPr lang="en-US" sz="1450" b="1" spc="-20">
                <a:solidFill>
                  <a:srgbClr val="000000"/>
                </a:solidFill>
                <a:latin typeface="Arial" panose="02020603050405020304" pitchFamily="2"/>
              </a:rPr>
              <a:t>was aware of employing axial flow compressors and turbines... </a:t>
            </a:r>
          </a:p>
          <a:p>
            <a:pPr marL="1234440" indent="0" algn="just" eaLnBrk="1" fontAlgn="auto" hangingPunct="1">
              <a:lnSpc>
                <a:spcPts val="1700"/>
              </a:lnSpc>
              <a:spcBef>
                <a:spcPts val="0"/>
              </a:spcBef>
              <a:spcAft>
                <a:spcPts val="8595"/>
              </a:spcAft>
              <a:buFontTx/>
              <a:buNone/>
              <a:defRPr/>
            </a:pPr>
            <a:r>
              <a:rPr lang="en-US" sz="1450" b="1" spc="-25">
                <a:solidFill>
                  <a:srgbClr val="000000"/>
                </a:solidFill>
                <a:latin typeface="Arial" panose="02020603050405020304" pitchFamily="2"/>
              </a:rPr>
              <a:t>but as too complex and expensive for the beginning. “ </a:t>
            </a:r>
          </a:p>
        </p:txBody>
      </p:sp>
      <p:sp>
        <p:nvSpPr>
          <p:cNvPr id="203" name="Text Placeholder 202"/>
          <p:cNvSpPr>
            <a:spLocks noGrp="1"/>
          </p:cNvSpPr>
          <p:nvPr>
            <p:ph type="body" idx="10"/>
          </p:nvPr>
        </p:nvSpPr>
        <p:spPr>
          <a:xfrm>
            <a:off x="8386763" y="6446838"/>
            <a:ext cx="268287" cy="185737"/>
          </a:xfrm>
        </p:spPr>
        <p:txBody>
          <a:bodyPr tIns="17145"/>
          <a:lstStyle/>
          <a:p>
            <a:pPr marL="0" indent="0" eaLnBrk="1" fontAlgn="auto" hangingPunct="1">
              <a:lnSpc>
                <a:spcPts val="1300"/>
              </a:lnSpc>
              <a:spcBef>
                <a:spcPts val="0"/>
              </a:spcBef>
              <a:spcAft>
                <a:spcPts val="0"/>
              </a:spcAft>
              <a:buFontTx/>
              <a:buNone/>
              <a:defRPr/>
            </a:pPr>
            <a:r>
              <a:rPr lang="en-US" sz="1200" b="1" spc="100" smtClean="0">
                <a:solidFill>
                  <a:srgbClr val="000000"/>
                </a:solidFill>
                <a:latin typeface="Calibri" panose="02020603050405020304" pitchFamily="2"/>
              </a:rPr>
              <a:t>13 </a:t>
            </a:r>
            <a:endParaRPr lang="en-US" sz="1200" b="1" spc="100">
              <a:solidFill>
                <a:srgbClr val="000000"/>
              </a:solidFill>
              <a:latin typeface="Calibri" panose="02020603050405020304" pitchFamily="2"/>
            </a:endParaRPr>
          </a:p>
        </p:txBody>
      </p:sp>
      <p:pic>
        <p:nvPicPr>
          <p:cNvPr id="133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398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895475"/>
            <a:ext cx="57245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 Placeholder 205"/>
          <p:cNvSpPr>
            <a:spLocks noGrp="1"/>
          </p:cNvSpPr>
          <p:nvPr>
            <p:ph type="body" idx="10"/>
          </p:nvPr>
        </p:nvSpPr>
        <p:spPr>
          <a:xfrm>
            <a:off x="574675" y="1550988"/>
            <a:ext cx="8229600" cy="344487"/>
          </a:xfrm>
        </p:spPr>
        <p:txBody>
          <a:bodyPr/>
          <a:lstStyle/>
          <a:p>
            <a:pPr marL="0" indent="0" eaLnBrk="1" fontAlgn="auto" hangingPunct="1">
              <a:lnSpc>
                <a:spcPts val="2000"/>
              </a:lnSpc>
              <a:spcBef>
                <a:spcPts val="0"/>
              </a:spcBef>
              <a:spcAft>
                <a:spcPts val="670"/>
              </a:spcAft>
              <a:buFontTx/>
              <a:buNone/>
              <a:defRPr/>
            </a:pPr>
            <a:r>
              <a:rPr lang="en-US" sz="1800" b="1" spc="-25">
                <a:solidFill>
                  <a:srgbClr val="000000"/>
                </a:solidFill>
                <a:latin typeface="Arial" panose="02020603050405020304" pitchFamily="2"/>
              </a:rPr>
              <a:t>The first patent </a:t>
            </a:r>
            <a:r>
              <a:rPr lang="en-US" sz="1800" b="1" spc="-25" smtClean="0">
                <a:solidFill>
                  <a:srgbClr val="000000"/>
                </a:solidFill>
                <a:latin typeface="Arial" panose="02020603050405020304" pitchFamily="2"/>
              </a:rPr>
              <a:t>(only an application</a:t>
            </a:r>
            <a:r>
              <a:rPr lang="en-US" sz="1800" b="1" spc="-25">
                <a:solidFill>
                  <a:srgbClr val="000000"/>
                </a:solidFill>
                <a:latin typeface="Arial" panose="02020603050405020304" pitchFamily="2"/>
              </a:rPr>
              <a:t>) </a:t>
            </a:r>
          </a:p>
        </p:txBody>
      </p:sp>
      <p:sp>
        <p:nvSpPr>
          <p:cNvPr id="209" name="Text Placeholder 208"/>
          <p:cNvSpPr>
            <a:spLocks noGrp="1"/>
          </p:cNvSpPr>
          <p:nvPr>
            <p:ph type="body" idx="10"/>
          </p:nvPr>
        </p:nvSpPr>
        <p:spPr>
          <a:xfrm>
            <a:off x="547688" y="110013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14341" name="Text Box 8"/>
          <p:cNvSpPr txBox="1">
            <a:spLocks noChangeArrowheads="1"/>
          </p:cNvSpPr>
          <p:nvPr/>
        </p:nvSpPr>
        <p:spPr bwMode="auto">
          <a:xfrm>
            <a:off x="1576388" y="4789488"/>
            <a:ext cx="2592387"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The Nernst turbine from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Stodolas book about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Steam- and Gasturbines 1922</a:t>
            </a:r>
          </a:p>
        </p:txBody>
      </p:sp>
      <p:sp>
        <p:nvSpPr>
          <p:cNvPr id="14342" name="Text Box 8"/>
          <p:cNvSpPr txBox="1">
            <a:spLocks noChangeArrowheads="1"/>
          </p:cNvSpPr>
          <p:nvPr/>
        </p:nvSpPr>
        <p:spPr bwMode="auto">
          <a:xfrm>
            <a:off x="5176838" y="4740275"/>
            <a:ext cx="2225675"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Patent No O. 21 822 XI/62b,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Filed 15.Mai 1935,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Never granted</a:t>
            </a:r>
          </a:p>
        </p:txBody>
      </p:sp>
      <p:pic>
        <p:nvPicPr>
          <p:cNvPr id="143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02"/>
          <p:cNvSpPr>
            <a:spLocks noGrp="1"/>
          </p:cNvSpPr>
          <p:nvPr>
            <p:ph type="body" idx="10"/>
          </p:nvPr>
        </p:nvSpPr>
        <p:spPr>
          <a:xfrm>
            <a:off x="8386763" y="6446838"/>
            <a:ext cx="268287" cy="185737"/>
          </a:xfrm>
        </p:spPr>
        <p:txBody>
          <a:bodyPr tIns="17145"/>
          <a:lstStyle/>
          <a:p>
            <a:pPr marL="0" indent="0" eaLnBrk="1" fontAlgn="auto" hangingPunct="1">
              <a:lnSpc>
                <a:spcPts val="1300"/>
              </a:lnSpc>
              <a:spcBef>
                <a:spcPts val="0"/>
              </a:spcBef>
              <a:spcAft>
                <a:spcPts val="0"/>
              </a:spcAft>
              <a:buFontTx/>
              <a:buNone/>
              <a:defRPr/>
            </a:pPr>
            <a:r>
              <a:rPr lang="en-US" sz="1200" b="1" spc="100" smtClean="0">
                <a:solidFill>
                  <a:srgbClr val="000000"/>
                </a:solidFill>
                <a:latin typeface="Calibri" panose="02020603050405020304" pitchFamily="2"/>
              </a:rPr>
              <a:t>14 </a:t>
            </a:r>
            <a:endParaRPr lang="en-US" sz="1200" b="1" spc="100">
              <a:solidFill>
                <a:srgbClr val="000000"/>
              </a:solidFill>
              <a:latin typeface="Calibri" panose="02020603050405020304" pitchFamily="2"/>
            </a:endParaRPr>
          </a:p>
        </p:txBody>
      </p:sp>
    </p:spTree>
    <p:extLst>
      <p:ext uri="{BB962C8B-B14F-4D97-AF65-F5344CB8AC3E}">
        <p14:creationId xmlns:p14="http://schemas.microsoft.com/office/powerpoint/2010/main" val="3909404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831975"/>
            <a:ext cx="7073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4092575"/>
            <a:ext cx="44338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Text Placeholder 218"/>
          <p:cNvSpPr>
            <a:spLocks noGrp="1"/>
          </p:cNvSpPr>
          <p:nvPr>
            <p:ph type="body" idx="10"/>
          </p:nvPr>
        </p:nvSpPr>
        <p:spPr>
          <a:xfrm>
            <a:off x="585788" y="110013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20" name="Text Placeholder 219"/>
          <p:cNvSpPr>
            <a:spLocks noGrp="1"/>
          </p:cNvSpPr>
          <p:nvPr>
            <p:ph type="body" idx="10"/>
          </p:nvPr>
        </p:nvSpPr>
        <p:spPr>
          <a:xfrm>
            <a:off x="588963" y="1443038"/>
            <a:ext cx="3200400" cy="350837"/>
          </a:xfrm>
        </p:spPr>
        <p:txBody>
          <a:bodyPr/>
          <a:lstStyle/>
          <a:p>
            <a:pPr marL="0" indent="0" eaLnBrk="1" fontAlgn="auto" hangingPunct="1">
              <a:lnSpc>
                <a:spcPts val="2000"/>
              </a:lnSpc>
              <a:spcBef>
                <a:spcPts val="0"/>
              </a:spcBef>
              <a:spcAft>
                <a:spcPts val="720"/>
              </a:spcAft>
              <a:buFontTx/>
              <a:buNone/>
              <a:defRPr/>
            </a:pPr>
            <a:r>
              <a:rPr lang="en-US" sz="1800" b="1" spc="-20">
                <a:solidFill>
                  <a:srgbClr val="000000"/>
                </a:solidFill>
                <a:latin typeface="Arial" panose="02020603050405020304" pitchFamily="2"/>
              </a:rPr>
              <a:t>The way to the second patent </a:t>
            </a:r>
          </a:p>
        </p:txBody>
      </p:sp>
      <p:sp>
        <p:nvSpPr>
          <p:cNvPr id="227" name="Text Placeholder 226"/>
          <p:cNvSpPr>
            <a:spLocks noGrp="1"/>
          </p:cNvSpPr>
          <p:nvPr>
            <p:ph type="body" idx="10"/>
          </p:nvPr>
        </p:nvSpPr>
        <p:spPr>
          <a:xfrm>
            <a:off x="8345488" y="6465888"/>
            <a:ext cx="271462" cy="185737"/>
          </a:xfrm>
        </p:spPr>
        <p:txBody>
          <a:bodyPr tIns="17145"/>
          <a:lstStyle/>
          <a:p>
            <a:pPr marL="0" indent="0" eaLnBrk="1" fontAlgn="auto" hangingPunct="1">
              <a:lnSpc>
                <a:spcPts val="1300"/>
              </a:lnSpc>
              <a:spcBef>
                <a:spcPts val="0"/>
              </a:spcBef>
              <a:spcAft>
                <a:spcPts val="0"/>
              </a:spcAft>
              <a:buFontTx/>
              <a:buNone/>
              <a:defRPr/>
            </a:pPr>
            <a:r>
              <a:rPr lang="en-US" sz="1200" b="1" spc="120" smtClean="0">
                <a:solidFill>
                  <a:srgbClr val="000000"/>
                </a:solidFill>
                <a:latin typeface="Calibri" panose="02020603050405020304" pitchFamily="2"/>
              </a:rPr>
              <a:t>15 </a:t>
            </a:r>
            <a:endParaRPr lang="en-US" sz="1200" b="1" spc="120">
              <a:solidFill>
                <a:srgbClr val="000000"/>
              </a:solidFill>
              <a:latin typeface="Calibri" panose="02020603050405020304" pitchFamily="2"/>
            </a:endParaRPr>
          </a:p>
        </p:txBody>
      </p:sp>
      <p:sp>
        <p:nvSpPr>
          <p:cNvPr id="15367" name="Textfeld 318"/>
          <p:cNvSpPr txBox="1">
            <a:spLocks noChangeArrowheads="1"/>
          </p:cNvSpPr>
          <p:nvPr/>
        </p:nvSpPr>
        <p:spPr bwMode="auto">
          <a:xfrm>
            <a:off x="1258888" y="3429000"/>
            <a:ext cx="6453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Nernst turbine               1 element        2 elements           4 elements                      8 elements</a:t>
            </a:r>
          </a:p>
        </p:txBody>
      </p:sp>
      <p:sp>
        <p:nvSpPr>
          <p:cNvPr id="15368" name="Textfeld 319"/>
          <p:cNvSpPr txBox="1">
            <a:spLocks noChangeArrowheads="1"/>
          </p:cNvSpPr>
          <p:nvPr/>
        </p:nvSpPr>
        <p:spPr bwMode="auto">
          <a:xfrm>
            <a:off x="2124075" y="5661025"/>
            <a:ext cx="494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8 elements                  8 elements               The turbo jet engine patent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combined into 1</a:t>
            </a:r>
          </a:p>
        </p:txBody>
      </p:sp>
      <p:pic>
        <p:nvPicPr>
          <p:cNvPr id="1536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017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 name="Text Placeholder 231"/>
          <p:cNvSpPr>
            <a:spLocks noGrp="1"/>
          </p:cNvSpPr>
          <p:nvPr>
            <p:ph type="body" idx="10"/>
          </p:nvPr>
        </p:nvSpPr>
        <p:spPr>
          <a:xfrm>
            <a:off x="576263" y="1100138"/>
            <a:ext cx="4059237" cy="195262"/>
          </a:xfrm>
        </p:spPr>
        <p:txBody>
          <a:bodyPr tIns="0"/>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33" name="Text Placeholder 232"/>
          <p:cNvSpPr>
            <a:spLocks noGrp="1"/>
          </p:cNvSpPr>
          <p:nvPr>
            <p:ph type="body" idx="10"/>
          </p:nvPr>
        </p:nvSpPr>
        <p:spPr>
          <a:xfrm>
            <a:off x="623888" y="1528763"/>
            <a:ext cx="2057400" cy="420687"/>
          </a:xfrm>
        </p:spPr>
        <p:txBody>
          <a:bodyPr tIns="0"/>
          <a:lstStyle/>
          <a:p>
            <a:pPr marL="0" indent="0" eaLnBrk="1" fontAlgn="auto" hangingPunct="1">
              <a:lnSpc>
                <a:spcPts val="2000"/>
              </a:lnSpc>
              <a:spcBef>
                <a:spcPts val="0"/>
              </a:spcBef>
              <a:spcAft>
                <a:spcPts val="1260"/>
              </a:spcAft>
              <a:buFontTx/>
              <a:buNone/>
              <a:defRPr/>
            </a:pPr>
            <a:r>
              <a:rPr lang="en-US" sz="1800" b="1" spc="-15">
                <a:solidFill>
                  <a:srgbClr val="000000"/>
                </a:solidFill>
                <a:latin typeface="Arial" panose="02020603050405020304" pitchFamily="2"/>
              </a:rPr>
              <a:t>The second patent </a:t>
            </a:r>
          </a:p>
        </p:txBody>
      </p:sp>
      <p:sp>
        <p:nvSpPr>
          <p:cNvPr id="239" name="Text Placeholder 238"/>
          <p:cNvSpPr>
            <a:spLocks noGrp="1"/>
          </p:cNvSpPr>
          <p:nvPr>
            <p:ph type="body" idx="10"/>
          </p:nvPr>
        </p:nvSpPr>
        <p:spPr>
          <a:xfrm>
            <a:off x="8383588" y="6446838"/>
            <a:ext cx="268287" cy="195262"/>
          </a:xfrm>
        </p:spPr>
        <p:txBody>
          <a:bodyPr tIns="17145"/>
          <a:lstStyle/>
          <a:p>
            <a:pPr marL="0" indent="0" eaLnBrk="1" fontAlgn="auto" hangingPunct="1">
              <a:lnSpc>
                <a:spcPts val="1300"/>
              </a:lnSpc>
              <a:spcBef>
                <a:spcPts val="0"/>
              </a:spcBef>
              <a:spcAft>
                <a:spcPts val="40"/>
              </a:spcAft>
              <a:buFontTx/>
              <a:buNone/>
              <a:defRPr/>
            </a:pPr>
            <a:r>
              <a:rPr lang="en-US" sz="1200" b="1" spc="110" smtClean="0">
                <a:solidFill>
                  <a:srgbClr val="000000"/>
                </a:solidFill>
                <a:latin typeface="Calibri" panose="02020603050405020304" pitchFamily="2"/>
              </a:rPr>
              <a:t>16 </a:t>
            </a:r>
            <a:endParaRPr lang="en-US" sz="1200" b="1" spc="110">
              <a:solidFill>
                <a:srgbClr val="000000"/>
              </a:solidFill>
              <a:latin typeface="Calibri" panose="02020603050405020304" pitchFamily="2"/>
            </a:endParaRPr>
          </a:p>
        </p:txBody>
      </p:sp>
      <p:pic>
        <p:nvPicPr>
          <p:cNvPr id="1638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C:\Die-ersten-Triebwerke\Ohain\Patente\1935-GehRPatent-317-38\GehReichspatent-317-38\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3771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descr="C:\Die-ersten-Triebwerke\Ohain\Patente\1935-GehRPatent-317-38\GehReichspatent-317-38\Fig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1878013"/>
            <a:ext cx="25574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feld 233"/>
          <p:cNvSpPr txBox="1">
            <a:spLocks noChangeArrowheads="1"/>
          </p:cNvSpPr>
          <p:nvPr/>
        </p:nvSpPr>
        <p:spPr bwMode="auto">
          <a:xfrm>
            <a:off x="684213" y="5013325"/>
            <a:ext cx="2740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Geheimes Reichspatent  317/38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Filed 9 November 1935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Patent  10 Nov 1935</a:t>
            </a:r>
          </a:p>
        </p:txBody>
      </p:sp>
      <p:sp>
        <p:nvSpPr>
          <p:cNvPr id="10" name="Pfeil nach rechts 9"/>
          <p:cNvSpPr/>
          <p:nvPr/>
        </p:nvSpPr>
        <p:spPr>
          <a:xfrm>
            <a:off x="4286250" y="1476375"/>
            <a:ext cx="1162050"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Pfeil nach rechts 12"/>
          <p:cNvSpPr/>
          <p:nvPr/>
        </p:nvSpPr>
        <p:spPr>
          <a:xfrm flipH="1">
            <a:off x="2382838" y="3403600"/>
            <a:ext cx="388937" cy="1587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Pfeil nach rechts 13"/>
          <p:cNvSpPr/>
          <p:nvPr/>
        </p:nvSpPr>
        <p:spPr>
          <a:xfrm flipH="1">
            <a:off x="2163763" y="3511550"/>
            <a:ext cx="398462" cy="18415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Pfeil nach rechts 14"/>
          <p:cNvSpPr/>
          <p:nvPr/>
        </p:nvSpPr>
        <p:spPr>
          <a:xfrm rot="4288980" flipH="1">
            <a:off x="2651125" y="4064001"/>
            <a:ext cx="396875" cy="18415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Pfeil nach rechts 15"/>
          <p:cNvSpPr/>
          <p:nvPr/>
        </p:nvSpPr>
        <p:spPr>
          <a:xfrm flipH="1">
            <a:off x="3735388" y="3425825"/>
            <a:ext cx="398462" cy="18415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Pfeil nach rechts 16"/>
          <p:cNvSpPr/>
          <p:nvPr/>
        </p:nvSpPr>
        <p:spPr>
          <a:xfrm rot="20339941" flipH="1">
            <a:off x="1287463" y="3854450"/>
            <a:ext cx="398462" cy="184150"/>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29628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8" y="1895475"/>
            <a:ext cx="22066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Text Placeholder 245"/>
          <p:cNvSpPr>
            <a:spLocks noGrp="1"/>
          </p:cNvSpPr>
          <p:nvPr>
            <p:ph type="body" idx="10"/>
          </p:nvPr>
        </p:nvSpPr>
        <p:spPr>
          <a:xfrm>
            <a:off x="585788" y="111918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48" name="Text Placeholder 247"/>
          <p:cNvSpPr>
            <a:spLocks noGrp="1"/>
          </p:cNvSpPr>
          <p:nvPr>
            <p:ph type="body" idx="10"/>
          </p:nvPr>
        </p:nvSpPr>
        <p:spPr>
          <a:xfrm>
            <a:off x="482600" y="1562100"/>
            <a:ext cx="3784600" cy="2441575"/>
          </a:xfrm>
        </p:spPr>
        <p:txBody>
          <a:bodyPr/>
          <a:lstStyle/>
          <a:p>
            <a:pPr marL="91440" indent="0" algn="just" eaLnBrk="1" fontAlgn="auto" hangingPunct="1">
              <a:lnSpc>
                <a:spcPts val="1800"/>
              </a:lnSpc>
              <a:spcBef>
                <a:spcPts val="0"/>
              </a:spcBef>
              <a:spcAft>
                <a:spcPts val="0"/>
              </a:spcAft>
              <a:buFontTx/>
              <a:buNone/>
              <a:defRPr/>
            </a:pPr>
            <a:r>
              <a:rPr lang="en-US" sz="1800" b="1" spc="-5" dirty="0">
                <a:solidFill>
                  <a:srgbClr val="000000"/>
                </a:solidFill>
                <a:latin typeface="Arial" panose="02020603050405020304" pitchFamily="2"/>
              </a:rPr>
              <a:t>The garage model </a:t>
            </a:r>
          </a:p>
          <a:p>
            <a:pPr marL="91440" indent="0" algn="just" eaLnBrk="1" fontAlgn="auto" hangingPunct="1">
              <a:lnSpc>
                <a:spcPts val="1600"/>
              </a:lnSpc>
              <a:spcBef>
                <a:spcPts val="725"/>
              </a:spcBef>
              <a:spcAft>
                <a:spcPts val="0"/>
              </a:spcAft>
              <a:buFontTx/>
              <a:buNone/>
              <a:defRPr/>
            </a:pPr>
            <a:r>
              <a:rPr lang="en-US" sz="1400" dirty="0">
                <a:solidFill>
                  <a:srgbClr val="000000"/>
                </a:solidFill>
                <a:latin typeface="Arial" panose="02020603050405020304" pitchFamily="2"/>
              </a:rPr>
              <a:t>1935 Construction of </a:t>
            </a:r>
            <a:r>
              <a:rPr lang="en-US" sz="1400">
                <a:solidFill>
                  <a:srgbClr val="000000"/>
                </a:solidFill>
                <a:latin typeface="Arial" panose="02020603050405020304" pitchFamily="2"/>
              </a:rPr>
              <a:t>a </a:t>
            </a:r>
            <a:r>
              <a:rPr lang="en-US" sz="1400" smtClean="0">
                <a:solidFill>
                  <a:srgbClr val="000000"/>
                </a:solidFill>
                <a:latin typeface="Arial" panose="02020603050405020304" pitchFamily="2"/>
              </a:rPr>
              <a:t>demonstration </a:t>
            </a:r>
            <a:endParaRPr lang="en-US" sz="1400" dirty="0">
              <a:solidFill>
                <a:srgbClr val="000000"/>
              </a:solidFill>
              <a:latin typeface="Arial" panose="02020603050405020304" pitchFamily="2"/>
            </a:endParaRPr>
          </a:p>
          <a:p>
            <a:pPr marL="548640" indent="0" algn="just" eaLnBrk="1" fontAlgn="auto" hangingPunct="1">
              <a:lnSpc>
                <a:spcPts val="1600"/>
              </a:lnSpc>
              <a:spcBef>
                <a:spcPts val="120"/>
              </a:spcBef>
              <a:spcAft>
                <a:spcPts val="0"/>
              </a:spcAft>
              <a:buFontTx/>
              <a:buNone/>
              <a:defRPr/>
            </a:pPr>
            <a:r>
              <a:rPr lang="en-US" sz="1400" dirty="0">
                <a:solidFill>
                  <a:srgbClr val="000000"/>
                </a:solidFill>
                <a:latin typeface="Arial" panose="02020603050405020304" pitchFamily="2"/>
              </a:rPr>
              <a:t>model in the garage of Bartels &amp; Becker </a:t>
            </a:r>
          </a:p>
          <a:p>
            <a:pPr marL="548640" indent="0" algn="just" eaLnBrk="1" fontAlgn="auto" hangingPunct="1">
              <a:lnSpc>
                <a:spcPts val="1600"/>
              </a:lnSpc>
              <a:spcBef>
                <a:spcPts val="85"/>
              </a:spcBef>
              <a:spcAft>
                <a:spcPts val="0"/>
              </a:spcAft>
              <a:buFontTx/>
              <a:buNone/>
              <a:defRPr/>
            </a:pPr>
            <a:r>
              <a:rPr lang="en-US" sz="1400" spc="-5" dirty="0">
                <a:solidFill>
                  <a:srgbClr val="000000"/>
                </a:solidFill>
                <a:latin typeface="Arial" panose="02020603050405020304" pitchFamily="2"/>
              </a:rPr>
              <a:t>in Göttingen with the help of Max Hahn, </a:t>
            </a:r>
          </a:p>
          <a:p>
            <a:pPr marL="548640" indent="0" algn="just" eaLnBrk="1" fontAlgn="auto" hangingPunct="1">
              <a:lnSpc>
                <a:spcPts val="1600"/>
              </a:lnSpc>
              <a:spcBef>
                <a:spcPts val="95"/>
              </a:spcBef>
              <a:spcAft>
                <a:spcPts val="0"/>
              </a:spcAft>
              <a:buFontTx/>
              <a:buNone/>
              <a:defRPr/>
            </a:pPr>
            <a:r>
              <a:rPr lang="en-US" sz="1400" spc="-5" dirty="0">
                <a:solidFill>
                  <a:srgbClr val="000000"/>
                </a:solidFill>
                <a:latin typeface="Arial" panose="02020603050405020304" pitchFamily="2"/>
              </a:rPr>
              <a:t>no self sustained operation, </a:t>
            </a:r>
          </a:p>
          <a:p>
            <a:pPr marL="548640" indent="0" algn="just" eaLnBrk="1" fontAlgn="auto" hangingPunct="1">
              <a:lnSpc>
                <a:spcPts val="1600"/>
              </a:lnSpc>
              <a:spcBef>
                <a:spcPts val="95"/>
              </a:spcBef>
              <a:spcAft>
                <a:spcPts val="0"/>
              </a:spcAft>
              <a:buFontTx/>
              <a:buNone/>
              <a:defRPr/>
            </a:pPr>
            <a:r>
              <a:rPr lang="en-US" sz="1400" dirty="0">
                <a:solidFill>
                  <a:srgbClr val="000000"/>
                </a:solidFill>
                <a:latin typeface="Arial" panose="02020603050405020304" pitchFamily="2"/>
              </a:rPr>
              <a:t>Prof. Pohl helps with various equipment </a:t>
            </a:r>
          </a:p>
          <a:p>
            <a:pPr marL="548640" indent="0" algn="just" eaLnBrk="1" fontAlgn="auto" hangingPunct="1">
              <a:lnSpc>
                <a:spcPts val="1600"/>
              </a:lnSpc>
              <a:spcBef>
                <a:spcPts val="95"/>
              </a:spcBef>
              <a:spcAft>
                <a:spcPts val="0"/>
              </a:spcAft>
              <a:buFontTx/>
              <a:buNone/>
              <a:defRPr/>
            </a:pPr>
            <a:r>
              <a:rPr lang="en-US" sz="1400" spc="-10" dirty="0">
                <a:solidFill>
                  <a:srgbClr val="000000"/>
                </a:solidFill>
                <a:latin typeface="Arial" panose="02020603050405020304" pitchFamily="2"/>
              </a:rPr>
              <a:t>and checks the theory, </a:t>
            </a:r>
          </a:p>
          <a:p>
            <a:pPr marL="91440" indent="0" algn="just" eaLnBrk="1" fontAlgn="auto" hangingPunct="1">
              <a:lnSpc>
                <a:spcPts val="1600"/>
              </a:lnSpc>
              <a:spcBef>
                <a:spcPts val="95"/>
              </a:spcBef>
              <a:spcAft>
                <a:spcPts val="0"/>
              </a:spcAft>
              <a:buFontTx/>
              <a:buNone/>
              <a:defRPr/>
            </a:pPr>
            <a:r>
              <a:rPr lang="en-US" sz="1400" dirty="0">
                <a:solidFill>
                  <a:srgbClr val="000000"/>
                </a:solidFill>
                <a:latin typeface="Arial" panose="02020603050405020304" pitchFamily="2"/>
              </a:rPr>
              <a:t>1936 When von Ohains money is spent, </a:t>
            </a:r>
          </a:p>
          <a:p>
            <a:pPr marL="548640" indent="0" algn="just" eaLnBrk="1" fontAlgn="auto" hangingPunct="1">
              <a:lnSpc>
                <a:spcPts val="1600"/>
              </a:lnSpc>
              <a:spcBef>
                <a:spcPts val="95"/>
              </a:spcBef>
              <a:spcAft>
                <a:spcPts val="0"/>
              </a:spcAft>
              <a:buFontTx/>
              <a:buNone/>
              <a:defRPr/>
            </a:pPr>
            <a:r>
              <a:rPr lang="en-US" sz="1400" dirty="0">
                <a:solidFill>
                  <a:srgbClr val="000000"/>
                </a:solidFill>
                <a:latin typeface="Arial" panose="02020603050405020304" pitchFamily="2"/>
              </a:rPr>
              <a:t>Pohl says: You need industrial support, </a:t>
            </a:r>
          </a:p>
          <a:p>
            <a:pPr marL="548640" indent="0" algn="just" eaLnBrk="1" fontAlgn="auto" hangingPunct="1">
              <a:lnSpc>
                <a:spcPts val="1600"/>
              </a:lnSpc>
              <a:spcBef>
                <a:spcPts val="85"/>
              </a:spcBef>
              <a:spcAft>
                <a:spcPts val="0"/>
              </a:spcAft>
              <a:buFontTx/>
              <a:buNone/>
              <a:defRPr/>
            </a:pPr>
            <a:r>
              <a:rPr lang="en-US" sz="1400" dirty="0">
                <a:solidFill>
                  <a:srgbClr val="000000"/>
                </a:solidFill>
                <a:latin typeface="Arial" panose="02020603050405020304" pitchFamily="2"/>
              </a:rPr>
              <a:t>Whom shall I write to ? </a:t>
            </a:r>
          </a:p>
          <a:p>
            <a:pPr marL="548640" indent="0" algn="just" eaLnBrk="1" fontAlgn="auto" hangingPunct="1">
              <a:lnSpc>
                <a:spcPts val="1500"/>
              </a:lnSpc>
              <a:spcBef>
                <a:spcPts val="95"/>
              </a:spcBef>
              <a:spcAft>
                <a:spcPts val="0"/>
              </a:spcAft>
              <a:buFontTx/>
              <a:buNone/>
              <a:defRPr/>
            </a:pPr>
            <a:r>
              <a:rPr lang="en-US" sz="1400" spc="-5" dirty="0">
                <a:solidFill>
                  <a:srgbClr val="000000"/>
                </a:solidFill>
                <a:latin typeface="Arial" panose="02020603050405020304" pitchFamily="2"/>
              </a:rPr>
              <a:t>Von Ohain decides: </a:t>
            </a:r>
            <a:r>
              <a:rPr lang="en-US" sz="1400" spc="-5">
                <a:solidFill>
                  <a:srgbClr val="000000"/>
                </a:solidFill>
                <a:latin typeface="Arial" panose="02020603050405020304" pitchFamily="2"/>
              </a:rPr>
              <a:t>to </a:t>
            </a:r>
            <a:r>
              <a:rPr lang="en-US" sz="1400" spc="-5" smtClean="0">
                <a:solidFill>
                  <a:srgbClr val="000000"/>
                </a:solidFill>
                <a:latin typeface="Arial" panose="02020603050405020304" pitchFamily="2"/>
              </a:rPr>
              <a:t>Ernst Heinkel </a:t>
            </a:r>
            <a:r>
              <a:rPr lang="en-US" sz="1400" spc="-5" dirty="0">
                <a:solidFill>
                  <a:srgbClr val="000000"/>
                </a:solidFill>
                <a:latin typeface="Arial" panose="02020603050405020304" pitchFamily="2"/>
              </a:rPr>
              <a:t>! </a:t>
            </a:r>
          </a:p>
        </p:txBody>
      </p:sp>
      <p:sp>
        <p:nvSpPr>
          <p:cNvPr id="17413" name="Text Placeholder 250"/>
          <p:cNvSpPr>
            <a:spLocks noGrp="1"/>
          </p:cNvSpPr>
          <p:nvPr>
            <p:ph type="body" idx="10"/>
          </p:nvPr>
        </p:nvSpPr>
        <p:spPr bwMode="auto">
          <a:xfrm>
            <a:off x="6921500" y="1514475"/>
            <a:ext cx="1714500" cy="1450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1251585" numCol="1" anchorCtr="0" compatLnSpc="1">
            <a:prstTxWarp prst="textNoShape">
              <a:avLst/>
            </a:prstTxWarp>
          </a:bodyPr>
          <a:lstStyle/>
          <a:p>
            <a:pPr marL="44450" indent="0" eaLnBrk="1" hangingPunct="1">
              <a:lnSpc>
                <a:spcPts val="1600"/>
              </a:lnSpc>
              <a:spcBef>
                <a:spcPct val="0"/>
              </a:spcBef>
              <a:buFontTx/>
              <a:buNone/>
            </a:pPr>
            <a:r>
              <a:rPr lang="en-US" altLang="en-US" sz="1400" smtClean="0">
                <a:solidFill>
                  <a:srgbClr val="000000"/>
                </a:solidFill>
                <a:latin typeface="Arial" panose="020B0604020202020204" pitchFamily="34" charset="0"/>
              </a:rPr>
              <a:t>The compressor </a:t>
            </a:r>
          </a:p>
        </p:txBody>
      </p:sp>
      <p:sp>
        <p:nvSpPr>
          <p:cNvPr id="252" name="Text Placeholder 251"/>
          <p:cNvSpPr>
            <a:spLocks noGrp="1"/>
          </p:cNvSpPr>
          <p:nvPr>
            <p:ph type="body" idx="10"/>
          </p:nvPr>
        </p:nvSpPr>
        <p:spPr>
          <a:xfrm>
            <a:off x="7199313" y="2965450"/>
            <a:ext cx="1436687" cy="2832100"/>
          </a:xfrm>
        </p:spPr>
        <p:txBody>
          <a:bodyPr tIns="1661160"/>
          <a:lstStyle/>
          <a:p>
            <a:pPr marL="0" indent="0" eaLnBrk="1" fontAlgn="auto" hangingPunct="1">
              <a:lnSpc>
                <a:spcPts val="1700"/>
              </a:lnSpc>
              <a:spcBef>
                <a:spcPts val="0"/>
              </a:spcBef>
              <a:spcAft>
                <a:spcPts val="5835"/>
              </a:spcAft>
              <a:buFontTx/>
              <a:buNone/>
              <a:defRPr/>
            </a:pPr>
            <a:r>
              <a:rPr lang="en-US" sz="1400" spc="-15">
                <a:solidFill>
                  <a:srgbClr val="000000"/>
                </a:solidFill>
                <a:latin typeface="Arial" panose="02020603050405020304" pitchFamily="2"/>
              </a:rPr>
              <a:t>Max Hahn and the garage model </a:t>
            </a:r>
          </a:p>
        </p:txBody>
      </p:sp>
      <p:pic>
        <p:nvPicPr>
          <p:cNvPr id="174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8"/>
          <p:cNvSpPr>
            <a:spLocks noGrp="1"/>
          </p:cNvSpPr>
          <p:nvPr>
            <p:ph type="body" idx="10"/>
          </p:nvPr>
        </p:nvSpPr>
        <p:spPr>
          <a:xfrm>
            <a:off x="8612188" y="6389688"/>
            <a:ext cx="268287" cy="195262"/>
          </a:xfrm>
        </p:spPr>
        <p:txBody>
          <a:bodyPr tIns="17145"/>
          <a:lstStyle/>
          <a:p>
            <a:pPr marL="0" indent="0" eaLnBrk="1" fontAlgn="auto" hangingPunct="1">
              <a:lnSpc>
                <a:spcPts val="1300"/>
              </a:lnSpc>
              <a:spcBef>
                <a:spcPts val="0"/>
              </a:spcBef>
              <a:spcAft>
                <a:spcPts val="40"/>
              </a:spcAft>
              <a:buFontTx/>
              <a:buNone/>
              <a:defRPr/>
            </a:pPr>
            <a:r>
              <a:rPr lang="en-US" sz="1200" b="1" spc="110" smtClean="0">
                <a:solidFill>
                  <a:srgbClr val="000000"/>
                </a:solidFill>
                <a:latin typeface="Calibri" panose="02020603050405020304" pitchFamily="2"/>
              </a:rPr>
              <a:t>17 </a:t>
            </a:r>
            <a:endParaRPr lang="en-US" sz="1200" b="1" spc="110">
              <a:solidFill>
                <a:srgbClr val="000000"/>
              </a:solidFill>
              <a:latin typeface="Calibri" panose="02020603050405020304" pitchFamily="2"/>
            </a:endParaRPr>
          </a:p>
        </p:txBody>
      </p:sp>
    </p:spTree>
    <p:extLst>
      <p:ext uri="{BB962C8B-B14F-4D97-AF65-F5344CB8AC3E}">
        <p14:creationId xmlns:p14="http://schemas.microsoft.com/office/powerpoint/2010/main" val="348839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741A80-093B-4EA4-8D34-1C3A26BF83DB}"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
        <p:nvSpPr>
          <p:cNvPr id="11267" name="Rectangle 2"/>
          <p:cNvSpPr>
            <a:spLocks noGrp="1" noChangeArrowheads="1"/>
          </p:cNvSpPr>
          <p:nvPr>
            <p:ph type="title"/>
          </p:nvPr>
        </p:nvSpPr>
        <p:spPr>
          <a:xfrm>
            <a:off x="457200" y="251778"/>
            <a:ext cx="8229600" cy="1143000"/>
          </a:xfrm>
        </p:spPr>
        <p:txBody>
          <a:bodyPr>
            <a:normAutofit fontScale="90000"/>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Rolls-Royce Trent 1000</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600" b="1" dirty="0" smtClean="0">
                <a:solidFill>
                  <a:schemeClr val="tx1"/>
                </a:solidFill>
              </a:rPr>
              <a:t>Turbofan</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endParaRPr lang="en-US" sz="3600" b="1" dirty="0" smtClean="0">
              <a:solidFill>
                <a:schemeClr val="tx1"/>
              </a:solidFill>
            </a:endParaRPr>
          </a:p>
        </p:txBody>
      </p:sp>
      <p:pic>
        <p:nvPicPr>
          <p:cNvPr id="4" name="Picture 2" descr="Archival Images 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207" y="1524000"/>
            <a:ext cx="3884323" cy="317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372153"/>
      </p:ext>
    </p:extLst>
  </p:cSld>
  <p:clrMapOvr>
    <a:masterClrMapping/>
  </p:clrMapOvr>
  <p:transition spd="med">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 name="Text Placeholder 257"/>
          <p:cNvSpPr>
            <a:spLocks noGrp="1"/>
          </p:cNvSpPr>
          <p:nvPr>
            <p:ph type="body" idx="10"/>
          </p:nvPr>
        </p:nvSpPr>
        <p:spPr>
          <a:xfrm>
            <a:off x="576263" y="110013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59" name="Text Placeholder 258"/>
          <p:cNvSpPr>
            <a:spLocks noGrp="1"/>
          </p:cNvSpPr>
          <p:nvPr>
            <p:ph type="body" idx="10"/>
          </p:nvPr>
        </p:nvSpPr>
        <p:spPr>
          <a:xfrm>
            <a:off x="2651125" y="1728788"/>
            <a:ext cx="1030288" cy="173037"/>
          </a:xfrm>
        </p:spPr>
        <p:txBody>
          <a:bodyPr/>
          <a:lstStyle/>
          <a:p>
            <a:pPr marL="0" indent="0" eaLnBrk="1" fontAlgn="auto" hangingPunct="1">
              <a:lnSpc>
                <a:spcPts val="1300"/>
              </a:lnSpc>
              <a:spcBef>
                <a:spcPts val="0"/>
              </a:spcBef>
              <a:spcAft>
                <a:spcPts val="0"/>
              </a:spcAft>
              <a:buFontTx/>
              <a:buNone/>
              <a:defRPr/>
            </a:pPr>
            <a:r>
              <a:rPr lang="en-US" sz="1800" b="1" spc="-75">
                <a:solidFill>
                  <a:srgbClr val="000000"/>
                </a:solidFill>
                <a:latin typeface="Arial" panose="02020603050405020304" pitchFamily="2"/>
              </a:rPr>
              <a:t>The letter </a:t>
            </a:r>
          </a:p>
        </p:txBody>
      </p:sp>
      <p:sp>
        <p:nvSpPr>
          <p:cNvPr id="260" name="Text Placeholder 259"/>
          <p:cNvSpPr>
            <a:spLocks noGrp="1"/>
          </p:cNvSpPr>
          <p:nvPr>
            <p:ph type="body" idx="10"/>
          </p:nvPr>
        </p:nvSpPr>
        <p:spPr>
          <a:xfrm>
            <a:off x="2651125" y="3011488"/>
            <a:ext cx="1235075" cy="563562"/>
          </a:xfrm>
        </p:spPr>
        <p:txBody>
          <a:bodyPr/>
          <a:lstStyle/>
          <a:p>
            <a:pPr marL="0" indent="0" eaLnBrk="1" fontAlgn="auto" hangingPunct="1">
              <a:lnSpc>
                <a:spcPts val="1500"/>
              </a:lnSpc>
              <a:spcBef>
                <a:spcPts val="0"/>
              </a:spcBef>
              <a:spcAft>
                <a:spcPts val="0"/>
              </a:spcAft>
              <a:buFontTx/>
              <a:buNone/>
              <a:defRPr/>
            </a:pPr>
            <a:r>
              <a:rPr lang="en-US" sz="1400" spc="-10">
                <a:solidFill>
                  <a:srgbClr val="000000"/>
                </a:solidFill>
                <a:latin typeface="Arial" panose="02020603050405020304" pitchFamily="2"/>
              </a:rPr>
              <a:t>3 March 1936 Prof.Pohl writes to Prof.Heinkel </a:t>
            </a:r>
          </a:p>
        </p:txBody>
      </p:sp>
      <p:sp>
        <p:nvSpPr>
          <p:cNvPr id="261" name="Text Placeholder 260"/>
          <p:cNvSpPr>
            <a:spLocks noGrp="1"/>
          </p:cNvSpPr>
          <p:nvPr>
            <p:ph type="body" idx="10"/>
          </p:nvPr>
        </p:nvSpPr>
        <p:spPr>
          <a:xfrm>
            <a:off x="4016375" y="4670425"/>
            <a:ext cx="4146550" cy="563563"/>
          </a:xfrm>
        </p:spPr>
        <p:txBody>
          <a:bodyPr/>
          <a:lstStyle/>
          <a:p>
            <a:pPr marL="0" indent="0" eaLnBrk="1" fontAlgn="auto" hangingPunct="1">
              <a:lnSpc>
                <a:spcPts val="1400"/>
              </a:lnSpc>
              <a:spcBef>
                <a:spcPts val="0"/>
              </a:spcBef>
              <a:spcAft>
                <a:spcPts val="0"/>
              </a:spcAft>
              <a:buFontTx/>
              <a:buNone/>
              <a:defRPr/>
            </a:pPr>
            <a:r>
              <a:rPr lang="en-US" sz="1400" spc="-5" dirty="0">
                <a:solidFill>
                  <a:srgbClr val="000000"/>
                </a:solidFill>
                <a:latin typeface="Arial" panose="02020603050405020304" pitchFamily="2"/>
              </a:rPr>
              <a:t>Heinkel invites von Ohain. </a:t>
            </a:r>
          </a:p>
          <a:p>
            <a:pPr marL="0" indent="0" eaLnBrk="1" fontAlgn="auto" hangingPunct="1">
              <a:lnSpc>
                <a:spcPts val="1700"/>
              </a:lnSpc>
              <a:spcBef>
                <a:spcPts val="0"/>
              </a:spcBef>
              <a:spcAft>
                <a:spcPts val="0"/>
              </a:spcAft>
              <a:buFontTx/>
              <a:buNone/>
              <a:defRPr/>
            </a:pPr>
            <a:r>
              <a:rPr lang="en-US" sz="1400" spc="-10">
                <a:solidFill>
                  <a:srgbClr val="000000"/>
                </a:solidFill>
                <a:latin typeface="Arial" panose="02020603050405020304" pitchFamily="2"/>
              </a:rPr>
              <a:t>On </a:t>
            </a:r>
            <a:r>
              <a:rPr lang="en-US" sz="1400" spc="-10" smtClean="0">
                <a:solidFill>
                  <a:srgbClr val="000000"/>
                </a:solidFill>
                <a:latin typeface="Arial" panose="02020603050405020304" pitchFamily="2"/>
              </a:rPr>
              <a:t>17</a:t>
            </a:r>
            <a:r>
              <a:rPr lang="en-US" sz="1400" spc="-10" baseline="30000" smtClean="0">
                <a:solidFill>
                  <a:srgbClr val="000000"/>
                </a:solidFill>
                <a:latin typeface="Arial" panose="02020603050405020304" pitchFamily="2"/>
              </a:rPr>
              <a:t>th</a:t>
            </a:r>
            <a:r>
              <a:rPr lang="en-US" sz="1400" spc="-10" smtClean="0">
                <a:solidFill>
                  <a:srgbClr val="000000"/>
                </a:solidFill>
                <a:latin typeface="Arial" panose="02020603050405020304" pitchFamily="2"/>
              </a:rPr>
              <a:t>  </a:t>
            </a:r>
            <a:r>
              <a:rPr lang="en-US" sz="1400" spc="-10" dirty="0">
                <a:solidFill>
                  <a:srgbClr val="000000"/>
                </a:solidFill>
                <a:latin typeface="Arial" panose="02020603050405020304" pitchFamily="2"/>
              </a:rPr>
              <a:t>March 1936 they meet in Heinkels Villa in </a:t>
            </a:r>
          </a:p>
          <a:p>
            <a:pPr marL="0" indent="0" eaLnBrk="1" fontAlgn="auto" hangingPunct="1">
              <a:lnSpc>
                <a:spcPts val="1300"/>
              </a:lnSpc>
              <a:spcBef>
                <a:spcPts val="70"/>
              </a:spcBef>
              <a:spcAft>
                <a:spcPts val="0"/>
              </a:spcAft>
              <a:buFontTx/>
              <a:buNone/>
              <a:defRPr/>
            </a:pPr>
            <a:r>
              <a:rPr lang="en-US" sz="1400" dirty="0">
                <a:solidFill>
                  <a:srgbClr val="000000"/>
                </a:solidFill>
                <a:latin typeface="Arial" panose="02020603050405020304" pitchFamily="2"/>
              </a:rPr>
              <a:t>Warnemünde at the beach of the Baltic Sea. </a:t>
            </a:r>
          </a:p>
        </p:txBody>
      </p:sp>
      <p:pic>
        <p:nvPicPr>
          <p:cNvPr id="18438" name="Bild 8" descr="C:\AAA-letzte Dateien\Poh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142081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Objekt 3"/>
          <p:cNvPicPr>
            <a:picLocks noChangeArrowheads="1"/>
          </p:cNvPicPr>
          <p:nvPr/>
        </p:nvPicPr>
        <p:blipFill>
          <a:blip r:embed="rId3" cstate="print">
            <a:extLst>
              <a:ext uri="{28A0092B-C50C-407E-A947-70E740481C1C}">
                <a14:useLocalDpi xmlns:a14="http://schemas.microsoft.com/office/drawing/2010/main" val="0"/>
              </a:ext>
            </a:extLst>
          </a:blip>
          <a:srcRect t="-505" r="-2484" b="-505"/>
          <a:stretch>
            <a:fillRect/>
          </a:stretch>
        </p:blipFill>
        <p:spPr bwMode="auto">
          <a:xfrm>
            <a:off x="2195513" y="2205038"/>
            <a:ext cx="2019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Bild 9" descr="C:\AAA-letzte Dateien\Heinkel\Ernst-Heinkel-Autogra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57338"/>
            <a:ext cx="14271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C:\Die-ersten-Triebwerke\Heinkel\Heinkel-Villa_2006_013-r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05263"/>
            <a:ext cx="32829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38"/>
          <p:cNvSpPr>
            <a:spLocks noGrp="1"/>
          </p:cNvSpPr>
          <p:nvPr>
            <p:ph type="body" idx="10"/>
          </p:nvPr>
        </p:nvSpPr>
        <p:spPr>
          <a:xfrm>
            <a:off x="8383588" y="6446838"/>
            <a:ext cx="268287" cy="195262"/>
          </a:xfrm>
        </p:spPr>
        <p:txBody>
          <a:bodyPr tIns="17145"/>
          <a:lstStyle/>
          <a:p>
            <a:pPr marL="0" indent="0" eaLnBrk="1" fontAlgn="auto" hangingPunct="1">
              <a:lnSpc>
                <a:spcPts val="1300"/>
              </a:lnSpc>
              <a:spcBef>
                <a:spcPts val="0"/>
              </a:spcBef>
              <a:spcAft>
                <a:spcPts val="40"/>
              </a:spcAft>
              <a:buFontTx/>
              <a:buNone/>
              <a:defRPr/>
            </a:pPr>
            <a:r>
              <a:rPr lang="en-US" sz="1200" b="1" spc="110" smtClean="0">
                <a:solidFill>
                  <a:srgbClr val="000000"/>
                </a:solidFill>
                <a:latin typeface="Calibri" panose="02020603050405020304" pitchFamily="2"/>
              </a:rPr>
              <a:t>18 </a:t>
            </a:r>
            <a:endParaRPr lang="en-US" sz="1200" b="1" spc="110">
              <a:solidFill>
                <a:srgbClr val="000000"/>
              </a:solidFill>
              <a:latin typeface="Calibri" panose="02020603050405020304" pitchFamily="2"/>
            </a:endParaRPr>
          </a:p>
        </p:txBody>
      </p:sp>
    </p:spTree>
    <p:extLst>
      <p:ext uri="{BB962C8B-B14F-4D97-AF65-F5344CB8AC3E}">
        <p14:creationId xmlns:p14="http://schemas.microsoft.com/office/powerpoint/2010/main" val="1014414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8125"/>
            <a:ext cx="76073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Text Placeholder 269"/>
          <p:cNvSpPr>
            <a:spLocks noGrp="1"/>
          </p:cNvSpPr>
          <p:nvPr>
            <p:ph type="body" idx="10"/>
          </p:nvPr>
        </p:nvSpPr>
        <p:spPr>
          <a:xfrm>
            <a:off x="595313" y="1119188"/>
            <a:ext cx="4059237" cy="195262"/>
          </a:xfrm>
        </p:spPr>
        <p:txBody>
          <a:bodyPr tIns="0"/>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71" name="Text Placeholder 270"/>
          <p:cNvSpPr>
            <a:spLocks noGrp="1"/>
          </p:cNvSpPr>
          <p:nvPr>
            <p:ph type="body" idx="10"/>
          </p:nvPr>
        </p:nvSpPr>
        <p:spPr>
          <a:xfrm>
            <a:off x="8383588" y="6446838"/>
            <a:ext cx="271462" cy="185737"/>
          </a:xfrm>
        </p:spPr>
        <p:txBody>
          <a:bodyPr tIns="17145"/>
          <a:lstStyle/>
          <a:p>
            <a:pPr marL="0" indent="0" eaLnBrk="1" fontAlgn="auto" hangingPunct="1">
              <a:lnSpc>
                <a:spcPts val="1300"/>
              </a:lnSpc>
              <a:spcBef>
                <a:spcPts val="0"/>
              </a:spcBef>
              <a:spcAft>
                <a:spcPts val="0"/>
              </a:spcAft>
              <a:buFontTx/>
              <a:buNone/>
              <a:defRPr/>
            </a:pPr>
            <a:r>
              <a:rPr lang="en-US" sz="1200" b="1" spc="114" smtClean="0">
                <a:solidFill>
                  <a:srgbClr val="000000"/>
                </a:solidFill>
                <a:latin typeface="Calibri" panose="02020603050405020304" pitchFamily="2"/>
              </a:rPr>
              <a:t>19 </a:t>
            </a:r>
            <a:endParaRPr lang="en-US" sz="1200" b="1" spc="114">
              <a:solidFill>
                <a:srgbClr val="000000"/>
              </a:solidFill>
              <a:latin typeface="Calibri" panose="02020603050405020304" pitchFamily="2"/>
            </a:endParaRPr>
          </a:p>
        </p:txBody>
      </p:sp>
      <p:sp>
        <p:nvSpPr>
          <p:cNvPr id="19461" name="Text Box 10"/>
          <p:cNvSpPr txBox="1">
            <a:spLocks noChangeArrowheads="1"/>
          </p:cNvSpPr>
          <p:nvPr/>
        </p:nvSpPr>
        <p:spPr bwMode="auto">
          <a:xfrm>
            <a:off x="533400" y="33528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Ernst Heinkel  Siegfried Günter         Walter Günter     Kurt Matthaes     Karl Schwärzler   Heinrich Helmbold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Both twins - Project office                      Test Dept.      Chief constructor   Aerodynamicist</a:t>
            </a:r>
          </a:p>
        </p:txBody>
      </p:sp>
      <p:sp>
        <p:nvSpPr>
          <p:cNvPr id="19462" name="Textfeld 27"/>
          <p:cNvSpPr txBox="1">
            <a:spLocks noChangeArrowheads="1"/>
          </p:cNvSpPr>
          <p:nvPr/>
        </p:nvSpPr>
        <p:spPr bwMode="auto">
          <a:xfrm>
            <a:off x="684213" y="4005263"/>
            <a:ext cx="7216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On the next day they meet again in the company with Heinkels technical team.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reaction of the engineers: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idea of a turbojet is already known, but no one has produced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 practical one. ..perhaps the time has come to have another try on 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1"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After a second meeting Hans von Ohain gets a contract  with a salary of 300 Mark/month.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Max Hahn is hired, too.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On 15th  April 1936 they start working at Heinkel.</a:t>
            </a:r>
          </a:p>
        </p:txBody>
      </p:sp>
      <p:pic>
        <p:nvPicPr>
          <p:cNvPr id="194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24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1476375"/>
            <a:ext cx="30972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4584700"/>
            <a:ext cx="31194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Text Placeholder 275"/>
          <p:cNvSpPr>
            <a:spLocks noGrp="1"/>
          </p:cNvSpPr>
          <p:nvPr>
            <p:ph type="body" idx="10"/>
          </p:nvPr>
        </p:nvSpPr>
        <p:spPr>
          <a:xfrm>
            <a:off x="623888" y="1166813"/>
            <a:ext cx="4059237" cy="195262"/>
          </a:xfrm>
        </p:spPr>
        <p:txBody>
          <a:bodyPr tIns="0">
            <a:normAutofit/>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graphicFrame>
        <p:nvGraphicFramePr>
          <p:cNvPr id="279" name="table 279"/>
          <p:cNvGraphicFramePr>
            <a:graphicFrameLocks noGrp="1"/>
          </p:cNvGraphicFramePr>
          <p:nvPr/>
        </p:nvGraphicFramePr>
        <p:xfrm>
          <a:off x="525463" y="1476375"/>
          <a:ext cx="6534150" cy="1411288"/>
        </p:xfrm>
        <a:graphic>
          <a:graphicData uri="http://schemas.openxmlformats.org/drawingml/2006/table">
            <a:tbl>
              <a:tblPr/>
              <a:tblGrid>
                <a:gridCol w="3437556">
                  <a:extLst>
                    <a:ext uri="{9D8B030D-6E8A-4147-A177-3AD203B41FA5}">
                      <a16:colId xmlns:a16="http://schemas.microsoft.com/office/drawing/2014/main" val="20000"/>
                    </a:ext>
                  </a:extLst>
                </a:gridCol>
                <a:gridCol w="3096594">
                  <a:extLst>
                    <a:ext uri="{9D8B030D-6E8A-4147-A177-3AD203B41FA5}">
                      <a16:colId xmlns:a16="http://schemas.microsoft.com/office/drawing/2014/main" val="20001"/>
                    </a:ext>
                  </a:extLst>
                </a:gridCol>
              </a:tblGrid>
              <a:tr h="1411288">
                <a:tc>
                  <a:txBody>
                    <a:bodyPr/>
                    <a:lstStyle/>
                    <a:p>
                      <a:pPr marL="0" marR="0" indent="0" algn="l">
                        <a:lnSpc>
                          <a:spcPts val="1700"/>
                        </a:lnSpc>
                        <a:spcBef>
                          <a:spcPts val="3410"/>
                        </a:spcBef>
                        <a:spcAft>
                          <a:spcPts val="0"/>
                        </a:spcAft>
                      </a:pPr>
                      <a:r>
                        <a:rPr lang="en-US" sz="1400" spc="0">
                          <a:solidFill>
                            <a:srgbClr val="000000"/>
                          </a:solidFill>
                          <a:latin typeface="Arial" panose="02020603050405020304" pitchFamily="2"/>
                        </a:rPr>
                        <a:t>The team (left to right): </a:t>
                      </a:r>
                    </a:p>
                    <a:p>
                      <a:pPr marL="0" marR="0" indent="0" algn="l">
                        <a:lnSpc>
                          <a:spcPts val="1700"/>
                        </a:lnSpc>
                        <a:spcBef>
                          <a:spcPts val="0"/>
                        </a:spcBef>
                        <a:spcAft>
                          <a:spcPts val="0"/>
                        </a:spcAft>
                      </a:pPr>
                      <a:r>
                        <a:rPr lang="en-US" sz="1400" spc="0">
                          <a:solidFill>
                            <a:srgbClr val="000000"/>
                          </a:solidFill>
                          <a:latin typeface="Arial" panose="02020603050405020304" pitchFamily="2"/>
                        </a:rPr>
                        <a:t>Max Hahn,Hans von Ohain, </a:t>
                      </a:r>
                    </a:p>
                    <a:p>
                      <a:pPr marL="0" marR="0" indent="0" algn="l">
                        <a:lnSpc>
                          <a:spcPts val="1700"/>
                        </a:lnSpc>
                        <a:spcBef>
                          <a:spcPts val="40"/>
                        </a:spcBef>
                        <a:spcAft>
                          <a:spcPts val="2545"/>
                        </a:spcAft>
                      </a:pPr>
                      <a:r>
                        <a:rPr lang="en-US" sz="1400" spc="0">
                          <a:solidFill>
                            <a:srgbClr val="000000"/>
                          </a:solidFill>
                          <a:latin typeface="Arial" panose="02020603050405020304" pitchFamily="2"/>
                        </a:rPr>
                        <a:t>Wilhelm Gundermann </a:t>
                      </a:r>
                      <a:r>
                        <a:rPr lang="en-US" sz="1600" spc="0">
                          <a:solidFill>
                            <a:srgbClr val="000000"/>
                          </a:solidFill>
                          <a:latin typeface="Arial" panose="02020603050405020304" pitchFamily="2"/>
                        </a:rPr>
                        <a:t>– </a:t>
                      </a:r>
                      <a:r>
                        <a:rPr lang="en-US" sz="1400" spc="0">
                          <a:solidFill>
                            <a:srgbClr val="000000"/>
                          </a:solidFill>
                          <a:latin typeface="Arial" panose="02020603050405020304" pitchFamily="2"/>
                        </a:rPr>
                        <a:t>from Heinkel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284" name="table 284"/>
          <p:cNvGraphicFramePr>
            <a:graphicFrameLocks noGrp="1"/>
          </p:cNvGraphicFramePr>
          <p:nvPr/>
        </p:nvGraphicFramePr>
        <p:xfrm>
          <a:off x="819150" y="4718050"/>
          <a:ext cx="6591300" cy="1358900"/>
        </p:xfrm>
        <a:graphic>
          <a:graphicData uri="http://schemas.openxmlformats.org/drawingml/2006/table">
            <a:tbl>
              <a:tblPr/>
              <a:tblGrid>
                <a:gridCol w="3497178">
                  <a:extLst>
                    <a:ext uri="{9D8B030D-6E8A-4147-A177-3AD203B41FA5}">
                      <a16:colId xmlns:a16="http://schemas.microsoft.com/office/drawing/2014/main" val="20000"/>
                    </a:ext>
                  </a:extLst>
                </a:gridCol>
                <a:gridCol w="3094122">
                  <a:extLst>
                    <a:ext uri="{9D8B030D-6E8A-4147-A177-3AD203B41FA5}">
                      <a16:colId xmlns:a16="http://schemas.microsoft.com/office/drawing/2014/main" val="20001"/>
                    </a:ext>
                  </a:extLst>
                </a:gridCol>
              </a:tblGrid>
              <a:tr h="135890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1700"/>
                        </a:lnSpc>
                        <a:spcBef>
                          <a:spcPts val="3965"/>
                        </a:spcBef>
                        <a:spcAft>
                          <a:spcPts val="0"/>
                        </a:spcAft>
                      </a:pPr>
                      <a:r>
                        <a:rPr lang="en-US" sz="1400" spc="0">
                          <a:solidFill>
                            <a:srgbClr val="000000"/>
                          </a:solidFill>
                          <a:latin typeface="Arial" panose="02020603050405020304" pitchFamily="2"/>
                        </a:rPr>
                        <a:t>The hydrogen model HeS-1, </a:t>
                      </a:r>
                    </a:p>
                    <a:p>
                      <a:pPr marL="137160" marR="0" indent="0" algn="l">
                        <a:lnSpc>
                          <a:spcPts val="1700"/>
                        </a:lnSpc>
                        <a:spcBef>
                          <a:spcPts val="0"/>
                        </a:spcBef>
                        <a:spcAft>
                          <a:spcPts val="0"/>
                        </a:spcAft>
                      </a:pPr>
                      <a:r>
                        <a:rPr lang="en-US" sz="1400" spc="0">
                          <a:solidFill>
                            <a:srgbClr val="000000"/>
                          </a:solidFill>
                          <a:latin typeface="Arial" panose="02020603050405020304" pitchFamily="2"/>
                        </a:rPr>
                        <a:t>built 1936/37, </a:t>
                      </a:r>
                    </a:p>
                    <a:p>
                      <a:pPr marL="137160" marR="0" indent="0" algn="l">
                        <a:lnSpc>
                          <a:spcPts val="1700"/>
                        </a:lnSpc>
                        <a:spcBef>
                          <a:spcPts val="0"/>
                        </a:spcBef>
                        <a:spcAft>
                          <a:spcPts val="0"/>
                        </a:spcAft>
                      </a:pPr>
                      <a:r>
                        <a:rPr lang="en-US" sz="1400" spc="0">
                          <a:solidFill>
                            <a:srgbClr val="000000"/>
                          </a:solidFill>
                          <a:latin typeface="Arial" panose="02020603050405020304" pitchFamily="2"/>
                        </a:rPr>
                        <a:t>first run Feb/March 1937, </a:t>
                      </a:r>
                    </a:p>
                    <a:p>
                      <a:pPr marL="137160" marR="0" indent="0" algn="l">
                        <a:lnSpc>
                          <a:spcPts val="1600"/>
                        </a:lnSpc>
                        <a:spcBef>
                          <a:spcPts val="85"/>
                        </a:spcBef>
                        <a:spcAft>
                          <a:spcPts val="3670"/>
                        </a:spcAft>
                      </a:pPr>
                      <a:r>
                        <a:rPr lang="en-US" sz="1400" spc="-20">
                          <a:solidFill>
                            <a:srgbClr val="000000"/>
                          </a:solidFill>
                          <a:latin typeface="Arial" panose="02020603050405020304" pitchFamily="2"/>
                        </a:rPr>
                        <a:t>thrust 250 lb = 113 kp at 10000 U/min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86" name="Text Placeholder 285"/>
          <p:cNvSpPr>
            <a:spLocks noGrp="1"/>
          </p:cNvSpPr>
          <p:nvPr>
            <p:ph type="body" idx="10"/>
          </p:nvPr>
        </p:nvSpPr>
        <p:spPr>
          <a:xfrm>
            <a:off x="8383588" y="6446838"/>
            <a:ext cx="268287" cy="185737"/>
          </a:xfrm>
        </p:spPr>
        <p:txBody>
          <a:bodyPr tIns="17145">
            <a:normAutofit/>
          </a:bodyPr>
          <a:lstStyle/>
          <a:p>
            <a:pPr marL="0" indent="0" eaLnBrk="1" fontAlgn="auto" hangingPunct="1">
              <a:lnSpc>
                <a:spcPts val="1300"/>
              </a:lnSpc>
              <a:spcBef>
                <a:spcPts val="0"/>
              </a:spcBef>
              <a:spcAft>
                <a:spcPts val="0"/>
              </a:spcAft>
              <a:buFontTx/>
              <a:buNone/>
              <a:defRPr/>
            </a:pPr>
            <a:r>
              <a:rPr lang="en-US" sz="1200" b="1" spc="110" smtClean="0">
                <a:solidFill>
                  <a:srgbClr val="000000"/>
                </a:solidFill>
                <a:latin typeface="Calibri" panose="02020603050405020304" pitchFamily="2"/>
              </a:rPr>
              <a:t>20 </a:t>
            </a:r>
            <a:endParaRPr lang="en-US" sz="1200" b="1" spc="110">
              <a:solidFill>
                <a:srgbClr val="000000"/>
              </a:solidFill>
              <a:latin typeface="Calibri" panose="02020603050405020304" pitchFamily="2"/>
            </a:endParaRPr>
          </a:p>
        </p:txBody>
      </p:sp>
      <p:pic>
        <p:nvPicPr>
          <p:cNvPr id="204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feld 21"/>
          <p:cNvSpPr txBox="1">
            <a:spLocks noChangeArrowheads="1"/>
          </p:cNvSpPr>
          <p:nvPr/>
        </p:nvSpPr>
        <p:spPr bwMode="auto">
          <a:xfrm>
            <a:off x="487363" y="2708275"/>
            <a:ext cx="83724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lain"/>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First they try again the garage model, again no selfsustained operation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They build a copy of the garage model with the capabilities of the Heinkel company,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again no selfsustained operation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They gain the impression that they need 6-12 months to solve the combustion problem</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They decide to proceed  in two directions:</a:t>
            </a:r>
          </a:p>
          <a:p>
            <a:pPr marL="800100" marR="0" lvl="1" indent="-342900" algn="l" defTabSz="914400" rtl="0" eaLnBrk="1" fontAlgn="base" latinLnBrk="0" hangingPunct="1">
              <a:lnSpc>
                <a:spcPct val="100000"/>
              </a:lnSpc>
              <a:spcBef>
                <a:spcPct val="0"/>
              </a:spcBef>
              <a:spcAft>
                <a:spcPct val="0"/>
              </a:spcAft>
              <a:buClrTx/>
              <a:buSzTx/>
              <a:buFont typeface="Calibri" panose="020F0502020204030204" pitchFamily="34" charset="0"/>
              <a:buAutoNum type="arabicPeriod"/>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Build a hydrogen combustion facility and then a demonstration engine  running with hydrogen</a:t>
            </a:r>
          </a:p>
          <a:p>
            <a:pPr marL="800100" marR="0" lvl="1" indent="-342900" algn="l" defTabSz="914400" rtl="0" eaLnBrk="1" fontAlgn="base" latinLnBrk="0" hangingPunct="1">
              <a:lnSpc>
                <a:spcPct val="100000"/>
              </a:lnSpc>
              <a:spcBef>
                <a:spcPct val="0"/>
              </a:spcBef>
              <a:spcAft>
                <a:spcPct val="0"/>
              </a:spcAft>
              <a:buClrTx/>
              <a:buSzTx/>
              <a:buFont typeface="Calibri" panose="020F0502020204030204" pitchFamily="34" charset="0"/>
              <a:buAutoNum type="arabicPeriod"/>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Develop a combustion chamber running satisfactorily with fuel  </a:t>
            </a:r>
          </a:p>
        </p:txBody>
      </p:sp>
    </p:spTree>
    <p:extLst>
      <p:ext uri="{BB962C8B-B14F-4D97-AF65-F5344CB8AC3E}">
        <p14:creationId xmlns:p14="http://schemas.microsoft.com/office/powerpoint/2010/main" val="1922574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 name="Text Placeholder 288"/>
          <p:cNvSpPr>
            <a:spLocks noGrp="1"/>
          </p:cNvSpPr>
          <p:nvPr>
            <p:ph type="body" idx="10"/>
          </p:nvPr>
        </p:nvSpPr>
        <p:spPr>
          <a:xfrm>
            <a:off x="327025" y="1608138"/>
            <a:ext cx="8458200" cy="4125912"/>
          </a:xfrm>
        </p:spPr>
        <p:txBody>
          <a:bodyPr wrap="square" tIns="0" numCol="1" anchorCtr="0" compatLnSpc="1">
            <a:prstTxWarp prst="textNoShape">
              <a:avLst/>
            </a:prstTxWarp>
          </a:bodyPr>
          <a:lstStyle/>
          <a:p>
            <a:pPr marL="0" indent="0" eaLnBrk="1" hangingPunct="1">
              <a:lnSpc>
                <a:spcPts val="2000"/>
              </a:lnSpc>
              <a:spcBef>
                <a:spcPct val="0"/>
              </a:spcBef>
              <a:buFontTx/>
              <a:buNone/>
              <a:defRPr/>
            </a:pPr>
            <a:r>
              <a:rPr lang="en-US" sz="1800" b="1" smtClean="0">
                <a:solidFill>
                  <a:srgbClr val="000000"/>
                </a:solidFill>
              </a:rPr>
              <a:t>The hydrogen model : when did it run first ? </a:t>
            </a:r>
          </a:p>
          <a:p>
            <a:pPr marL="0" indent="0" eaLnBrk="1" hangingPunct="1">
              <a:lnSpc>
                <a:spcPts val="2000"/>
              </a:lnSpc>
              <a:spcBef>
                <a:spcPct val="0"/>
              </a:spcBef>
              <a:buFontTx/>
              <a:buNone/>
              <a:defRPr/>
            </a:pPr>
            <a:endParaRPr lang="en-US" sz="1800" b="1" smtClean="0">
              <a:solidFill>
                <a:srgbClr val="000000"/>
              </a:solidFill>
            </a:endParaRPr>
          </a:p>
          <a:p>
            <a:pPr marL="0" indent="0" eaLnBrk="1" hangingPunct="1">
              <a:lnSpc>
                <a:spcPts val="1600"/>
              </a:lnSpc>
              <a:spcBef>
                <a:spcPts val="1300"/>
              </a:spcBef>
              <a:buFontTx/>
              <a:buNone/>
              <a:defRPr/>
            </a:pPr>
            <a:r>
              <a:rPr lang="en-US" sz="1400" b="1" u="sng" smtClean="0">
                <a:solidFill>
                  <a:srgbClr val="000000"/>
                </a:solidFill>
              </a:rPr>
              <a:t>Ernst Heinkel: </a:t>
            </a:r>
            <a:r>
              <a:rPr lang="en-US" sz="1400" smtClean="0">
                <a:solidFill>
                  <a:srgbClr val="000000"/>
                </a:solidFill>
              </a:rPr>
              <a:t> In his memoirs „Stormy Life“ he mentions : “</a:t>
            </a:r>
            <a:r>
              <a:rPr lang="en-US" sz="1400" i="1" smtClean="0">
                <a:solidFill>
                  <a:srgbClr val="000000"/>
                </a:solidFill>
              </a:rPr>
              <a:t>...in a September night 1937 “</a:t>
            </a:r>
          </a:p>
          <a:p>
            <a:pPr marL="0" indent="0" eaLnBrk="1" hangingPunct="1">
              <a:lnSpc>
                <a:spcPts val="1600"/>
              </a:lnSpc>
              <a:spcBef>
                <a:spcPts val="1300"/>
              </a:spcBef>
              <a:buFontTx/>
              <a:buNone/>
              <a:defRPr/>
            </a:pPr>
            <a:endParaRPr lang="en-US" sz="1400" i="1" smtClean="0">
              <a:solidFill>
                <a:srgbClr val="000000"/>
              </a:solidFill>
            </a:endParaRPr>
          </a:p>
          <a:p>
            <a:pPr marL="0" indent="0" eaLnBrk="1" hangingPunct="1">
              <a:lnSpc>
                <a:spcPts val="1600"/>
              </a:lnSpc>
              <a:spcBef>
                <a:spcPts val="88"/>
              </a:spcBef>
              <a:buFontTx/>
              <a:buNone/>
              <a:defRPr/>
            </a:pPr>
            <a:r>
              <a:rPr lang="en-US" sz="1400" b="1" u="sng" smtClean="0">
                <a:solidFill>
                  <a:srgbClr val="000000"/>
                </a:solidFill>
              </a:rPr>
              <a:t>Hans von Ohain : </a:t>
            </a:r>
            <a:r>
              <a:rPr lang="en-US" sz="1400" smtClean="0">
                <a:solidFill>
                  <a:srgbClr val="000000"/>
                </a:solidFill>
              </a:rPr>
              <a:t> On many occasions he stated:</a:t>
            </a:r>
          </a:p>
          <a:p>
            <a:pPr marL="0" indent="0" eaLnBrk="1" hangingPunct="1">
              <a:lnSpc>
                <a:spcPts val="1600"/>
              </a:lnSpc>
              <a:spcBef>
                <a:spcPts val="88"/>
              </a:spcBef>
              <a:buFontTx/>
              <a:buNone/>
              <a:defRPr/>
            </a:pPr>
            <a:r>
              <a:rPr lang="en-US" sz="1400" i="1" smtClean="0">
                <a:solidFill>
                  <a:srgbClr val="000000"/>
                </a:solidFill>
              </a:rPr>
              <a:t>„ This date (September 1937) is definitely wrong. It was February/</a:t>
            </a:r>
            <a:r>
              <a:rPr lang="en-US" sz="1400" i="1" spc="-5" smtClean="0">
                <a:solidFill>
                  <a:srgbClr val="000000"/>
                </a:solidFill>
                <a:latin typeface="Arial" panose="02020603050405020304" pitchFamily="2"/>
              </a:rPr>
              <a:t>March 1937</a:t>
            </a:r>
            <a:r>
              <a:rPr lang="en-US" sz="1400" smtClean="0">
                <a:solidFill>
                  <a:srgbClr val="000000"/>
                </a:solidFill>
              </a:rPr>
              <a:t> </a:t>
            </a:r>
            <a:r>
              <a:rPr lang="en-US" sz="1400" i="1" smtClean="0">
                <a:solidFill>
                  <a:srgbClr val="000000"/>
                </a:solidFill>
              </a:rPr>
              <a:t>“</a:t>
            </a:r>
          </a:p>
          <a:p>
            <a:pPr marL="0" indent="0" eaLnBrk="1" hangingPunct="1">
              <a:lnSpc>
                <a:spcPts val="1700"/>
              </a:lnSpc>
              <a:spcBef>
                <a:spcPts val="25"/>
              </a:spcBef>
              <a:buFontTx/>
              <a:buNone/>
              <a:defRPr/>
            </a:pPr>
            <a:endParaRPr lang="en-US" sz="1400" i="1" smtClean="0">
              <a:solidFill>
                <a:srgbClr val="000000"/>
              </a:solidFill>
            </a:endParaRPr>
          </a:p>
          <a:p>
            <a:pPr marL="0" indent="0" eaLnBrk="1" hangingPunct="1">
              <a:lnSpc>
                <a:spcPts val="1700"/>
              </a:lnSpc>
              <a:spcBef>
                <a:spcPts val="25"/>
              </a:spcBef>
              <a:buFontTx/>
              <a:buNone/>
              <a:defRPr/>
            </a:pPr>
            <a:r>
              <a:rPr lang="en-US" sz="1400" b="1" u="sng" smtClean="0">
                <a:solidFill>
                  <a:srgbClr val="000000"/>
                </a:solidFill>
              </a:rPr>
              <a:t>Ian Whittle:</a:t>
            </a:r>
            <a:r>
              <a:rPr lang="en-US" sz="1400" smtClean="0">
                <a:solidFill>
                  <a:srgbClr val="000000"/>
                </a:solidFill>
              </a:rPr>
              <a:t>  There are some serious doubts…..</a:t>
            </a:r>
          </a:p>
          <a:p>
            <a:pPr marL="0" indent="0" eaLnBrk="1" hangingPunct="1">
              <a:lnSpc>
                <a:spcPts val="1700"/>
              </a:lnSpc>
              <a:spcBef>
                <a:spcPts val="25"/>
              </a:spcBef>
              <a:buFontTx/>
              <a:buNone/>
              <a:defRPr/>
            </a:pPr>
            <a:endParaRPr lang="en-US" sz="1400" i="1" smtClean="0">
              <a:solidFill>
                <a:srgbClr val="000000"/>
              </a:solidFill>
            </a:endParaRPr>
          </a:p>
          <a:p>
            <a:pPr marL="0" indent="0" eaLnBrk="1" hangingPunct="1">
              <a:lnSpc>
                <a:spcPts val="1700"/>
              </a:lnSpc>
              <a:spcBef>
                <a:spcPts val="25"/>
              </a:spcBef>
              <a:buFontTx/>
              <a:buNone/>
              <a:defRPr/>
            </a:pPr>
            <a:r>
              <a:rPr lang="en-US" sz="1400" b="1" u="sng" smtClean="0">
                <a:solidFill>
                  <a:srgbClr val="000000"/>
                </a:solidFill>
              </a:rPr>
              <a:t>My comment :</a:t>
            </a:r>
            <a:r>
              <a:rPr lang="en-US" sz="1400" b="1" smtClean="0">
                <a:solidFill>
                  <a:srgbClr val="000000"/>
                </a:solidFill>
              </a:rPr>
              <a:t>   </a:t>
            </a:r>
            <a:r>
              <a:rPr lang="en-US" sz="1400" smtClean="0">
                <a:solidFill>
                  <a:srgbClr val="000000"/>
                </a:solidFill>
              </a:rPr>
              <a:t>We will never find out….</a:t>
            </a:r>
          </a:p>
        </p:txBody>
      </p:sp>
      <p:sp>
        <p:nvSpPr>
          <p:cNvPr id="292" name="Text Placeholder 291"/>
          <p:cNvSpPr>
            <a:spLocks noGrp="1"/>
          </p:cNvSpPr>
          <p:nvPr>
            <p:ph type="body" idx="10"/>
          </p:nvPr>
        </p:nvSpPr>
        <p:spPr>
          <a:xfrm>
            <a:off x="611188" y="1125538"/>
            <a:ext cx="4059237" cy="193675"/>
          </a:xfrm>
        </p:spPr>
        <p:txBody>
          <a:bodyPr tIns="0"/>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pic>
        <p:nvPicPr>
          <p:cNvPr id="2150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85"/>
          <p:cNvSpPr>
            <a:spLocks noGrp="1"/>
          </p:cNvSpPr>
          <p:nvPr>
            <p:ph type="body" idx="10"/>
          </p:nvPr>
        </p:nvSpPr>
        <p:spPr>
          <a:xfrm>
            <a:off x="8383588" y="6446838"/>
            <a:ext cx="268287" cy="185737"/>
          </a:xfrm>
        </p:spPr>
        <p:txBody>
          <a:bodyPr tIns="17145">
            <a:normAutofit/>
          </a:bodyPr>
          <a:lstStyle/>
          <a:p>
            <a:pPr marL="0" indent="0" eaLnBrk="1" fontAlgn="auto" hangingPunct="1">
              <a:lnSpc>
                <a:spcPts val="1300"/>
              </a:lnSpc>
              <a:spcBef>
                <a:spcPts val="0"/>
              </a:spcBef>
              <a:spcAft>
                <a:spcPts val="0"/>
              </a:spcAft>
              <a:buFontTx/>
              <a:buNone/>
              <a:defRPr/>
            </a:pPr>
            <a:r>
              <a:rPr lang="en-US" sz="1200" b="1" spc="110" smtClean="0">
                <a:solidFill>
                  <a:srgbClr val="000000"/>
                </a:solidFill>
                <a:latin typeface="Calibri" panose="02020603050405020304" pitchFamily="2"/>
              </a:rPr>
              <a:t>21 </a:t>
            </a:r>
            <a:endParaRPr lang="en-US" sz="1200" b="1" spc="110">
              <a:solidFill>
                <a:srgbClr val="000000"/>
              </a:solidFill>
              <a:latin typeface="Calibri" panose="02020603050405020304" pitchFamily="2"/>
            </a:endParaRPr>
          </a:p>
        </p:txBody>
      </p:sp>
    </p:spTree>
    <p:extLst>
      <p:ext uri="{BB962C8B-B14F-4D97-AF65-F5344CB8AC3E}">
        <p14:creationId xmlns:p14="http://schemas.microsoft.com/office/powerpoint/2010/main" val="704650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749425"/>
            <a:ext cx="78771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 name="Text Placeholder 304"/>
          <p:cNvSpPr>
            <a:spLocks noGrp="1"/>
          </p:cNvSpPr>
          <p:nvPr>
            <p:ph type="body" idx="10"/>
          </p:nvPr>
        </p:nvSpPr>
        <p:spPr>
          <a:xfrm>
            <a:off x="566738" y="1090613"/>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306" name="Text Placeholder 305"/>
          <p:cNvSpPr>
            <a:spLocks noGrp="1"/>
          </p:cNvSpPr>
          <p:nvPr>
            <p:ph type="body" idx="10"/>
          </p:nvPr>
        </p:nvSpPr>
        <p:spPr>
          <a:xfrm>
            <a:off x="560388" y="1408113"/>
            <a:ext cx="3792537" cy="341312"/>
          </a:xfrm>
        </p:spPr>
        <p:txBody>
          <a:bodyPr/>
          <a:lstStyle/>
          <a:p>
            <a:pPr marL="0" indent="0" eaLnBrk="1" fontAlgn="auto" hangingPunct="1">
              <a:lnSpc>
                <a:spcPts val="2000"/>
              </a:lnSpc>
              <a:spcBef>
                <a:spcPts val="0"/>
              </a:spcBef>
              <a:spcAft>
                <a:spcPts val="660"/>
              </a:spcAft>
              <a:buFontTx/>
              <a:buNone/>
              <a:defRPr/>
            </a:pPr>
            <a:r>
              <a:rPr lang="en-US" sz="1800" b="1" spc="-5">
                <a:solidFill>
                  <a:srgbClr val="000000"/>
                </a:solidFill>
                <a:latin typeface="Arial" panose="02020603050405020304" pitchFamily="2"/>
              </a:rPr>
              <a:t>The Hahn </a:t>
            </a:r>
            <a:r>
              <a:rPr lang="en-US" sz="1800" b="1" spc="-5" smtClean="0">
                <a:solidFill>
                  <a:srgbClr val="000000"/>
                </a:solidFill>
                <a:latin typeface="Arial" panose="02020603050405020304" pitchFamily="2"/>
              </a:rPr>
              <a:t>patent and the HeS3B </a:t>
            </a:r>
            <a:endParaRPr lang="en-US" sz="1800" b="1" spc="-5">
              <a:solidFill>
                <a:srgbClr val="000000"/>
              </a:solidFill>
              <a:latin typeface="Arial" panose="02020603050405020304" pitchFamily="2"/>
            </a:endParaRPr>
          </a:p>
        </p:txBody>
      </p:sp>
      <p:sp>
        <p:nvSpPr>
          <p:cNvPr id="22533" name="Text Placeholder 308"/>
          <p:cNvSpPr>
            <a:spLocks noGrp="1"/>
          </p:cNvSpPr>
          <p:nvPr>
            <p:ph type="body" idx="10"/>
          </p:nvPr>
        </p:nvSpPr>
        <p:spPr bwMode="auto">
          <a:xfrm>
            <a:off x="547688" y="3702050"/>
            <a:ext cx="7605712" cy="1841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0" indent="0" eaLnBrk="1" hangingPunct="1">
              <a:lnSpc>
                <a:spcPts val="1700"/>
              </a:lnSpc>
              <a:spcBef>
                <a:spcPct val="0"/>
              </a:spcBef>
              <a:buFontTx/>
              <a:buNone/>
              <a:tabLst>
                <a:tab pos="2147888" algn="l"/>
                <a:tab pos="5257800" algn="l"/>
              </a:tabLst>
            </a:pPr>
            <a:r>
              <a:rPr lang="en-US" altLang="en-US" sz="1400" smtClean="0">
                <a:solidFill>
                  <a:srgbClr val="000000"/>
                </a:solidFill>
                <a:latin typeface="Arial" panose="020B0604020202020204" pitchFamily="34" charset="0"/>
              </a:rPr>
              <a:t>Hahns patent                    The first drawing of the flight engine      The final flight engine  HeS3B</a:t>
            </a:r>
          </a:p>
          <a:p>
            <a:pPr marL="0" indent="0" eaLnBrk="1" hangingPunct="1">
              <a:lnSpc>
                <a:spcPts val="1700"/>
              </a:lnSpc>
              <a:spcBef>
                <a:spcPts val="4038"/>
              </a:spcBef>
              <a:spcAft>
                <a:spcPts val="9050"/>
              </a:spcAft>
              <a:buFontTx/>
              <a:buNone/>
              <a:tabLst>
                <a:tab pos="2147888" algn="l"/>
                <a:tab pos="5257800" algn="l"/>
              </a:tabLst>
            </a:pPr>
            <a:r>
              <a:rPr lang="en-US" altLang="en-US" sz="1400" smtClean="0">
                <a:solidFill>
                  <a:srgbClr val="000000"/>
                </a:solidFill>
                <a:latin typeface="Arial" panose="020B0604020202020204" pitchFamily="34" charset="0"/>
              </a:rPr>
              <a:t>Hahn has the idea to increase the size of the combustion chamber and locate it in the large unused space in front of the radial flow compressor. Advantage: the diameter of the engine is kept small. Disadvantage: the flow must change direction twice. </a:t>
            </a:r>
          </a:p>
        </p:txBody>
      </p:sp>
      <p:sp>
        <p:nvSpPr>
          <p:cNvPr id="310" name="Text Placeholder 309"/>
          <p:cNvSpPr>
            <a:spLocks noGrp="1"/>
          </p:cNvSpPr>
          <p:nvPr>
            <p:ph type="body" idx="10"/>
          </p:nvPr>
        </p:nvSpPr>
        <p:spPr>
          <a:xfrm>
            <a:off x="8383588" y="6446838"/>
            <a:ext cx="271462" cy="185737"/>
          </a:xfrm>
        </p:spPr>
        <p:txBody>
          <a:bodyPr tIns="17145"/>
          <a:lstStyle/>
          <a:p>
            <a:pPr marL="0" indent="0" eaLnBrk="1" fontAlgn="auto" hangingPunct="1">
              <a:lnSpc>
                <a:spcPts val="1300"/>
              </a:lnSpc>
              <a:spcBef>
                <a:spcPts val="0"/>
              </a:spcBef>
              <a:spcAft>
                <a:spcPts val="0"/>
              </a:spcAft>
              <a:buFontTx/>
              <a:buNone/>
              <a:defRPr/>
            </a:pPr>
            <a:r>
              <a:rPr lang="en-US" sz="1200" b="1" spc="120" smtClean="0">
                <a:solidFill>
                  <a:srgbClr val="000000"/>
                </a:solidFill>
                <a:latin typeface="Calibri" panose="02020603050405020304" pitchFamily="2"/>
              </a:rPr>
              <a:t>22 </a:t>
            </a:r>
            <a:endParaRPr lang="en-US" sz="1200" b="1" spc="120">
              <a:solidFill>
                <a:srgbClr val="000000"/>
              </a:solidFill>
              <a:latin typeface="Calibri" panose="02020603050405020304" pitchFamily="2"/>
            </a:endParaRPr>
          </a:p>
        </p:txBody>
      </p:sp>
      <p:pic>
        <p:nvPicPr>
          <p:cNvPr id="225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12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3327400"/>
            <a:ext cx="46196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 name="Text Placeholder 314"/>
          <p:cNvSpPr>
            <a:spLocks noGrp="1"/>
          </p:cNvSpPr>
          <p:nvPr>
            <p:ph type="body" idx="10"/>
          </p:nvPr>
        </p:nvSpPr>
        <p:spPr>
          <a:xfrm>
            <a:off x="481013" y="119538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316" name="Text Placeholder 315"/>
          <p:cNvSpPr>
            <a:spLocks noGrp="1"/>
          </p:cNvSpPr>
          <p:nvPr>
            <p:ph type="body" idx="10"/>
          </p:nvPr>
        </p:nvSpPr>
        <p:spPr>
          <a:xfrm>
            <a:off x="285750" y="2024063"/>
            <a:ext cx="8458200" cy="938212"/>
          </a:xfrm>
        </p:spPr>
        <p:txBody>
          <a:bodyPr>
            <a:normAutofit/>
          </a:bodyPr>
          <a:lstStyle/>
          <a:p>
            <a:pPr marL="182880" indent="0" algn="just" eaLnBrk="1" fontAlgn="auto" hangingPunct="1">
              <a:lnSpc>
                <a:spcPts val="2000"/>
              </a:lnSpc>
              <a:spcBef>
                <a:spcPts val="0"/>
              </a:spcBef>
              <a:spcAft>
                <a:spcPts val="0"/>
              </a:spcAft>
              <a:buFontTx/>
              <a:buNone/>
              <a:defRPr/>
            </a:pPr>
            <a:r>
              <a:rPr lang="en-US" sz="1800" b="1" spc="-20">
                <a:solidFill>
                  <a:srgbClr val="000000"/>
                </a:solidFill>
                <a:latin typeface="Arial" panose="02020603050405020304" pitchFamily="2"/>
              </a:rPr>
              <a:t>The flight engine HeS3B </a:t>
            </a:r>
          </a:p>
          <a:p>
            <a:pPr marL="594360" indent="0" algn="just" eaLnBrk="1" fontAlgn="auto" hangingPunct="1">
              <a:lnSpc>
                <a:spcPts val="1600"/>
              </a:lnSpc>
              <a:spcBef>
                <a:spcPts val="725"/>
              </a:spcBef>
              <a:spcAft>
                <a:spcPts val="0"/>
              </a:spcAft>
              <a:buFontTx/>
              <a:buNone/>
              <a:defRPr/>
            </a:pPr>
            <a:r>
              <a:rPr lang="en-US" sz="1400" spc="5">
                <a:solidFill>
                  <a:srgbClr val="000000"/>
                </a:solidFill>
                <a:latin typeface="Arial" panose="02020603050405020304" pitchFamily="2"/>
              </a:rPr>
              <a:t>First the flight engine </a:t>
            </a:r>
            <a:r>
              <a:rPr lang="en-US" sz="1400" spc="5" smtClean="0">
                <a:solidFill>
                  <a:srgbClr val="000000"/>
                </a:solidFill>
                <a:latin typeface="Arial" panose="02020603050405020304" pitchFamily="2"/>
              </a:rPr>
              <a:t>HeS3B </a:t>
            </a:r>
            <a:r>
              <a:rPr lang="en-US" sz="1400" spc="5">
                <a:solidFill>
                  <a:srgbClr val="000000"/>
                </a:solidFill>
                <a:latin typeface="Arial" panose="02020603050405020304" pitchFamily="2"/>
              </a:rPr>
              <a:t>was built 1938/39, first run was around March1939 </a:t>
            </a:r>
          </a:p>
          <a:p>
            <a:pPr marL="594360" indent="0" algn="just" eaLnBrk="1" fontAlgn="auto" hangingPunct="1">
              <a:lnSpc>
                <a:spcPts val="1600"/>
              </a:lnSpc>
              <a:spcBef>
                <a:spcPts val="80"/>
              </a:spcBef>
              <a:spcAft>
                <a:spcPts val="0"/>
              </a:spcAft>
              <a:buFontTx/>
              <a:buNone/>
              <a:defRPr/>
            </a:pPr>
            <a:r>
              <a:rPr lang="en-US" sz="1400" spc="-5">
                <a:solidFill>
                  <a:srgbClr val="000000"/>
                </a:solidFill>
                <a:latin typeface="Arial" panose="02020603050405020304" pitchFamily="2"/>
              </a:rPr>
              <a:t>Initial thrust was 350 kp (772 lb) </a:t>
            </a:r>
            <a:r>
              <a:rPr lang="en-US" sz="1400" spc="-5" smtClean="0">
                <a:solidFill>
                  <a:srgbClr val="000000"/>
                </a:solidFill>
                <a:latin typeface="Arial" panose="02020603050405020304" pitchFamily="2"/>
              </a:rPr>
              <a:t>,later </a:t>
            </a:r>
            <a:r>
              <a:rPr lang="en-US" sz="1400" smtClean="0">
                <a:solidFill>
                  <a:srgbClr val="000000"/>
                </a:solidFill>
                <a:latin typeface="Arial" panose="02020603050405020304" pitchFamily="2"/>
              </a:rPr>
              <a:t> 500 kp (1102 lb) </a:t>
            </a:r>
            <a:endParaRPr lang="en-US" sz="1400">
              <a:solidFill>
                <a:srgbClr val="000000"/>
              </a:solidFill>
              <a:latin typeface="Arial" panose="02020603050405020304" pitchFamily="2"/>
            </a:endParaRPr>
          </a:p>
        </p:txBody>
      </p:sp>
      <p:graphicFrame>
        <p:nvGraphicFramePr>
          <p:cNvPr id="319" name="table 319"/>
          <p:cNvGraphicFramePr>
            <a:graphicFrameLocks noGrp="1"/>
          </p:cNvGraphicFramePr>
          <p:nvPr/>
        </p:nvGraphicFramePr>
        <p:xfrm>
          <a:off x="509588" y="3317875"/>
          <a:ext cx="7796212" cy="1638300"/>
        </p:xfrm>
        <a:graphic>
          <a:graphicData uri="http://schemas.openxmlformats.org/drawingml/2006/table">
            <a:tbl>
              <a:tblPr/>
              <a:tblGrid>
                <a:gridCol w="4790578">
                  <a:extLst>
                    <a:ext uri="{9D8B030D-6E8A-4147-A177-3AD203B41FA5}">
                      <a16:colId xmlns:a16="http://schemas.microsoft.com/office/drawing/2014/main" val="20000"/>
                    </a:ext>
                  </a:extLst>
                </a:gridCol>
                <a:gridCol w="3005634">
                  <a:extLst>
                    <a:ext uri="{9D8B030D-6E8A-4147-A177-3AD203B41FA5}">
                      <a16:colId xmlns:a16="http://schemas.microsoft.com/office/drawing/2014/main" val="20001"/>
                    </a:ext>
                  </a:extLst>
                </a:gridCol>
              </a:tblGrid>
              <a:tr h="1621155">
                <a:tc>
                  <a:txBody>
                    <a:bodyPr/>
                    <a:lstStyle/>
                    <a:p>
                      <a:pPr algn="l"/>
                      <a:r>
                        <a:rPr lang="en-US" sz="100" b="1"/>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82880" marR="0" indent="0" algn="l">
                        <a:lnSpc>
                          <a:spcPts val="1700"/>
                        </a:lnSpc>
                        <a:spcBef>
                          <a:spcPts val="1160"/>
                        </a:spcBef>
                        <a:spcAft>
                          <a:spcPts val="1500"/>
                        </a:spcAft>
                      </a:pPr>
                      <a:r>
                        <a:rPr lang="en-US" sz="1400" spc="0">
                          <a:solidFill>
                            <a:srgbClr val="000000"/>
                          </a:solidFill>
                          <a:latin typeface="Arial" panose="02020603050405020304" pitchFamily="2"/>
                        </a:rPr>
                        <a:t>In May or July 1939 the first He3B was flight tested under a He118</a:t>
                      </a:r>
                      <a:r>
                        <a:rPr lang="en-US" sz="1400" spc="0" smtClean="0">
                          <a:solidFill>
                            <a:srgbClr val="000000"/>
                          </a:solidFill>
                          <a:latin typeface="Arial" panose="02020603050405020304" pitchFamily="2"/>
                        </a:rPr>
                        <a:t>.</a:t>
                      </a:r>
                    </a:p>
                    <a:p>
                      <a:pPr marL="182880" marR="0" indent="0" algn="l">
                        <a:lnSpc>
                          <a:spcPts val="1700"/>
                        </a:lnSpc>
                        <a:spcBef>
                          <a:spcPts val="1160"/>
                        </a:spcBef>
                        <a:spcAft>
                          <a:spcPts val="1500"/>
                        </a:spcAft>
                      </a:pPr>
                      <a:r>
                        <a:rPr lang="en-US" sz="1400" spc="0" smtClean="0">
                          <a:solidFill>
                            <a:srgbClr val="000000"/>
                          </a:solidFill>
                          <a:latin typeface="Arial" panose="02020603050405020304" pitchFamily="2"/>
                        </a:rPr>
                        <a:t>Because </a:t>
                      </a:r>
                      <a:r>
                        <a:rPr lang="en-US" sz="1400" spc="0">
                          <a:solidFill>
                            <a:srgbClr val="000000"/>
                          </a:solidFill>
                          <a:latin typeface="Arial" panose="02020603050405020304" pitchFamily="2"/>
                        </a:rPr>
                        <a:t>of </a:t>
                      </a:r>
                      <a:r>
                        <a:rPr lang="en-US" sz="1400" spc="0" smtClean="0">
                          <a:solidFill>
                            <a:srgbClr val="000000"/>
                          </a:solidFill>
                          <a:latin typeface="Arial" panose="02020603050405020304" pitchFamily="2"/>
                        </a:rPr>
                        <a:t>a fuel </a:t>
                      </a:r>
                      <a:r>
                        <a:rPr lang="en-US" sz="1400" spc="0">
                          <a:solidFill>
                            <a:srgbClr val="000000"/>
                          </a:solidFill>
                          <a:latin typeface="Arial" panose="02020603050405020304" pitchFamily="2"/>
                        </a:rPr>
                        <a:t>leakage it burnt after a landing </a:t>
                      </a:r>
                      <a:r>
                        <a:rPr lang="en-US" sz="1400" spc="0" smtClean="0">
                          <a:solidFill>
                            <a:srgbClr val="000000"/>
                          </a:solidFill>
                          <a:latin typeface="Arial" panose="02020603050405020304" pitchFamily="2"/>
                        </a:rPr>
                        <a:t>, destroying </a:t>
                      </a:r>
                      <a:r>
                        <a:rPr lang="en-US" sz="1400" spc="0">
                          <a:solidFill>
                            <a:srgbClr val="000000"/>
                          </a:solidFill>
                          <a:latin typeface="Arial" panose="02020603050405020304" pitchFamily="2"/>
                        </a:rPr>
                        <a:t>engine and aircraft. The pilots Warsitz and Künzel </a:t>
                      </a:r>
                      <a:r>
                        <a:rPr lang="en-US" sz="1400" spc="0" smtClean="0">
                          <a:solidFill>
                            <a:srgbClr val="000000"/>
                          </a:solidFill>
                          <a:latin typeface="Arial" panose="02020603050405020304" pitchFamily="2"/>
                        </a:rPr>
                        <a:t> can escape</a:t>
                      </a:r>
                      <a:r>
                        <a:rPr lang="en-US" sz="1400" spc="0" baseline="0" smtClean="0">
                          <a:solidFill>
                            <a:srgbClr val="000000"/>
                          </a:solidFill>
                          <a:latin typeface="Arial" panose="02020603050405020304" pitchFamily="2"/>
                        </a:rPr>
                        <a:t> </a:t>
                      </a:r>
                      <a:r>
                        <a:rPr lang="en-US" sz="1400" spc="0" smtClean="0">
                          <a:solidFill>
                            <a:srgbClr val="000000"/>
                          </a:solidFill>
                          <a:latin typeface="Arial" panose="02020603050405020304" pitchFamily="2"/>
                        </a:rPr>
                        <a:t>unharmed</a:t>
                      </a:r>
                      <a:r>
                        <a:rPr lang="en-US" sz="1400" spc="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322" name="Text Placeholder 321"/>
          <p:cNvSpPr>
            <a:spLocks noGrp="1"/>
          </p:cNvSpPr>
          <p:nvPr>
            <p:ph type="body" idx="10"/>
          </p:nvPr>
        </p:nvSpPr>
        <p:spPr>
          <a:xfrm>
            <a:off x="8383588" y="6446838"/>
            <a:ext cx="271462" cy="185737"/>
          </a:xfrm>
        </p:spPr>
        <p:txBody>
          <a:bodyPr tIns="17145"/>
          <a:lstStyle/>
          <a:p>
            <a:pPr marL="0" indent="0" eaLnBrk="1" fontAlgn="auto" hangingPunct="1">
              <a:lnSpc>
                <a:spcPts val="1300"/>
              </a:lnSpc>
              <a:spcBef>
                <a:spcPts val="0"/>
              </a:spcBef>
              <a:spcAft>
                <a:spcPts val="0"/>
              </a:spcAft>
              <a:buFontTx/>
              <a:buNone/>
              <a:defRPr/>
            </a:pPr>
            <a:r>
              <a:rPr lang="en-US" sz="1200" b="1" spc="120" smtClean="0">
                <a:solidFill>
                  <a:srgbClr val="000000"/>
                </a:solidFill>
                <a:latin typeface="Calibri" panose="02020603050405020304" pitchFamily="2"/>
              </a:rPr>
              <a:t>23 </a:t>
            </a:r>
            <a:endParaRPr lang="en-US" sz="1200" b="1" spc="120">
              <a:solidFill>
                <a:srgbClr val="000000"/>
              </a:solidFill>
              <a:latin typeface="Calibri" panose="02020603050405020304" pitchFamily="2"/>
            </a:endParaRPr>
          </a:p>
        </p:txBody>
      </p:sp>
      <p:pic>
        <p:nvPicPr>
          <p:cNvPr id="2356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15240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725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 name="Text Placeholder 327"/>
          <p:cNvSpPr>
            <a:spLocks noGrp="1"/>
          </p:cNvSpPr>
          <p:nvPr>
            <p:ph type="body" idx="10"/>
          </p:nvPr>
        </p:nvSpPr>
        <p:spPr>
          <a:xfrm>
            <a:off x="611188" y="1125538"/>
            <a:ext cx="4059237" cy="193675"/>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a:t>
            </a:r>
            <a:r>
              <a:rPr lang="en-US" sz="2000" b="1" spc="-10" smtClean="0">
                <a:solidFill>
                  <a:srgbClr val="000000"/>
                </a:solidFill>
                <a:latin typeface="Arial" panose="02020603050405020304" pitchFamily="2"/>
              </a:rPr>
              <a:t>Ohain</a:t>
            </a:r>
          </a:p>
        </p:txBody>
      </p:sp>
      <p:sp>
        <p:nvSpPr>
          <p:cNvPr id="331" name="Text Placeholder 330"/>
          <p:cNvSpPr>
            <a:spLocks noGrp="1"/>
          </p:cNvSpPr>
          <p:nvPr>
            <p:ph type="body" idx="10"/>
          </p:nvPr>
        </p:nvSpPr>
        <p:spPr>
          <a:xfrm>
            <a:off x="8383588" y="6400800"/>
            <a:ext cx="271462" cy="198438"/>
          </a:xfrm>
        </p:spPr>
        <p:txBody>
          <a:bodyPr/>
          <a:lstStyle/>
          <a:p>
            <a:pPr marL="0" indent="0" eaLnBrk="1" fontAlgn="auto" hangingPunct="1">
              <a:lnSpc>
                <a:spcPts val="800"/>
              </a:lnSpc>
              <a:spcBef>
                <a:spcPts val="0"/>
              </a:spcBef>
              <a:spcAft>
                <a:spcPts val="0"/>
              </a:spcAft>
              <a:buFontTx/>
              <a:buNone/>
              <a:defRPr/>
            </a:pPr>
            <a:r>
              <a:rPr lang="en-US" sz="1200" b="1" spc="120" smtClean="0">
                <a:solidFill>
                  <a:srgbClr val="000000"/>
                </a:solidFill>
                <a:latin typeface="Calibri" panose="02020603050405020304" pitchFamily="2"/>
              </a:rPr>
              <a:t>24 </a:t>
            </a:r>
            <a:endParaRPr lang="en-US" sz="1200" b="1" spc="120">
              <a:solidFill>
                <a:srgbClr val="000000"/>
              </a:solidFill>
              <a:latin typeface="Calibri" panose="02020603050405020304" pitchFamily="2"/>
            </a:endParaRPr>
          </a:p>
        </p:txBody>
      </p:sp>
      <p:pic>
        <p:nvPicPr>
          <p:cNvPr id="24580" name="Picture 2" descr="He178-Datenblat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268413"/>
            <a:ext cx="31146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Bild 2" descr="C:\Buch-über-Triebwerke-3\Die-ersten-Triebwerke\Ohain\He178\Standfotos-alt\Schräg-von-hinten\Schräg-vonhint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795463"/>
            <a:ext cx="23431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Bild 5" descr="C:\Buch-über-Triebwerke-3\Die-ersten-Triebwerke\Ohain\He178\Standfotos-alt\Frontansicht\Frontansicht-b-Q30.jpg"/>
          <p:cNvPicPr>
            <a:picLocks noChangeAspect="1" noChangeArrowheads="1"/>
          </p:cNvPicPr>
          <p:nvPr/>
        </p:nvPicPr>
        <p:blipFill>
          <a:blip r:embed="rId4">
            <a:extLst>
              <a:ext uri="{28A0092B-C50C-407E-A947-70E740481C1C}">
                <a14:useLocalDpi xmlns:a14="http://schemas.microsoft.com/office/drawing/2010/main" val="0"/>
              </a:ext>
            </a:extLst>
          </a:blip>
          <a:srcRect b="53"/>
          <a:stretch>
            <a:fillRect/>
          </a:stretch>
        </p:blipFill>
        <p:spPr bwMode="auto">
          <a:xfrm>
            <a:off x="2820988" y="1763713"/>
            <a:ext cx="23431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Bild 4" descr="C:\Buch-über-Triebwerke-3\Die-ersten-Triebwerke\Ohain\He178\Standfotos-alt\Von-hinten\Von-hinten-Q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3162300"/>
            <a:ext cx="23431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Bild 3" descr="C:\Buch-über-Triebwerke-3\Die-ersten-Triebwerke\Ohain\He178\Standfotos-alt\Frontansicht\Frontansicht-a-Q30.jpg"/>
          <p:cNvPicPr>
            <a:picLocks noChangeAspect="1" noChangeArrowheads="1"/>
          </p:cNvPicPr>
          <p:nvPr/>
        </p:nvPicPr>
        <p:blipFill>
          <a:blip r:embed="rId6">
            <a:extLst>
              <a:ext uri="{28A0092B-C50C-407E-A947-70E740481C1C}">
                <a14:useLocalDpi xmlns:a14="http://schemas.microsoft.com/office/drawing/2010/main" val="0"/>
              </a:ext>
            </a:extLst>
          </a:blip>
          <a:srcRect b="44"/>
          <a:stretch>
            <a:fillRect/>
          </a:stretch>
        </p:blipFill>
        <p:spPr bwMode="auto">
          <a:xfrm>
            <a:off x="2840038" y="3154363"/>
            <a:ext cx="230663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Objekt 7"/>
          <p:cNvPicPr>
            <a:picLocks noChangeArrowheads="1"/>
          </p:cNvPicPr>
          <p:nvPr/>
        </p:nvPicPr>
        <p:blipFill>
          <a:blip r:embed="rId7">
            <a:extLst>
              <a:ext uri="{28A0092B-C50C-407E-A947-70E740481C1C}">
                <a14:useLocalDpi xmlns:a14="http://schemas.microsoft.com/office/drawing/2010/main" val="0"/>
              </a:ext>
            </a:extLst>
          </a:blip>
          <a:srcRect b="-439"/>
          <a:stretch>
            <a:fillRect/>
          </a:stretch>
        </p:blipFill>
        <p:spPr bwMode="auto">
          <a:xfrm>
            <a:off x="496888" y="4891088"/>
            <a:ext cx="3702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feld 23"/>
          <p:cNvSpPr txBox="1">
            <a:spLocks noChangeArrowheads="1"/>
          </p:cNvSpPr>
          <p:nvPr/>
        </p:nvSpPr>
        <p:spPr bwMode="auto">
          <a:xfrm>
            <a:off x="423863" y="4530725"/>
            <a:ext cx="4930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Above: photos of the second prototype V2 which never flew</a:t>
            </a:r>
          </a:p>
        </p:txBody>
      </p:sp>
      <p:sp>
        <p:nvSpPr>
          <p:cNvPr id="24587" name="Textfeld 24"/>
          <p:cNvSpPr txBox="1">
            <a:spLocks noChangeArrowheads="1"/>
          </p:cNvSpPr>
          <p:nvPr/>
        </p:nvSpPr>
        <p:spPr bwMode="auto">
          <a:xfrm>
            <a:off x="496888" y="6259513"/>
            <a:ext cx="428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Above: this photo is a fake, some details are wrong.</a:t>
            </a:r>
          </a:p>
        </p:txBody>
      </p:sp>
      <p:pic>
        <p:nvPicPr>
          <p:cNvPr id="2458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hteck 28"/>
          <p:cNvSpPr>
            <a:spLocks noChangeArrowheads="1"/>
          </p:cNvSpPr>
          <p:nvPr/>
        </p:nvSpPr>
        <p:spPr bwMode="auto">
          <a:xfrm>
            <a:off x="555625" y="133985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He178</a:t>
            </a:r>
            <a:endParaRPr kumimoji="0" lang="de-DE"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756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935163"/>
            <a:ext cx="2713038"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 name="Text Placeholder 342"/>
          <p:cNvSpPr>
            <a:spLocks noGrp="1"/>
          </p:cNvSpPr>
          <p:nvPr>
            <p:ph type="body" idx="10"/>
          </p:nvPr>
        </p:nvSpPr>
        <p:spPr>
          <a:xfrm>
            <a:off x="595313" y="110013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5604" name="Rechteck 28"/>
          <p:cNvSpPr>
            <a:spLocks noChangeArrowheads="1"/>
          </p:cNvSpPr>
          <p:nvPr/>
        </p:nvSpPr>
        <p:spPr bwMode="auto">
          <a:xfrm>
            <a:off x="539750" y="1341438"/>
            <a:ext cx="322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first flight of the He178</a:t>
            </a:r>
            <a:endParaRPr kumimoji="0" lang="de-DE"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605" name="Text Box 5"/>
          <p:cNvSpPr txBox="1">
            <a:spLocks noChangeArrowheads="1"/>
          </p:cNvSpPr>
          <p:nvPr/>
        </p:nvSpPr>
        <p:spPr bwMode="auto">
          <a:xfrm>
            <a:off x="3314700" y="1895475"/>
            <a:ext cx="4867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Date                       Sunday, 27 August 1939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Starting time           Around 6:00   (Sunrise 5:08)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Start                       300 m rolling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Max speed 600 km/h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Erich Warsitz flies 2 rounds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Total flight time 6 minutes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560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feld 21"/>
          <p:cNvSpPr txBox="1">
            <a:spLocks noChangeArrowheads="1"/>
          </p:cNvSpPr>
          <p:nvPr/>
        </p:nvSpPr>
        <p:spPr bwMode="auto">
          <a:xfrm>
            <a:off x="3405188" y="3736975"/>
            <a:ext cx="52720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Both Heinkel and Warsitz later reported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that  the raising of the landing gear was attempted, but in vain.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This is nonsense, the landing gear was fixed, they knew it.</a:t>
            </a:r>
          </a:p>
        </p:txBody>
      </p:sp>
      <p:sp>
        <p:nvSpPr>
          <p:cNvPr id="25608" name="Textfeld 22"/>
          <p:cNvSpPr txBox="1">
            <a:spLocks noChangeArrowheads="1"/>
          </p:cNvSpPr>
          <p:nvPr/>
        </p:nvSpPr>
        <p:spPr bwMode="auto">
          <a:xfrm>
            <a:off x="2338388" y="5530850"/>
            <a:ext cx="445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1" i="0" u="sng"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It was the first turbo jet flight in history</a:t>
            </a:r>
          </a:p>
        </p:txBody>
      </p:sp>
      <p:sp>
        <p:nvSpPr>
          <p:cNvPr id="9" name="Text Placeholder 238"/>
          <p:cNvSpPr txBox="1">
            <a:spLocks/>
          </p:cNvSpPr>
          <p:nvPr/>
        </p:nvSpPr>
        <p:spPr>
          <a:xfrm>
            <a:off x="8383588" y="6446838"/>
            <a:ext cx="268287" cy="195262"/>
          </a:xfrm>
          <a:prstGeom prst="rect">
            <a:avLst/>
          </a:prstGeom>
          <a:noFill/>
          <a:ln w="0" cmpd="sng">
            <a:noFill/>
            <a:prstDash val="solid"/>
          </a:ln>
        </p:spPr>
        <p:txBody>
          <a:bodyPr lIns="0" tIns="17145" rIns="0" bIns="0"/>
          <a:lstStyle/>
          <a:p>
            <a:pPr marL="0" marR="0" lvl="0" indent="0" algn="l" defTabSz="914400" rtl="0" eaLnBrk="1" fontAlgn="auto" latinLnBrk="0" hangingPunct="1">
              <a:lnSpc>
                <a:spcPts val="1300"/>
              </a:lnSpc>
              <a:spcBef>
                <a:spcPts val="0"/>
              </a:spcBef>
              <a:spcAft>
                <a:spcPts val="40"/>
              </a:spcAft>
              <a:buClrTx/>
              <a:buSzTx/>
              <a:buFontTx/>
              <a:buNone/>
              <a:tabLst/>
              <a:defRPr/>
            </a:pPr>
            <a:r>
              <a:rPr kumimoji="0" lang="en-US" sz="1200" b="1" i="0" u="none" strike="noStrike" kern="0" cap="none" spc="110" normalizeH="0" baseline="0" noProof="0">
                <a:ln>
                  <a:noFill/>
                </a:ln>
                <a:solidFill>
                  <a:srgbClr val="000000"/>
                </a:solidFill>
                <a:effectLst/>
                <a:uLnTx/>
                <a:uFillTx/>
                <a:latin typeface="Calibri" panose="02020603050405020304" pitchFamily="2"/>
                <a:ea typeface="+mn-ea"/>
                <a:cs typeface="+mn-cs"/>
              </a:rPr>
              <a:t>25 </a:t>
            </a:r>
          </a:p>
        </p:txBody>
      </p:sp>
    </p:spTree>
    <p:extLst>
      <p:ext uri="{BB962C8B-B14F-4D97-AF65-F5344CB8AC3E}">
        <p14:creationId xmlns:p14="http://schemas.microsoft.com/office/powerpoint/2010/main" val="471876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460500"/>
            <a:ext cx="54927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4060825"/>
            <a:ext cx="36083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 name="Text Placeholder 347"/>
          <p:cNvSpPr>
            <a:spLocks noGrp="1"/>
          </p:cNvSpPr>
          <p:nvPr>
            <p:ph type="body" idx="10"/>
          </p:nvPr>
        </p:nvSpPr>
        <p:spPr>
          <a:xfrm>
            <a:off x="604838" y="1081088"/>
            <a:ext cx="4059237" cy="195262"/>
          </a:xfrm>
        </p:spPr>
        <p:txBody>
          <a:bodyPr/>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graphicFrame>
        <p:nvGraphicFramePr>
          <p:cNvPr id="351" name="table 351"/>
          <p:cNvGraphicFramePr>
            <a:graphicFrameLocks noGrp="1"/>
          </p:cNvGraphicFramePr>
          <p:nvPr/>
        </p:nvGraphicFramePr>
        <p:xfrm>
          <a:off x="393700" y="1460500"/>
          <a:ext cx="8561388" cy="1689100"/>
        </p:xfrm>
        <a:graphic>
          <a:graphicData uri="http://schemas.openxmlformats.org/drawingml/2006/table">
            <a:tbl>
              <a:tblPr/>
              <a:tblGrid>
                <a:gridCol w="5543756">
                  <a:extLst>
                    <a:ext uri="{9D8B030D-6E8A-4147-A177-3AD203B41FA5}">
                      <a16:colId xmlns:a16="http://schemas.microsoft.com/office/drawing/2014/main" val="20000"/>
                    </a:ext>
                  </a:extLst>
                </a:gridCol>
                <a:gridCol w="3017632">
                  <a:extLst>
                    <a:ext uri="{9D8B030D-6E8A-4147-A177-3AD203B41FA5}">
                      <a16:colId xmlns:a16="http://schemas.microsoft.com/office/drawing/2014/main" val="20001"/>
                    </a:ext>
                  </a:extLst>
                </a:gridCol>
              </a:tblGrid>
              <a:tr h="168910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82880" marR="0" indent="0" algn="l">
                        <a:lnSpc>
                          <a:spcPts val="2200"/>
                        </a:lnSpc>
                        <a:spcBef>
                          <a:spcPts val="3995"/>
                        </a:spcBef>
                        <a:spcAft>
                          <a:spcPts val="4955"/>
                        </a:spcAft>
                      </a:pPr>
                      <a:r>
                        <a:rPr lang="en-US" sz="1800" b="1" spc="-40">
                          <a:solidFill>
                            <a:srgbClr val="000000"/>
                          </a:solidFill>
                          <a:latin typeface="Arial" panose="02020603050405020304" pitchFamily="2"/>
                        </a:rPr>
                        <a:t>Short celebration after the first flight of the He178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353" name="Text Placeholder 352"/>
          <p:cNvSpPr>
            <a:spLocks noGrp="1"/>
          </p:cNvSpPr>
          <p:nvPr>
            <p:ph type="body" idx="10"/>
          </p:nvPr>
        </p:nvSpPr>
        <p:spPr>
          <a:xfrm>
            <a:off x="393700" y="3255963"/>
            <a:ext cx="8458200" cy="804862"/>
          </a:xfrm>
        </p:spPr>
        <p:txBody>
          <a:bodyPr tIns="20955"/>
          <a:lstStyle/>
          <a:p>
            <a:pPr marL="365760" indent="0" eaLnBrk="1" fontAlgn="auto" hangingPunct="1">
              <a:lnSpc>
                <a:spcPts val="1500"/>
              </a:lnSpc>
              <a:spcBef>
                <a:spcPts val="0"/>
              </a:spcBef>
              <a:spcAft>
                <a:spcPts val="0"/>
              </a:spcAft>
              <a:buFontTx/>
              <a:buNone/>
              <a:tabLst>
                <a:tab pos="1371600" algn="l"/>
                <a:tab pos="2971800" algn="l"/>
                <a:tab pos="4069080" algn="l"/>
                <a:tab pos="5074920" algn="l"/>
              </a:tabLst>
              <a:defRPr/>
            </a:pPr>
            <a:r>
              <a:rPr lang="en-US" sz="1400" spc="-5">
                <a:solidFill>
                  <a:srgbClr val="000000"/>
                </a:solidFill>
                <a:latin typeface="Calibri" panose="02020603050405020304" pitchFamily="2"/>
              </a:rPr>
              <a:t>Heinkel von Ohain                                   Warsitz Heinkel von Ohain </a:t>
            </a:r>
          </a:p>
          <a:p>
            <a:pPr marL="91440" indent="0" eaLnBrk="1" fontAlgn="auto" hangingPunct="1">
              <a:lnSpc>
                <a:spcPts val="2100"/>
              </a:lnSpc>
              <a:spcBef>
                <a:spcPts val="1300"/>
              </a:spcBef>
              <a:spcAft>
                <a:spcPts val="1260"/>
              </a:spcAft>
              <a:buFontTx/>
              <a:buNone/>
              <a:defRPr/>
            </a:pPr>
            <a:r>
              <a:rPr lang="en-US" sz="1800" b="1" spc="-35">
                <a:solidFill>
                  <a:srgbClr val="000000"/>
                </a:solidFill>
                <a:latin typeface="Arial" panose="02020603050405020304" pitchFamily="2"/>
              </a:rPr>
              <a:t>The second flight of the He178 : 1 November 1939 </a:t>
            </a:r>
          </a:p>
        </p:txBody>
      </p:sp>
      <p:pic>
        <p:nvPicPr>
          <p:cNvPr id="266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feld 27"/>
          <p:cNvSpPr txBox="1">
            <a:spLocks noChangeArrowheads="1"/>
          </p:cNvSpPr>
          <p:nvPr/>
        </p:nvSpPr>
        <p:spPr bwMode="auto">
          <a:xfrm>
            <a:off x="541338" y="4057650"/>
            <a:ext cx="46688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High officials from Berlin come : Udet + entourage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During take off roll the fuel pump fails, Heinkel entertains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visitors  with an opulent  breakfast, after 2 hours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 second successful take off is made and Warsitz flies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for  around15 minutes.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When leaving the visitors seem unimpressed.</a:t>
            </a:r>
            <a:endParaRPr kumimoji="0" lang="de-DE"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 name="Text Placeholder 238"/>
          <p:cNvSpPr txBox="1">
            <a:spLocks/>
          </p:cNvSpPr>
          <p:nvPr/>
        </p:nvSpPr>
        <p:spPr>
          <a:xfrm>
            <a:off x="8383588" y="6446838"/>
            <a:ext cx="268287" cy="195262"/>
          </a:xfrm>
          <a:prstGeom prst="rect">
            <a:avLst/>
          </a:prstGeom>
          <a:noFill/>
          <a:ln w="0" cmpd="sng">
            <a:noFill/>
            <a:prstDash val="solid"/>
          </a:ln>
        </p:spPr>
        <p:txBody>
          <a:bodyPr lIns="0" tIns="17145" rIns="0" bIns="0"/>
          <a:lstStyle/>
          <a:p>
            <a:pPr marL="0" marR="0" lvl="0" indent="0" algn="l" defTabSz="914400" rtl="0" eaLnBrk="1" fontAlgn="auto" latinLnBrk="0" hangingPunct="1">
              <a:lnSpc>
                <a:spcPts val="1300"/>
              </a:lnSpc>
              <a:spcBef>
                <a:spcPts val="0"/>
              </a:spcBef>
              <a:spcAft>
                <a:spcPts val="40"/>
              </a:spcAft>
              <a:buClrTx/>
              <a:buSzTx/>
              <a:buFontTx/>
              <a:buNone/>
              <a:tabLst/>
              <a:defRPr/>
            </a:pPr>
            <a:r>
              <a:rPr kumimoji="0" lang="en-US" sz="1200" b="1" i="0" u="none" strike="noStrike" kern="0" cap="none" spc="110" normalizeH="0" baseline="0" noProof="0">
                <a:ln>
                  <a:noFill/>
                </a:ln>
                <a:solidFill>
                  <a:srgbClr val="000000"/>
                </a:solidFill>
                <a:effectLst/>
                <a:uLnTx/>
                <a:uFillTx/>
                <a:latin typeface="Calibri" panose="02020603050405020304" pitchFamily="2"/>
                <a:ea typeface="+mn-ea"/>
                <a:cs typeface="+mn-cs"/>
              </a:rPr>
              <a:t>26 </a:t>
            </a:r>
          </a:p>
        </p:txBody>
      </p:sp>
    </p:spTree>
    <p:extLst>
      <p:ext uri="{BB962C8B-B14F-4D97-AF65-F5344CB8AC3E}">
        <p14:creationId xmlns:p14="http://schemas.microsoft.com/office/powerpoint/2010/main" val="2886519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408238"/>
            <a:ext cx="603091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Text Placeholder 361"/>
          <p:cNvSpPr>
            <a:spLocks noGrp="1"/>
          </p:cNvSpPr>
          <p:nvPr>
            <p:ph type="body" idx="10"/>
          </p:nvPr>
        </p:nvSpPr>
        <p:spPr>
          <a:xfrm>
            <a:off x="557213" y="1138238"/>
            <a:ext cx="4059237" cy="195262"/>
          </a:xfrm>
        </p:spPr>
        <p:txBody>
          <a:bodyPr tIns="0"/>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sp>
        <p:nvSpPr>
          <p:cNvPr id="27652" name="Text Placeholder 362"/>
          <p:cNvSpPr>
            <a:spLocks noGrp="1"/>
          </p:cNvSpPr>
          <p:nvPr>
            <p:ph type="body" idx="10"/>
          </p:nvPr>
        </p:nvSpPr>
        <p:spPr bwMode="auto">
          <a:xfrm>
            <a:off x="628650" y="1609725"/>
            <a:ext cx="6934200" cy="5699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tIns="0" numCol="1" anchorCtr="0" compatLnSpc="1">
            <a:prstTxWarp prst="textNoShape">
              <a:avLst/>
            </a:prstTxWarp>
          </a:bodyPr>
          <a:lstStyle/>
          <a:p>
            <a:pPr marL="0" indent="0" algn="just" eaLnBrk="1" hangingPunct="1">
              <a:lnSpc>
                <a:spcPts val="1700"/>
              </a:lnSpc>
              <a:spcBef>
                <a:spcPct val="0"/>
              </a:spcBef>
              <a:spcAft>
                <a:spcPts val="1125"/>
              </a:spcAft>
              <a:buFontTx/>
              <a:buNone/>
            </a:pPr>
            <a:r>
              <a:rPr lang="en-US" altLang="en-US" sz="1400" smtClean="0">
                <a:solidFill>
                  <a:srgbClr val="000000"/>
                </a:solidFill>
                <a:latin typeface="Arial" panose="020B0604020202020204" pitchFamily="34" charset="0"/>
              </a:rPr>
              <a:t>But around 2 months later Heinkel receives from the RLM the official assignment to develop a jet plane with 2 jet engines under the wing, the name is He280.</a:t>
            </a:r>
          </a:p>
        </p:txBody>
      </p:sp>
      <p:graphicFrame>
        <p:nvGraphicFramePr>
          <p:cNvPr id="370" name="table 370"/>
          <p:cNvGraphicFramePr>
            <a:graphicFrameLocks noGrp="1"/>
          </p:cNvGraphicFramePr>
          <p:nvPr/>
        </p:nvGraphicFramePr>
        <p:xfrm>
          <a:off x="-2003425" y="4292600"/>
          <a:ext cx="8458200" cy="1849438"/>
        </p:xfrm>
        <a:graphic>
          <a:graphicData uri="http://schemas.openxmlformats.org/drawingml/2006/table">
            <a:tbl>
              <a:tblPr/>
              <a:tblGrid>
                <a:gridCol w="3965575">
                  <a:extLst>
                    <a:ext uri="{9D8B030D-6E8A-4147-A177-3AD203B41FA5}">
                      <a16:colId xmlns:a16="http://schemas.microsoft.com/office/drawing/2014/main" val="20000"/>
                    </a:ext>
                  </a:extLst>
                </a:gridCol>
                <a:gridCol w="4492625">
                  <a:extLst>
                    <a:ext uri="{9D8B030D-6E8A-4147-A177-3AD203B41FA5}">
                      <a16:colId xmlns:a16="http://schemas.microsoft.com/office/drawing/2014/main" val="20001"/>
                    </a:ext>
                  </a:extLst>
                </a:gridCol>
              </a:tblGrid>
              <a:tr h="184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chemeClr val="tx1"/>
                          </a:solidFill>
                          <a:effectLst/>
                          <a:latin typeface="Calibri" pitchFamily="34" charset="0"/>
                        </a:rPr>
                        <a:t> </a:t>
                      </a:r>
                    </a:p>
                  </a:txBody>
                  <a:tcPr marL="0" marR="0" marT="0" marB="0" horzOverflow="overflow">
                    <a:lnL>
                      <a:noFill/>
                    </a:lnL>
                    <a:lnR>
                      <a:noFill/>
                    </a:lnR>
                    <a:lnT>
                      <a:noFill/>
                    </a:lnT>
                    <a:lnB>
                      <a:noFill/>
                    </a:lnB>
                    <a:lnTlToBr>
                      <a:noFill/>
                    </a:lnTlToBr>
                    <a:lnBlToTr>
                      <a:noFill/>
                    </a:lnBlToTr>
                    <a:noFill/>
                  </a:tcPr>
                </a:tc>
                <a:tc>
                  <a:txBody>
                    <a:bodyPr/>
                    <a:lstStyle/>
                    <a:p>
                      <a:pPr marL="411163" marR="0" lvl="0" indent="0" algn="l" defTabSz="914400" rtl="0" eaLnBrk="1" fontAlgn="base" latinLnBrk="0" hangingPunct="1">
                        <a:lnSpc>
                          <a:spcPts val="1600"/>
                        </a:lnSpc>
                        <a:spcBef>
                          <a:spcPts val="2463"/>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One potential engine for the He280 </a:t>
                      </a:r>
                    </a:p>
                    <a:p>
                      <a:pPr marL="411163" marR="0" lvl="0" indent="0" algn="l" defTabSz="914400" rtl="0" eaLnBrk="1" fontAlgn="base" latinLnBrk="0" hangingPunct="1">
                        <a:lnSpc>
                          <a:spcPts val="1700"/>
                        </a:lnSpc>
                        <a:spcBef>
                          <a:spcPct val="0"/>
                        </a:spcBef>
                        <a:spcAft>
                          <a:spcPts val="2050"/>
                        </a:spcAft>
                        <a:buClrTx/>
                        <a:buSzTx/>
                        <a:buFontTx/>
                        <a:buNone/>
                        <a:tabLst/>
                      </a:pPr>
                      <a:r>
                        <a:rPr kumimoji="0" lang="en-US" sz="1400" b="0" i="0" u="none" strike="noStrike" cap="none" normalizeH="0" baseline="0" smtClean="0">
                          <a:ln>
                            <a:noFill/>
                          </a:ln>
                          <a:solidFill>
                            <a:srgbClr val="000000"/>
                          </a:solidFill>
                          <a:effectLst/>
                          <a:latin typeface="Arial" charset="0"/>
                        </a:rPr>
                        <a:t>is the HeS8 (right) a derivative of the HeS3B (left) It has a straight flow through combustion chamber, a much longer rotor between compressor and turbine and thus a smaller diameter. The HeS8 never reaches more than 600 kp (1323 lb) thrust.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72" name="Text Placeholder 371"/>
          <p:cNvSpPr>
            <a:spLocks noGrp="1"/>
          </p:cNvSpPr>
          <p:nvPr>
            <p:ph type="body" idx="10"/>
          </p:nvPr>
        </p:nvSpPr>
        <p:spPr>
          <a:xfrm>
            <a:off x="530225" y="6408738"/>
            <a:ext cx="8458200" cy="195262"/>
          </a:xfrm>
        </p:spPr>
        <p:txBody>
          <a:bodyPr tIns="17145"/>
          <a:lstStyle/>
          <a:p>
            <a:pPr marL="7863840" indent="0" eaLnBrk="1" fontAlgn="auto" hangingPunct="1">
              <a:lnSpc>
                <a:spcPts val="1300"/>
              </a:lnSpc>
              <a:spcBef>
                <a:spcPts val="0"/>
              </a:spcBef>
              <a:spcAft>
                <a:spcPts val="40"/>
              </a:spcAft>
              <a:buFontTx/>
              <a:buNone/>
              <a:defRPr/>
            </a:pPr>
            <a:r>
              <a:rPr lang="en-US" sz="1200" b="1" spc="195" smtClean="0">
                <a:solidFill>
                  <a:srgbClr val="000000"/>
                </a:solidFill>
                <a:latin typeface="Calibri" panose="02020603050405020304" pitchFamily="2"/>
              </a:rPr>
              <a:t>27 </a:t>
            </a:r>
            <a:endParaRPr lang="en-US" sz="1200" b="1" spc="195">
              <a:solidFill>
                <a:srgbClr val="000000"/>
              </a:solidFill>
              <a:latin typeface="Calibri" panose="02020603050405020304" pitchFamily="2"/>
            </a:endParaRPr>
          </a:p>
        </p:txBody>
      </p:sp>
      <p:pic>
        <p:nvPicPr>
          <p:cNvPr id="2765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29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 y="533400"/>
            <a:ext cx="79295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122116"/>
      </p:ext>
    </p:extLst>
  </p:cSld>
  <p:clrMapOvr>
    <a:masterClrMapping/>
  </p:clrMapOvr>
  <p:transition spd="med">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5" y="1746250"/>
            <a:ext cx="3651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548063"/>
            <a:ext cx="42767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5" y="3587750"/>
            <a:ext cx="233521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Placeholder 383"/>
          <p:cNvSpPr>
            <a:spLocks noGrp="1"/>
          </p:cNvSpPr>
          <p:nvPr>
            <p:ph type="body" idx="10"/>
          </p:nvPr>
        </p:nvSpPr>
        <p:spPr bwMode="auto">
          <a:xfrm>
            <a:off x="317500" y="6437313"/>
            <a:ext cx="8458200" cy="1952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numCol="1" anchorCtr="0" compatLnSpc="1">
            <a:prstTxWarp prst="textNoShape">
              <a:avLst/>
            </a:prstTxWarp>
          </a:bodyPr>
          <a:lstStyle/>
          <a:p>
            <a:pPr marL="0" indent="0" algn="r" eaLnBrk="1" hangingPunct="1">
              <a:lnSpc>
                <a:spcPts val="1300"/>
              </a:lnSpc>
              <a:spcBef>
                <a:spcPct val="0"/>
              </a:spcBef>
              <a:spcAft>
                <a:spcPts val="38"/>
              </a:spcAft>
              <a:buFontTx/>
              <a:buNone/>
            </a:pPr>
            <a:r>
              <a:rPr lang="en-US" altLang="en-US" sz="1200" b="1" smtClean="0">
                <a:solidFill>
                  <a:srgbClr val="000000"/>
                </a:solidFill>
                <a:latin typeface="Calibri" panose="020F0502020204030204" pitchFamily="34" charset="0"/>
              </a:rPr>
              <a:t>28 </a:t>
            </a:r>
          </a:p>
        </p:txBody>
      </p:sp>
      <p:sp>
        <p:nvSpPr>
          <p:cNvPr id="387" name="Text Placeholder 386"/>
          <p:cNvSpPr>
            <a:spLocks noGrp="1"/>
          </p:cNvSpPr>
          <p:nvPr>
            <p:ph type="body" idx="10"/>
          </p:nvPr>
        </p:nvSpPr>
        <p:spPr>
          <a:xfrm>
            <a:off x="585788" y="1090613"/>
            <a:ext cx="4059237" cy="195262"/>
          </a:xfrm>
        </p:spPr>
        <p:txBody>
          <a:bodyPr tIns="0"/>
          <a:lstStyle/>
          <a:p>
            <a:pPr marL="0" indent="0" eaLnBrk="1" fontAlgn="auto" hangingPunct="1">
              <a:lnSpc>
                <a:spcPts val="1500"/>
              </a:lnSpc>
              <a:spcBef>
                <a:spcPts val="0"/>
              </a:spcBef>
              <a:spcAft>
                <a:spcPts val="0"/>
              </a:spcAft>
              <a:buFontTx/>
              <a:buNone/>
              <a:defRPr/>
            </a:pPr>
            <a:r>
              <a:rPr lang="en-US" sz="2000" b="1" spc="-10">
                <a:solidFill>
                  <a:srgbClr val="000000"/>
                </a:solidFill>
                <a:latin typeface="Arial" panose="02020603050405020304" pitchFamily="2"/>
              </a:rPr>
              <a:t>9 Hans Joachim Pabst von Ohain </a:t>
            </a:r>
          </a:p>
        </p:txBody>
      </p:sp>
      <p:pic>
        <p:nvPicPr>
          <p:cNvPr id="286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feld 24"/>
          <p:cNvSpPr txBox="1">
            <a:spLocks noChangeArrowheads="1"/>
          </p:cNvSpPr>
          <p:nvPr/>
        </p:nvSpPr>
        <p:spPr bwMode="auto">
          <a:xfrm>
            <a:off x="376238" y="1565275"/>
            <a:ext cx="4770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First flight of the He280 is on 30th  March 1941.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For safety reasons  the engine cowls are not attached.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The second flight  6 days later is observed by Ernst Udet.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He is excited and allows Heinkel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to buy the Hirth Motoren Company, which means, he 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now an engine manufacturer  and may continue 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his engine activities.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681" name="Textfeld 9"/>
          <p:cNvSpPr txBox="1">
            <a:spLocks noChangeArrowheads="1"/>
          </p:cNvSpPr>
          <p:nvPr/>
        </p:nvSpPr>
        <p:spPr bwMode="auto">
          <a:xfrm>
            <a:off x="114300" y="5629275"/>
            <a:ext cx="81311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0" algn="l" defTabSz="914400" rtl="0" eaLnBrk="1" fontAlgn="base" latinLnBrk="0" hangingPunct="1">
              <a:lnSpc>
                <a:spcPts val="1700"/>
              </a:lnSpc>
              <a:spcBef>
                <a:spcPts val="788"/>
              </a:spcBef>
              <a:spcAft>
                <a:spcPts val="10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On the second flight the engine cowls are closed. On the right photo Udet makes a seating test. </a:t>
            </a:r>
          </a:p>
          <a:p>
            <a:pPr marL="342900" marR="0" lvl="0" indent="0" algn="l" defTabSz="914400" rtl="0" eaLnBrk="1" fontAlgn="base" latinLnBrk="0" hangingPunct="1">
              <a:lnSpc>
                <a:spcPts val="1700"/>
              </a:lnSpc>
              <a:spcBef>
                <a:spcPts val="788"/>
              </a:spcBef>
              <a:spcAft>
                <a:spcPts val="10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End of the story: In March 1943 the He 280 is cancelled, the engines remain prototypes.</a:t>
            </a:r>
          </a:p>
        </p:txBody>
      </p:sp>
      <p:sp>
        <p:nvSpPr>
          <p:cNvPr id="28682" name="Textfeld 8"/>
          <p:cNvSpPr txBox="1">
            <a:spLocks noChangeArrowheads="1"/>
          </p:cNvSpPr>
          <p:nvPr/>
        </p:nvSpPr>
        <p:spPr bwMode="auto">
          <a:xfrm>
            <a:off x="7377113" y="4327525"/>
            <a:ext cx="1138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Ernst Udet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1896 - 1941</a:t>
            </a:r>
          </a:p>
        </p:txBody>
      </p:sp>
    </p:spTree>
    <p:extLst>
      <p:ext uri="{BB962C8B-B14F-4D97-AF65-F5344CB8AC3E}">
        <p14:creationId xmlns:p14="http://schemas.microsoft.com/office/powerpoint/2010/main" val="2550227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 name="Text Placeholder 398"/>
          <p:cNvSpPr>
            <a:spLocks noGrp="1"/>
          </p:cNvSpPr>
          <p:nvPr>
            <p:ph type="body" idx="10"/>
          </p:nvPr>
        </p:nvSpPr>
        <p:spPr>
          <a:xfrm>
            <a:off x="227013" y="6446838"/>
            <a:ext cx="8458200" cy="195262"/>
          </a:xfrm>
        </p:spPr>
        <p:txBody>
          <a:bodyPr tIns="17145"/>
          <a:lstStyle/>
          <a:p>
            <a:pPr marL="0" indent="0" algn="r" eaLnBrk="1" fontAlgn="auto" hangingPunct="1">
              <a:lnSpc>
                <a:spcPts val="1300"/>
              </a:lnSpc>
              <a:spcBef>
                <a:spcPts val="0"/>
              </a:spcBef>
              <a:spcAft>
                <a:spcPts val="40"/>
              </a:spcAft>
              <a:buFontTx/>
              <a:buNone/>
              <a:defRPr/>
            </a:pPr>
            <a:r>
              <a:rPr lang="en-US" sz="1200" b="1" spc="195" smtClean="0">
                <a:solidFill>
                  <a:srgbClr val="000000"/>
                </a:solidFill>
                <a:latin typeface="Calibri" panose="02020603050405020304" pitchFamily="2"/>
              </a:rPr>
              <a:t>29 </a:t>
            </a:r>
            <a:endParaRPr lang="en-US" sz="1200" b="1" spc="195">
              <a:solidFill>
                <a:srgbClr val="000000"/>
              </a:solidFill>
              <a:latin typeface="Calibri" panose="02020603050405020304" pitchFamily="2"/>
            </a:endParaRPr>
          </a:p>
        </p:txBody>
      </p:sp>
      <p:sp>
        <p:nvSpPr>
          <p:cNvPr id="402" name="Text Placeholder 401"/>
          <p:cNvSpPr>
            <a:spLocks noGrp="1"/>
          </p:cNvSpPr>
          <p:nvPr>
            <p:ph type="body" idx="10"/>
          </p:nvPr>
        </p:nvSpPr>
        <p:spPr>
          <a:xfrm>
            <a:off x="604838" y="1138238"/>
            <a:ext cx="4059237" cy="195262"/>
          </a:xfrm>
        </p:spPr>
        <p:txBody>
          <a:bodyPr tIns="0"/>
          <a:lstStyle/>
          <a:p>
            <a:pPr marL="0" indent="0" eaLnBrk="1" fontAlgn="auto" hangingPunct="1">
              <a:lnSpc>
                <a:spcPts val="1500"/>
              </a:lnSpc>
              <a:spcBef>
                <a:spcPts val="0"/>
              </a:spcBef>
              <a:spcAft>
                <a:spcPts val="0"/>
              </a:spcAft>
              <a:buFontTx/>
              <a:buNone/>
              <a:defRPr/>
            </a:pPr>
            <a:r>
              <a:rPr lang="en-US" sz="2000" b="1" spc="-10" smtClean="0">
                <a:solidFill>
                  <a:srgbClr val="000000"/>
                </a:solidFill>
                <a:latin typeface="Arial" panose="02020603050405020304" pitchFamily="2"/>
              </a:rPr>
              <a:t>10   Anselm Franz</a:t>
            </a:r>
            <a:endParaRPr lang="en-US" sz="2000" b="1" spc="-10">
              <a:solidFill>
                <a:srgbClr val="000000"/>
              </a:solidFill>
              <a:latin typeface="Arial" panose="02020603050405020304" pitchFamily="2"/>
            </a:endParaRPr>
          </a:p>
        </p:txBody>
      </p:sp>
      <p:pic>
        <p:nvPicPr>
          <p:cNvPr id="29700" name="Picture 2" descr="C:\Die-ersten-Triebwerke\Franz-Anselm\Fotos Anselm Franz\DrFranz-2.jpg"/>
          <p:cNvPicPr>
            <a:picLocks noChangeAspect="1" noChangeArrowheads="1"/>
          </p:cNvPicPr>
          <p:nvPr/>
        </p:nvPicPr>
        <p:blipFill>
          <a:blip r:embed="rId2">
            <a:extLst>
              <a:ext uri="{28A0092B-C50C-407E-A947-70E740481C1C}">
                <a14:useLocalDpi xmlns:a14="http://schemas.microsoft.com/office/drawing/2010/main" val="0"/>
              </a:ext>
            </a:extLst>
          </a:blip>
          <a:srcRect b="18"/>
          <a:stretch>
            <a:fillRect/>
          </a:stretch>
        </p:blipFill>
        <p:spPr bwMode="auto">
          <a:xfrm>
            <a:off x="635000" y="1441450"/>
            <a:ext cx="13763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feld 8"/>
          <p:cNvSpPr txBox="1">
            <a:spLocks noChangeArrowheads="1"/>
          </p:cNvSpPr>
          <p:nvPr/>
        </p:nvSpPr>
        <p:spPr bwMode="auto">
          <a:xfrm>
            <a:off x="568325" y="3252788"/>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Dr. Anselm Franz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1900 - 1994</a:t>
            </a:r>
          </a:p>
        </p:txBody>
      </p:sp>
      <p:sp>
        <p:nvSpPr>
          <p:cNvPr id="10" name="Rechteck 9"/>
          <p:cNvSpPr/>
          <p:nvPr/>
        </p:nvSpPr>
        <p:spPr>
          <a:xfrm>
            <a:off x="2103438" y="1425575"/>
            <a:ext cx="4572000" cy="16002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Franz‘s vita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1900  1.January born in Schladming, Austria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1918-1924   Studies in Graz</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1936 Working on superchargers at Junkers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1939 Chief engineer for the turbo engine development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After 1945 Working for Lycoming</a:t>
            </a:r>
          </a:p>
        </p:txBody>
      </p:sp>
      <p:pic>
        <p:nvPicPr>
          <p:cNvPr id="29703" name="Picture 3" descr="C:\Die-ersten-Triebwerke\Junkers-Triebwerke\Jumo004\Ansichten\Jumo-004-Q3-red.jpg"/>
          <p:cNvPicPr>
            <a:picLocks noChangeAspect="1" noChangeArrowheads="1"/>
          </p:cNvPicPr>
          <p:nvPr/>
        </p:nvPicPr>
        <p:blipFill>
          <a:blip r:embed="rId3">
            <a:extLst>
              <a:ext uri="{28A0092B-C50C-407E-A947-70E740481C1C}">
                <a14:useLocalDpi xmlns:a14="http://schemas.microsoft.com/office/drawing/2010/main" val="0"/>
              </a:ext>
            </a:extLst>
          </a:blip>
          <a:srcRect b="-43"/>
          <a:stretch>
            <a:fillRect/>
          </a:stretch>
        </p:blipFill>
        <p:spPr bwMode="auto">
          <a:xfrm>
            <a:off x="4335463" y="3802063"/>
            <a:ext cx="4519612" cy="1149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4" descr="C:\Av-Meine-Flugzeugfotos-2\Deutschland\Me262-1984-1.jpg"/>
          <p:cNvPicPr>
            <a:picLocks noChangeAspect="1" noChangeArrowheads="1"/>
          </p:cNvPicPr>
          <p:nvPr/>
        </p:nvPicPr>
        <p:blipFill>
          <a:blip r:embed="rId4">
            <a:extLst>
              <a:ext uri="{28A0092B-C50C-407E-A947-70E740481C1C}">
                <a14:useLocalDpi xmlns:a14="http://schemas.microsoft.com/office/drawing/2010/main" val="0"/>
              </a:ext>
            </a:extLst>
          </a:blip>
          <a:srcRect r="55" b="-29"/>
          <a:stretch>
            <a:fillRect/>
          </a:stretch>
        </p:blipFill>
        <p:spPr bwMode="auto">
          <a:xfrm>
            <a:off x="692150" y="3810000"/>
            <a:ext cx="3522663" cy="17208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hteck 10"/>
          <p:cNvSpPr/>
          <p:nvPr/>
        </p:nvSpPr>
        <p:spPr>
          <a:xfrm>
            <a:off x="1082675" y="5605463"/>
            <a:ext cx="2527300" cy="95408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Me 262 First flight 18.7.1942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Top speed over 850 km/h (1004 km/h in one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1368 aircraft built</a:t>
            </a:r>
          </a:p>
        </p:txBody>
      </p:sp>
      <p:pic>
        <p:nvPicPr>
          <p:cNvPr id="29706" name="Picture 10" descr="C:\Av-Meine-Flugzeugfotos-2\50Jahre-29Fotos\Franz-1989-r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1360488"/>
            <a:ext cx="13906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feld 8"/>
          <p:cNvSpPr txBox="1">
            <a:spLocks noChangeArrowheads="1"/>
          </p:cNvSpPr>
          <p:nvPr/>
        </p:nvSpPr>
        <p:spPr bwMode="auto">
          <a:xfrm>
            <a:off x="6784975" y="3213100"/>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Dr. Anselm Franz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1989 in München</a:t>
            </a:r>
          </a:p>
        </p:txBody>
      </p:sp>
      <p:cxnSp>
        <p:nvCxnSpPr>
          <p:cNvPr id="15" name="Gerade Verbindung 14"/>
          <p:cNvCxnSpPr>
            <a:stCxn id="29701" idx="0"/>
          </p:cNvCxnSpPr>
          <p:nvPr/>
        </p:nvCxnSpPr>
        <p:spPr>
          <a:xfrm flipV="1">
            <a:off x="1323975" y="1355725"/>
            <a:ext cx="5326063"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1963738" y="1300163"/>
            <a:ext cx="427355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29710" name="Textfeld 15"/>
          <p:cNvSpPr txBox="1">
            <a:spLocks noChangeArrowheads="1"/>
          </p:cNvSpPr>
          <p:nvPr/>
        </p:nvSpPr>
        <p:spPr bwMode="auto">
          <a:xfrm>
            <a:off x="5284788" y="4959350"/>
            <a:ext cx="2686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Jumo 004 AB Serie for Me262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Thrust 910 kp (2006 lb)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Weight 850 kg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PR 3.1 with 8 stages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First run 6.8.1940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6000 units built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pic>
        <p:nvPicPr>
          <p:cNvPr id="297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29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 name="Text Placeholder 398"/>
          <p:cNvSpPr>
            <a:spLocks noGrp="1"/>
          </p:cNvSpPr>
          <p:nvPr>
            <p:ph type="body" idx="10"/>
          </p:nvPr>
        </p:nvSpPr>
        <p:spPr>
          <a:xfrm>
            <a:off x="227013" y="6446838"/>
            <a:ext cx="8458200" cy="195262"/>
          </a:xfrm>
        </p:spPr>
        <p:txBody>
          <a:bodyPr tIns="17145"/>
          <a:lstStyle/>
          <a:p>
            <a:pPr marL="0" indent="0" algn="r" eaLnBrk="1" fontAlgn="auto" hangingPunct="1">
              <a:lnSpc>
                <a:spcPts val="1300"/>
              </a:lnSpc>
              <a:spcBef>
                <a:spcPts val="0"/>
              </a:spcBef>
              <a:spcAft>
                <a:spcPts val="40"/>
              </a:spcAft>
              <a:buFontTx/>
              <a:buNone/>
              <a:defRPr/>
            </a:pPr>
            <a:r>
              <a:rPr lang="en-US" sz="1200" b="1" spc="195" smtClean="0">
                <a:solidFill>
                  <a:srgbClr val="000000"/>
                </a:solidFill>
                <a:latin typeface="Calibri" panose="02020603050405020304" pitchFamily="2"/>
              </a:rPr>
              <a:t>30 </a:t>
            </a:r>
            <a:endParaRPr lang="en-US" sz="1200" b="1" spc="195">
              <a:solidFill>
                <a:srgbClr val="000000"/>
              </a:solidFill>
              <a:latin typeface="Calibri" panose="02020603050405020304" pitchFamily="2"/>
            </a:endParaRPr>
          </a:p>
        </p:txBody>
      </p:sp>
      <p:sp>
        <p:nvSpPr>
          <p:cNvPr id="402" name="Text Placeholder 401"/>
          <p:cNvSpPr>
            <a:spLocks noGrp="1"/>
          </p:cNvSpPr>
          <p:nvPr>
            <p:ph type="body" idx="10"/>
          </p:nvPr>
        </p:nvSpPr>
        <p:spPr>
          <a:xfrm>
            <a:off x="538163" y="1071563"/>
            <a:ext cx="4059237" cy="195262"/>
          </a:xfrm>
        </p:spPr>
        <p:txBody>
          <a:bodyPr tIns="0"/>
          <a:lstStyle/>
          <a:p>
            <a:pPr marL="0" indent="0" eaLnBrk="1" fontAlgn="auto" hangingPunct="1">
              <a:lnSpc>
                <a:spcPts val="1500"/>
              </a:lnSpc>
              <a:spcBef>
                <a:spcPts val="0"/>
              </a:spcBef>
              <a:spcAft>
                <a:spcPts val="0"/>
              </a:spcAft>
              <a:buFontTx/>
              <a:buNone/>
              <a:defRPr/>
            </a:pPr>
            <a:r>
              <a:rPr lang="en-US" sz="2000" b="1" spc="-10" smtClean="0">
                <a:solidFill>
                  <a:srgbClr val="000000"/>
                </a:solidFill>
                <a:latin typeface="Arial" panose="02020603050405020304" pitchFamily="2"/>
              </a:rPr>
              <a:t>11   Hermann Östrich</a:t>
            </a:r>
            <a:endParaRPr lang="en-US" sz="2000" b="1" spc="-10">
              <a:solidFill>
                <a:srgbClr val="000000"/>
              </a:solidFill>
              <a:latin typeface="Arial" panose="02020603050405020304" pitchFamily="2"/>
            </a:endParaRPr>
          </a:p>
        </p:txBody>
      </p:sp>
      <p:sp>
        <p:nvSpPr>
          <p:cNvPr id="30724" name="Textfeld 8"/>
          <p:cNvSpPr txBox="1">
            <a:spLocks noChangeArrowheads="1"/>
          </p:cNvSpPr>
          <p:nvPr/>
        </p:nvSpPr>
        <p:spPr bwMode="auto">
          <a:xfrm>
            <a:off x="520700" y="3425825"/>
            <a:ext cx="187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Dr.Hermann Östrich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1903 - 1973</a:t>
            </a:r>
          </a:p>
        </p:txBody>
      </p:sp>
      <p:sp>
        <p:nvSpPr>
          <p:cNvPr id="10" name="Rechteck 9"/>
          <p:cNvSpPr/>
          <p:nvPr/>
        </p:nvSpPr>
        <p:spPr>
          <a:xfrm>
            <a:off x="2103438" y="1425575"/>
            <a:ext cx="4572000" cy="18161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Östrich‘s  vita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1903  30.December born in  Duisburg</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Studies in Hannover, Berlin</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1926 Working for DVLR</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1935 BRAMO in Berlin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1939 Chief engineer for the turbo engine development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After 1945 Working for Snecma (Atar)</a:t>
            </a:r>
          </a:p>
        </p:txBody>
      </p:sp>
      <p:sp>
        <p:nvSpPr>
          <p:cNvPr id="11" name="Rechteck 10"/>
          <p:cNvSpPr/>
          <p:nvPr/>
        </p:nvSpPr>
        <p:spPr>
          <a:xfrm>
            <a:off x="563563" y="5778500"/>
            <a:ext cx="3738562" cy="9540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Arado Ar 234 V6 First flight 8.4.1944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Top speed of 234C  872 km/h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214 aircraft built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pic>
        <p:nvPicPr>
          <p:cNvPr id="30727" name="Picture 11" descr="C:\Die-ersten-Triebwerke\Oestrich\Oestri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477963"/>
            <a:ext cx="134778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3" descr="C:\Die-ersten-Triebwerke\BMW\Vortrag-1989\Bild4.jpg"/>
          <p:cNvPicPr>
            <a:picLocks noChangeAspect="1" noChangeArrowheads="1"/>
          </p:cNvPicPr>
          <p:nvPr/>
        </p:nvPicPr>
        <p:blipFill>
          <a:blip r:embed="rId3">
            <a:extLst>
              <a:ext uri="{28A0092B-C50C-407E-A947-70E740481C1C}">
                <a14:useLocalDpi xmlns:a14="http://schemas.microsoft.com/office/drawing/2010/main" val="0"/>
              </a:ext>
            </a:extLst>
          </a:blip>
          <a:srcRect r="-14" b="76"/>
          <a:stretch>
            <a:fillRect/>
          </a:stretch>
        </p:blipFill>
        <p:spPr bwMode="auto">
          <a:xfrm>
            <a:off x="4167188" y="3749675"/>
            <a:ext cx="3830637" cy="150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9" name="Picture 10" descr="C:\Av-LRT-Deutschland-2\Arado\Ar234-V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4073525"/>
            <a:ext cx="2887663" cy="15954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0" name="Textfeld 11"/>
          <p:cNvSpPr txBox="1">
            <a:spLocks noChangeArrowheads="1"/>
          </p:cNvSpPr>
          <p:nvPr/>
        </p:nvSpPr>
        <p:spPr bwMode="auto">
          <a:xfrm>
            <a:off x="4656138" y="5257800"/>
            <a:ext cx="3092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BMW 003 A Serie for Ar234, He162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Thrust 800 kp (1764 lb)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Weight 570 kg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PR 3.1 with 7 stages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First run 20.2.1941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700 units built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pic>
        <p:nvPicPr>
          <p:cNvPr id="307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967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 name="Text Placeholder 398"/>
          <p:cNvSpPr>
            <a:spLocks noGrp="1"/>
          </p:cNvSpPr>
          <p:nvPr>
            <p:ph type="body" idx="10"/>
          </p:nvPr>
        </p:nvSpPr>
        <p:spPr>
          <a:xfrm>
            <a:off x="198438" y="6446838"/>
            <a:ext cx="8458200" cy="195262"/>
          </a:xfrm>
        </p:spPr>
        <p:txBody>
          <a:bodyPr tIns="17145"/>
          <a:lstStyle/>
          <a:p>
            <a:pPr marL="0" indent="0" algn="r" eaLnBrk="1" fontAlgn="auto" hangingPunct="1">
              <a:lnSpc>
                <a:spcPts val="1300"/>
              </a:lnSpc>
              <a:spcBef>
                <a:spcPts val="0"/>
              </a:spcBef>
              <a:spcAft>
                <a:spcPts val="40"/>
              </a:spcAft>
              <a:buFontTx/>
              <a:buNone/>
              <a:defRPr/>
            </a:pPr>
            <a:r>
              <a:rPr lang="en-US" sz="1200" b="1" spc="195" smtClean="0">
                <a:solidFill>
                  <a:srgbClr val="000000"/>
                </a:solidFill>
                <a:latin typeface="Calibri" panose="02020603050405020304" pitchFamily="2"/>
              </a:rPr>
              <a:t>31 </a:t>
            </a:r>
            <a:endParaRPr lang="en-US" sz="1200" b="1" spc="195">
              <a:solidFill>
                <a:srgbClr val="000000"/>
              </a:solidFill>
              <a:latin typeface="Calibri" panose="02020603050405020304" pitchFamily="2"/>
            </a:endParaRPr>
          </a:p>
        </p:txBody>
      </p:sp>
      <p:sp>
        <p:nvSpPr>
          <p:cNvPr id="402" name="Text Placeholder 401"/>
          <p:cNvSpPr>
            <a:spLocks noGrp="1"/>
          </p:cNvSpPr>
          <p:nvPr>
            <p:ph type="body" idx="10"/>
          </p:nvPr>
        </p:nvSpPr>
        <p:spPr>
          <a:xfrm>
            <a:off x="528638" y="1139825"/>
            <a:ext cx="4060825" cy="195263"/>
          </a:xfrm>
        </p:spPr>
        <p:txBody>
          <a:bodyPr tIns="0"/>
          <a:lstStyle/>
          <a:p>
            <a:pPr marL="0" indent="0" eaLnBrk="1" fontAlgn="auto" hangingPunct="1">
              <a:lnSpc>
                <a:spcPts val="1500"/>
              </a:lnSpc>
              <a:spcBef>
                <a:spcPts val="0"/>
              </a:spcBef>
              <a:spcAft>
                <a:spcPts val="0"/>
              </a:spcAft>
              <a:buFontTx/>
              <a:buNone/>
              <a:defRPr/>
            </a:pPr>
            <a:r>
              <a:rPr lang="en-US" sz="2000" b="1" spc="-10" smtClean="0">
                <a:solidFill>
                  <a:srgbClr val="000000"/>
                </a:solidFill>
                <a:latin typeface="Arial" panose="02020603050405020304" pitchFamily="2"/>
              </a:rPr>
              <a:t>12 </a:t>
            </a:r>
            <a:r>
              <a:rPr lang="en-US" sz="2000" b="1" spc="-10">
                <a:solidFill>
                  <a:srgbClr val="000000"/>
                </a:solidFill>
                <a:latin typeface="Arial" panose="02020603050405020304" pitchFamily="2"/>
              </a:rPr>
              <a:t>The whole German Story </a:t>
            </a:r>
          </a:p>
        </p:txBody>
      </p:sp>
      <p:pic>
        <p:nvPicPr>
          <p:cNvPr id="3174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33350"/>
            <a:ext cx="798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Gruppieren 120"/>
          <p:cNvGrpSpPr>
            <a:grpSpLocks/>
          </p:cNvGrpSpPr>
          <p:nvPr/>
        </p:nvGrpSpPr>
        <p:grpSpPr bwMode="auto">
          <a:xfrm>
            <a:off x="862013" y="1517650"/>
            <a:ext cx="7100887" cy="4225925"/>
            <a:chOff x="928641" y="2060848"/>
            <a:chExt cx="7100664" cy="4225652"/>
          </a:xfrm>
        </p:grpSpPr>
        <p:pic>
          <p:nvPicPr>
            <p:cNvPr id="31751" name="Picture 49"/>
            <p:cNvPicPr>
              <a:picLocks noChangeAspect="1" noChangeArrowheads="1"/>
            </p:cNvPicPr>
            <p:nvPr/>
          </p:nvPicPr>
          <p:blipFill>
            <a:blip r:embed="rId3">
              <a:extLst>
                <a:ext uri="{28A0092B-C50C-407E-A947-70E740481C1C}">
                  <a14:useLocalDpi xmlns:a14="http://schemas.microsoft.com/office/drawing/2010/main" val="0"/>
                </a:ext>
              </a:extLst>
            </a:blip>
            <a:srcRect b="37"/>
            <a:stretch>
              <a:fillRect/>
            </a:stretch>
          </p:blipFill>
          <p:spPr bwMode="auto">
            <a:xfrm>
              <a:off x="935038" y="2060848"/>
              <a:ext cx="7083425" cy="293342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uppieren 17"/>
            <p:cNvGrpSpPr/>
            <p:nvPr/>
          </p:nvGrpSpPr>
          <p:grpSpPr bwMode="auto">
            <a:xfrm>
              <a:off x="928641" y="5023860"/>
              <a:ext cx="7100664" cy="246182"/>
              <a:chOff x="857224" y="5000634"/>
              <a:chExt cx="7143800" cy="220510"/>
            </a:xfrm>
            <a:solidFill>
              <a:srgbClr val="FFFFFF"/>
            </a:solidFill>
          </p:grpSpPr>
          <p:sp>
            <p:nvSpPr>
              <p:cNvPr id="217" name="Textfeld 216"/>
              <p:cNvSpPr txBox="1"/>
              <p:nvPr/>
            </p:nvSpPr>
            <p:spPr>
              <a:xfrm>
                <a:off x="85722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1936</a:t>
                </a:r>
              </a:p>
            </p:txBody>
          </p:sp>
          <p:sp>
            <p:nvSpPr>
              <p:cNvPr id="218" name="Textfeld 217"/>
              <p:cNvSpPr txBox="1"/>
              <p:nvPr/>
            </p:nvSpPr>
            <p:spPr>
              <a:xfrm>
                <a:off x="157160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1937</a:t>
                </a:r>
              </a:p>
            </p:txBody>
          </p:sp>
          <p:sp>
            <p:nvSpPr>
              <p:cNvPr id="219" name="Textfeld 218"/>
              <p:cNvSpPr txBox="1"/>
              <p:nvPr/>
            </p:nvSpPr>
            <p:spPr>
              <a:xfrm>
                <a:off x="2285984" y="5000634"/>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1938</a:t>
                </a:r>
              </a:p>
            </p:txBody>
          </p:sp>
          <p:sp>
            <p:nvSpPr>
              <p:cNvPr id="220" name="Textfeld 219"/>
              <p:cNvSpPr txBox="1"/>
              <p:nvPr/>
            </p:nvSpPr>
            <p:spPr>
              <a:xfrm>
                <a:off x="300036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1939</a:t>
                </a:r>
              </a:p>
            </p:txBody>
          </p:sp>
          <p:sp>
            <p:nvSpPr>
              <p:cNvPr id="221" name="Textfeld 220"/>
              <p:cNvSpPr txBox="1"/>
              <p:nvPr/>
            </p:nvSpPr>
            <p:spPr>
              <a:xfrm>
                <a:off x="371474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1940</a:t>
                </a:r>
              </a:p>
            </p:txBody>
          </p:sp>
          <p:sp>
            <p:nvSpPr>
              <p:cNvPr id="222" name="Textfeld 221"/>
              <p:cNvSpPr txBox="1"/>
              <p:nvPr/>
            </p:nvSpPr>
            <p:spPr>
              <a:xfrm>
                <a:off x="4429125"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1941</a:t>
                </a:r>
              </a:p>
            </p:txBody>
          </p:sp>
          <p:sp>
            <p:nvSpPr>
              <p:cNvPr id="223" name="Textfeld 222"/>
              <p:cNvSpPr txBox="1"/>
              <p:nvPr/>
            </p:nvSpPr>
            <p:spPr>
              <a:xfrm>
                <a:off x="514350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1942</a:t>
                </a:r>
              </a:p>
            </p:txBody>
          </p:sp>
          <p:sp>
            <p:nvSpPr>
              <p:cNvPr id="224" name="Textfeld 223"/>
              <p:cNvSpPr txBox="1"/>
              <p:nvPr/>
            </p:nvSpPr>
            <p:spPr>
              <a:xfrm>
                <a:off x="585788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1943</a:t>
                </a:r>
              </a:p>
            </p:txBody>
          </p:sp>
          <p:sp>
            <p:nvSpPr>
              <p:cNvPr id="225" name="Textfeld 224"/>
              <p:cNvSpPr txBox="1"/>
              <p:nvPr/>
            </p:nvSpPr>
            <p:spPr>
              <a:xfrm>
                <a:off x="657226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1944</a:t>
                </a:r>
              </a:p>
            </p:txBody>
          </p:sp>
          <p:sp>
            <p:nvSpPr>
              <p:cNvPr id="226" name="Textfeld 225"/>
              <p:cNvSpPr txBox="1"/>
              <p:nvPr/>
            </p:nvSpPr>
            <p:spPr>
              <a:xfrm>
                <a:off x="7286644" y="5000636"/>
                <a:ext cx="714380" cy="220508"/>
              </a:xfrm>
              <a:prstGeom prst="rect">
                <a:avLst/>
              </a:prstGeom>
              <a:grpFill/>
              <a:ln>
                <a:solidFill>
                  <a:srgbClr val="000000"/>
                </a:solidFill>
                <a:prstDash val="soli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  1945</a:t>
                </a:r>
              </a:p>
            </p:txBody>
          </p:sp>
        </p:grpSp>
        <p:sp>
          <p:nvSpPr>
            <p:cNvPr id="144" name="Rechteck 21"/>
            <p:cNvSpPr>
              <a:spLocks noChangeArrowheads="1"/>
            </p:cNvSpPr>
            <p:nvPr/>
          </p:nvSpPr>
          <p:spPr bwMode="auto">
            <a:xfrm>
              <a:off x="3347915" y="3933977"/>
              <a:ext cx="509571" cy="187313"/>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45" name="Textfeld 22"/>
            <p:cNvSpPr txBox="1">
              <a:spLocks noChangeArrowheads="1"/>
            </p:cNvSpPr>
            <p:nvPr/>
          </p:nvSpPr>
          <p:spPr bwMode="auto">
            <a:xfrm>
              <a:off x="1547747" y="2205302"/>
              <a:ext cx="1157251" cy="30795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Thrust in lb</a:t>
              </a:r>
            </a:p>
          </p:txBody>
        </p:sp>
        <p:sp>
          <p:nvSpPr>
            <p:cNvPr id="153" name="Rechteck 23"/>
            <p:cNvSpPr>
              <a:spLocks noChangeArrowheads="1"/>
            </p:cNvSpPr>
            <p:nvPr/>
          </p:nvSpPr>
          <p:spPr bwMode="auto">
            <a:xfrm>
              <a:off x="1763640" y="4653069"/>
              <a:ext cx="193669" cy="153977"/>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76" name="Rechteck 24"/>
            <p:cNvSpPr>
              <a:spLocks noChangeArrowheads="1"/>
            </p:cNvSpPr>
            <p:nvPr/>
          </p:nvSpPr>
          <p:spPr bwMode="auto">
            <a:xfrm>
              <a:off x="4040043" y="3657770"/>
              <a:ext cx="2011299" cy="195250"/>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77" name="Rechteck 27"/>
            <p:cNvSpPr>
              <a:spLocks noChangeArrowheads="1"/>
            </p:cNvSpPr>
            <p:nvPr/>
          </p:nvSpPr>
          <p:spPr bwMode="auto">
            <a:xfrm>
              <a:off x="5795763" y="3573638"/>
              <a:ext cx="215893" cy="215886"/>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78" name="Textfeld 28"/>
            <p:cNvSpPr txBox="1">
              <a:spLocks noChangeArrowheads="1"/>
            </p:cNvSpPr>
            <p:nvPr/>
          </p:nvSpPr>
          <p:spPr bwMode="auto">
            <a:xfrm>
              <a:off x="1214382" y="4643544"/>
              <a:ext cx="503221" cy="24604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HeS1</a:t>
              </a:r>
            </a:p>
          </p:txBody>
        </p:sp>
        <p:sp>
          <p:nvSpPr>
            <p:cNvPr id="179" name="Textfeld 29"/>
            <p:cNvSpPr txBox="1">
              <a:spLocks noChangeArrowheads="1"/>
            </p:cNvSpPr>
            <p:nvPr/>
          </p:nvSpPr>
          <p:spPr bwMode="auto">
            <a:xfrm>
              <a:off x="3347915" y="3933977"/>
              <a:ext cx="596881" cy="24604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HeS3B</a:t>
              </a:r>
            </a:p>
          </p:txBody>
        </p:sp>
        <p:sp>
          <p:nvSpPr>
            <p:cNvPr id="180" name="Textfeld 30"/>
            <p:cNvSpPr txBox="1">
              <a:spLocks noChangeArrowheads="1"/>
            </p:cNvSpPr>
            <p:nvPr/>
          </p:nvSpPr>
          <p:spPr bwMode="auto">
            <a:xfrm>
              <a:off x="3994007" y="3624435"/>
              <a:ext cx="503222" cy="24604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HeS8</a:t>
              </a:r>
            </a:p>
          </p:txBody>
        </p:sp>
        <p:sp>
          <p:nvSpPr>
            <p:cNvPr id="181" name="Textfeld 31"/>
            <p:cNvSpPr txBox="1">
              <a:spLocks noChangeArrowheads="1"/>
            </p:cNvSpPr>
            <p:nvPr/>
          </p:nvSpPr>
          <p:spPr bwMode="auto">
            <a:xfrm>
              <a:off x="6011656" y="3573638"/>
              <a:ext cx="574657" cy="24604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HeS30</a:t>
              </a:r>
            </a:p>
          </p:txBody>
        </p:sp>
        <p:sp>
          <p:nvSpPr>
            <p:cNvPr id="182" name="Rechteck 30"/>
            <p:cNvSpPr>
              <a:spLocks noChangeArrowheads="1"/>
            </p:cNvSpPr>
            <p:nvPr/>
          </p:nvSpPr>
          <p:spPr bwMode="auto">
            <a:xfrm>
              <a:off x="6443443" y="2708506"/>
              <a:ext cx="152395" cy="128580"/>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83" name="Rechteck 31"/>
            <p:cNvSpPr>
              <a:spLocks noChangeArrowheads="1"/>
            </p:cNvSpPr>
            <p:nvPr/>
          </p:nvSpPr>
          <p:spPr bwMode="auto">
            <a:xfrm>
              <a:off x="7092709" y="2276734"/>
              <a:ext cx="571482" cy="142866"/>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cxnSp>
          <p:nvCxnSpPr>
            <p:cNvPr id="184" name="Gerade Verbindung 33"/>
            <p:cNvCxnSpPr>
              <a:cxnSpLocks noChangeShapeType="1"/>
            </p:cNvCxnSpPr>
            <p:nvPr/>
          </p:nvCxnSpPr>
          <p:spPr bwMode="auto">
            <a:xfrm flipV="1">
              <a:off x="6522815" y="2362454"/>
              <a:ext cx="620693" cy="414311"/>
            </a:xfrm>
            <a:prstGeom prst="line">
              <a:avLst/>
            </a:prstGeom>
            <a:noFill/>
            <a:ln w="63500" algn="ctr">
              <a:solidFill>
                <a:schemeClr val="accent2">
                  <a:lumMod val="60000"/>
                  <a:lumOff val="40000"/>
                </a:schemeClr>
              </a:solidFill>
              <a:round/>
              <a:headEnd/>
              <a:tailEnd/>
            </a:ln>
          </p:spPr>
        </p:cxnSp>
        <p:sp>
          <p:nvSpPr>
            <p:cNvPr id="185" name="Textfeld 36"/>
            <p:cNvSpPr txBox="1">
              <a:spLocks noChangeArrowheads="1"/>
            </p:cNvSpPr>
            <p:nvPr/>
          </p:nvSpPr>
          <p:spPr bwMode="auto">
            <a:xfrm>
              <a:off x="7057786" y="2249749"/>
              <a:ext cx="644505" cy="2476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HeS011</a:t>
              </a:r>
            </a:p>
          </p:txBody>
        </p:sp>
        <p:sp>
          <p:nvSpPr>
            <p:cNvPr id="186" name="Rechteck 38"/>
            <p:cNvSpPr>
              <a:spLocks noChangeArrowheads="1"/>
            </p:cNvSpPr>
            <p:nvPr/>
          </p:nvSpPr>
          <p:spPr bwMode="auto">
            <a:xfrm>
              <a:off x="4428968" y="4024459"/>
              <a:ext cx="142871" cy="142866"/>
            </a:xfrm>
            <a:prstGeom prst="rect">
              <a:avLst/>
            </a:prstGeom>
            <a:solidFill>
              <a:srgbClr val="FFFF00"/>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87" name="Rechteck 39"/>
            <p:cNvSpPr>
              <a:spLocks noChangeArrowheads="1"/>
            </p:cNvSpPr>
            <p:nvPr/>
          </p:nvSpPr>
          <p:spPr bwMode="auto">
            <a:xfrm>
              <a:off x="4932190" y="3716504"/>
              <a:ext cx="142871" cy="142866"/>
            </a:xfrm>
            <a:prstGeom prst="rect">
              <a:avLst/>
            </a:prstGeom>
            <a:solidFill>
              <a:srgbClr val="FFFF00"/>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88" name="Rechteck 40"/>
            <p:cNvSpPr>
              <a:spLocks noChangeArrowheads="1"/>
            </p:cNvSpPr>
            <p:nvPr/>
          </p:nvSpPr>
          <p:spPr bwMode="auto">
            <a:xfrm>
              <a:off x="5292541" y="2857722"/>
              <a:ext cx="2351014" cy="211124"/>
            </a:xfrm>
            <a:prstGeom prst="rect">
              <a:avLst/>
            </a:prstGeom>
            <a:solidFill>
              <a:srgbClr val="FFFF00"/>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89" name="Textfeld 41"/>
            <p:cNvSpPr txBox="1">
              <a:spLocks noChangeArrowheads="1"/>
            </p:cNvSpPr>
            <p:nvPr/>
          </p:nvSpPr>
          <p:spPr bwMode="auto">
            <a:xfrm>
              <a:off x="5283016" y="2848197"/>
              <a:ext cx="771501" cy="24604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Jumo 004</a:t>
              </a:r>
            </a:p>
          </p:txBody>
        </p:sp>
        <p:cxnSp>
          <p:nvCxnSpPr>
            <p:cNvPr id="31770" name="Gerade Verbindung 43"/>
            <p:cNvCxnSpPr>
              <a:cxnSpLocks noChangeShapeType="1"/>
              <a:endCxn id="187" idx="1"/>
            </p:cNvCxnSpPr>
            <p:nvPr/>
          </p:nvCxnSpPr>
          <p:spPr bwMode="auto">
            <a:xfrm flipV="1">
              <a:off x="4505325" y="3787775"/>
              <a:ext cx="427038" cy="317500"/>
            </a:xfrm>
            <a:prstGeom prst="line">
              <a:avLst/>
            </a:prstGeom>
            <a:noFill/>
            <a:ln w="63500" algn="ctr">
              <a:solidFill>
                <a:srgbClr val="FFFF00"/>
              </a:solidFill>
              <a:round/>
              <a:headEnd/>
              <a:tailEnd/>
            </a:ln>
            <a:extLst>
              <a:ext uri="{909E8E84-426E-40DD-AFC4-6F175D3DCCD1}">
                <a14:hiddenFill xmlns:a14="http://schemas.microsoft.com/office/drawing/2010/main">
                  <a:noFill/>
                </a14:hiddenFill>
              </a:ext>
            </a:extLst>
          </p:spPr>
        </p:cxnSp>
        <p:cxnSp>
          <p:nvCxnSpPr>
            <p:cNvPr id="31771" name="Gerade Verbindung 44"/>
            <p:cNvCxnSpPr>
              <a:cxnSpLocks noChangeShapeType="1"/>
              <a:stCxn id="187" idx="0"/>
            </p:cNvCxnSpPr>
            <p:nvPr/>
          </p:nvCxnSpPr>
          <p:spPr bwMode="auto">
            <a:xfrm rot="5400000" flipH="1" flipV="1">
              <a:off x="4787106" y="3140869"/>
              <a:ext cx="792163" cy="358775"/>
            </a:xfrm>
            <a:prstGeom prst="line">
              <a:avLst/>
            </a:prstGeom>
            <a:noFill/>
            <a:ln w="63500" algn="ctr">
              <a:solidFill>
                <a:srgbClr val="FFFF00"/>
              </a:solidFill>
              <a:round/>
              <a:headEnd/>
              <a:tailEnd/>
            </a:ln>
            <a:extLst>
              <a:ext uri="{909E8E84-426E-40DD-AFC4-6F175D3DCCD1}">
                <a14:hiddenFill xmlns:a14="http://schemas.microsoft.com/office/drawing/2010/main">
                  <a:noFill/>
                </a14:hiddenFill>
              </a:ext>
            </a:extLst>
          </p:spPr>
        </p:cxnSp>
        <p:sp>
          <p:nvSpPr>
            <p:cNvPr id="192" name="Rechteck 38"/>
            <p:cNvSpPr>
              <a:spLocks noChangeArrowheads="1"/>
            </p:cNvSpPr>
            <p:nvPr/>
          </p:nvSpPr>
          <p:spPr bwMode="auto">
            <a:xfrm>
              <a:off x="5508434" y="3789524"/>
              <a:ext cx="142871" cy="142866"/>
            </a:xfrm>
            <a:prstGeom prst="rect">
              <a:avLst/>
            </a:prstGeom>
            <a:solidFill>
              <a:srgbClr val="00CC99">
                <a:lumMod val="60000"/>
                <a:lumOff val="40000"/>
              </a:srgb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93" name="Rechteck 38"/>
            <p:cNvSpPr>
              <a:spLocks noChangeArrowheads="1"/>
            </p:cNvSpPr>
            <p:nvPr/>
          </p:nvSpPr>
          <p:spPr bwMode="auto">
            <a:xfrm>
              <a:off x="4284511" y="4005410"/>
              <a:ext cx="142871" cy="142866"/>
            </a:xfrm>
            <a:prstGeom prst="rect">
              <a:avLst/>
            </a:prstGeom>
            <a:solidFill>
              <a:srgbClr val="00CC99">
                <a:lumMod val="60000"/>
                <a:lumOff val="40000"/>
              </a:srgb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194" name="Rechteck 38"/>
            <p:cNvSpPr>
              <a:spLocks noChangeArrowheads="1"/>
            </p:cNvSpPr>
            <p:nvPr/>
          </p:nvSpPr>
          <p:spPr bwMode="auto">
            <a:xfrm>
              <a:off x="5579870" y="3357752"/>
              <a:ext cx="2049398" cy="177789"/>
            </a:xfrm>
            <a:prstGeom prst="rect">
              <a:avLst/>
            </a:prstGeom>
            <a:solidFill>
              <a:srgbClr val="00CC99">
                <a:lumMod val="60000"/>
                <a:lumOff val="40000"/>
              </a:srgb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cxnSp>
          <p:nvCxnSpPr>
            <p:cNvPr id="31775" name="Gerade Verbindung 88"/>
            <p:cNvCxnSpPr>
              <a:cxnSpLocks noChangeShapeType="1"/>
            </p:cNvCxnSpPr>
            <p:nvPr/>
          </p:nvCxnSpPr>
          <p:spPr bwMode="auto">
            <a:xfrm flipV="1">
              <a:off x="4333875" y="3848100"/>
              <a:ext cx="1219200" cy="190500"/>
            </a:xfrm>
            <a:prstGeom prst="line">
              <a:avLst/>
            </a:prstGeom>
            <a:noFill/>
            <a:ln w="63500" algn="ctr">
              <a:solidFill>
                <a:srgbClr val="47FFD1"/>
              </a:solidFill>
              <a:round/>
              <a:headEnd/>
              <a:tailEnd/>
            </a:ln>
            <a:extLst>
              <a:ext uri="{909E8E84-426E-40DD-AFC4-6F175D3DCCD1}">
                <a14:hiddenFill xmlns:a14="http://schemas.microsoft.com/office/drawing/2010/main">
                  <a:noFill/>
                </a14:hiddenFill>
              </a:ext>
            </a:extLst>
          </p:spPr>
        </p:cxnSp>
        <p:cxnSp>
          <p:nvCxnSpPr>
            <p:cNvPr id="31776" name="Gerade Verbindung 89"/>
            <p:cNvCxnSpPr>
              <a:cxnSpLocks noChangeShapeType="1"/>
            </p:cNvCxnSpPr>
            <p:nvPr/>
          </p:nvCxnSpPr>
          <p:spPr bwMode="auto">
            <a:xfrm rot="5400000" flipH="1" flipV="1">
              <a:off x="5378450" y="3521075"/>
              <a:ext cx="514350" cy="177800"/>
            </a:xfrm>
            <a:prstGeom prst="line">
              <a:avLst/>
            </a:prstGeom>
            <a:noFill/>
            <a:ln w="63500" algn="ctr">
              <a:solidFill>
                <a:srgbClr val="47FFD1"/>
              </a:solidFill>
              <a:round/>
              <a:headEnd/>
              <a:tailEnd/>
            </a:ln>
            <a:extLst>
              <a:ext uri="{909E8E84-426E-40DD-AFC4-6F175D3DCCD1}">
                <a14:hiddenFill xmlns:a14="http://schemas.microsoft.com/office/drawing/2010/main">
                  <a:noFill/>
                </a14:hiddenFill>
              </a:ext>
            </a:extLst>
          </p:spPr>
        </p:cxnSp>
        <p:sp>
          <p:nvSpPr>
            <p:cNvPr id="197" name="Textfeld 50"/>
            <p:cNvSpPr txBox="1">
              <a:spLocks noChangeArrowheads="1"/>
            </p:cNvSpPr>
            <p:nvPr/>
          </p:nvSpPr>
          <p:spPr bwMode="auto">
            <a:xfrm>
              <a:off x="5906885" y="3327591"/>
              <a:ext cx="754038" cy="24604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BMW 003</a:t>
              </a:r>
            </a:p>
          </p:txBody>
        </p:sp>
        <p:sp>
          <p:nvSpPr>
            <p:cNvPr id="198" name="Rechteck 21"/>
            <p:cNvSpPr>
              <a:spLocks noChangeArrowheads="1"/>
            </p:cNvSpPr>
            <p:nvPr/>
          </p:nvSpPr>
          <p:spPr bwMode="auto">
            <a:xfrm>
              <a:off x="3132022" y="4221296"/>
              <a:ext cx="161920" cy="114293"/>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cxnSp>
          <p:nvCxnSpPr>
            <p:cNvPr id="199" name="Gerade Verbindung 51"/>
            <p:cNvCxnSpPr>
              <a:cxnSpLocks noChangeShapeType="1"/>
            </p:cNvCxnSpPr>
            <p:nvPr/>
          </p:nvCxnSpPr>
          <p:spPr bwMode="auto">
            <a:xfrm rot="5400000" flipH="1" flipV="1">
              <a:off x="3137583" y="4044298"/>
              <a:ext cx="298431" cy="166683"/>
            </a:xfrm>
            <a:prstGeom prst="line">
              <a:avLst/>
            </a:prstGeom>
            <a:noFill/>
            <a:ln w="63500" algn="ctr">
              <a:solidFill>
                <a:schemeClr val="accent2">
                  <a:lumMod val="60000"/>
                  <a:lumOff val="40000"/>
                </a:schemeClr>
              </a:solidFill>
              <a:round/>
              <a:headEnd/>
              <a:tailEnd/>
            </a:ln>
          </p:spPr>
        </p:cxnSp>
        <p:sp>
          <p:nvSpPr>
            <p:cNvPr id="200" name="Textfeld 51"/>
            <p:cNvSpPr txBox="1">
              <a:spLocks noChangeArrowheads="1"/>
            </p:cNvSpPr>
            <p:nvPr/>
          </p:nvSpPr>
          <p:spPr bwMode="auto">
            <a:xfrm>
              <a:off x="6875229" y="2852960"/>
              <a:ext cx="822299" cy="24604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Serie:6000</a:t>
              </a:r>
            </a:p>
          </p:txBody>
        </p:sp>
        <p:sp>
          <p:nvSpPr>
            <p:cNvPr id="201" name="Textfeld 52"/>
            <p:cNvSpPr txBox="1">
              <a:spLocks noChangeArrowheads="1"/>
            </p:cNvSpPr>
            <p:nvPr/>
          </p:nvSpPr>
          <p:spPr bwMode="auto">
            <a:xfrm>
              <a:off x="6900628" y="3319655"/>
              <a:ext cx="750863" cy="24604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Serie:700</a:t>
              </a:r>
            </a:p>
          </p:txBody>
        </p:sp>
        <p:sp>
          <p:nvSpPr>
            <p:cNvPr id="202" name="Rechteck 40"/>
            <p:cNvSpPr>
              <a:spLocks noChangeArrowheads="1"/>
            </p:cNvSpPr>
            <p:nvPr/>
          </p:nvSpPr>
          <p:spPr bwMode="auto">
            <a:xfrm>
              <a:off x="7092709" y="2492620"/>
              <a:ext cx="431786" cy="144454"/>
            </a:xfrm>
            <a:prstGeom prst="rect">
              <a:avLst/>
            </a:prstGeom>
            <a:solidFill>
              <a:srgbClr val="FFFF00"/>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03" name="Textfeld 41"/>
            <p:cNvSpPr txBox="1">
              <a:spLocks noChangeArrowheads="1"/>
            </p:cNvSpPr>
            <p:nvPr/>
          </p:nvSpPr>
          <p:spPr bwMode="auto">
            <a:xfrm>
              <a:off x="7006987" y="2446586"/>
              <a:ext cx="627043" cy="24604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withAB</a:t>
              </a:r>
            </a:p>
          </p:txBody>
        </p:sp>
        <p:cxnSp>
          <p:nvCxnSpPr>
            <p:cNvPr id="31784" name="Gerade Verbindung 43"/>
            <p:cNvCxnSpPr>
              <a:cxnSpLocks noChangeShapeType="1"/>
            </p:cNvCxnSpPr>
            <p:nvPr/>
          </p:nvCxnSpPr>
          <p:spPr bwMode="auto">
            <a:xfrm flipV="1">
              <a:off x="6732588" y="2619375"/>
              <a:ext cx="382587" cy="261938"/>
            </a:xfrm>
            <a:prstGeom prst="line">
              <a:avLst/>
            </a:prstGeom>
            <a:noFill/>
            <a:ln w="63500" algn="ctr">
              <a:solidFill>
                <a:srgbClr val="FFFF00"/>
              </a:solidFill>
              <a:round/>
              <a:headEnd/>
              <a:tailEnd/>
            </a:ln>
            <a:extLst>
              <a:ext uri="{909E8E84-426E-40DD-AFC4-6F175D3DCCD1}">
                <a14:hiddenFill xmlns:a14="http://schemas.microsoft.com/office/drawing/2010/main">
                  <a:noFill/>
                </a14:hiddenFill>
              </a:ext>
            </a:extLst>
          </p:spPr>
        </p:cxnSp>
        <p:sp>
          <p:nvSpPr>
            <p:cNvPr id="205" name="Rechteck 27"/>
            <p:cNvSpPr>
              <a:spLocks noChangeArrowheads="1"/>
            </p:cNvSpPr>
            <p:nvPr/>
          </p:nvSpPr>
          <p:spPr bwMode="auto">
            <a:xfrm>
              <a:off x="5579870" y="4005410"/>
              <a:ext cx="215893" cy="215886"/>
            </a:xfrm>
            <a:prstGeom prst="rect">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cxnSp>
          <p:nvCxnSpPr>
            <p:cNvPr id="206" name="Gerade Verbindung 51"/>
            <p:cNvCxnSpPr>
              <a:cxnSpLocks noChangeShapeType="1"/>
            </p:cNvCxnSpPr>
            <p:nvPr/>
          </p:nvCxnSpPr>
          <p:spPr bwMode="auto">
            <a:xfrm rot="5400000" flipH="1" flipV="1">
              <a:off x="5657659" y="3783172"/>
              <a:ext cx="300018" cy="166683"/>
            </a:xfrm>
            <a:prstGeom prst="line">
              <a:avLst/>
            </a:prstGeom>
            <a:noFill/>
            <a:ln w="63500" algn="ctr">
              <a:solidFill>
                <a:schemeClr val="accent2">
                  <a:lumMod val="60000"/>
                  <a:lumOff val="40000"/>
                </a:schemeClr>
              </a:solidFill>
              <a:round/>
              <a:headEnd/>
              <a:tailEnd/>
            </a:ln>
          </p:spPr>
        </p:cxnSp>
        <p:sp>
          <p:nvSpPr>
            <p:cNvPr id="207" name="Pfeil nach unten 25"/>
            <p:cNvSpPr>
              <a:spLocks noChangeArrowheads="1"/>
            </p:cNvSpPr>
            <p:nvPr/>
          </p:nvSpPr>
          <p:spPr bwMode="auto">
            <a:xfrm rot="10800000">
              <a:off x="3570158" y="5357873"/>
              <a:ext cx="214305" cy="300018"/>
            </a:xfrm>
            <a:prstGeom prst="downArrow">
              <a:avLst>
                <a:gd name="adj1" fmla="val 50000"/>
                <a:gd name="adj2" fmla="val 49869"/>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08" name="Textfeld 26"/>
            <p:cNvSpPr txBox="1">
              <a:spLocks noChangeArrowheads="1"/>
            </p:cNvSpPr>
            <p:nvPr/>
          </p:nvSpPr>
          <p:spPr bwMode="auto">
            <a:xfrm>
              <a:off x="3141547" y="5715037"/>
              <a:ext cx="811187" cy="554002"/>
            </a:xfrm>
            <a:prstGeom prst="rect">
              <a:avLst/>
            </a:prstGeom>
            <a:noFill/>
            <a:ln w="9525">
              <a:solidFill>
                <a:srgbClr val="000000"/>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First flight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 178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27.8.1939</a:t>
              </a:r>
            </a:p>
          </p:txBody>
        </p:sp>
        <p:sp>
          <p:nvSpPr>
            <p:cNvPr id="209" name="Textfeld 26"/>
            <p:cNvSpPr txBox="1">
              <a:spLocks noChangeArrowheads="1"/>
            </p:cNvSpPr>
            <p:nvPr/>
          </p:nvSpPr>
          <p:spPr bwMode="auto">
            <a:xfrm>
              <a:off x="4281336" y="5732499"/>
              <a:ext cx="847698" cy="554001"/>
            </a:xfrm>
            <a:prstGeom prst="rect">
              <a:avLst/>
            </a:prstGeom>
            <a:noFill/>
            <a:ln w="9525">
              <a:solidFill>
                <a:srgbClr val="000000"/>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First 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 280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30.3.1941</a:t>
              </a:r>
            </a:p>
          </p:txBody>
        </p:sp>
        <p:sp>
          <p:nvSpPr>
            <p:cNvPr id="210" name="Pfeil nach unten 25"/>
            <p:cNvSpPr>
              <a:spLocks noChangeArrowheads="1"/>
            </p:cNvSpPr>
            <p:nvPr/>
          </p:nvSpPr>
          <p:spPr bwMode="auto">
            <a:xfrm rot="10800000">
              <a:off x="4500404" y="5372159"/>
              <a:ext cx="214305" cy="300019"/>
            </a:xfrm>
            <a:prstGeom prst="downArrow">
              <a:avLst>
                <a:gd name="adj1" fmla="val 50000"/>
                <a:gd name="adj2" fmla="val 49868"/>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11" name="Pfeil nach unten 25"/>
            <p:cNvSpPr>
              <a:spLocks noChangeArrowheads="1"/>
            </p:cNvSpPr>
            <p:nvPr/>
          </p:nvSpPr>
          <p:spPr bwMode="auto">
            <a:xfrm rot="10800000">
              <a:off x="5500497" y="5357873"/>
              <a:ext cx="214305" cy="300018"/>
            </a:xfrm>
            <a:prstGeom prst="downArrow">
              <a:avLst>
                <a:gd name="adj1" fmla="val 50000"/>
                <a:gd name="adj2" fmla="val 49868"/>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12" name="Textfeld 26"/>
            <p:cNvSpPr txBox="1">
              <a:spLocks noChangeArrowheads="1"/>
            </p:cNvSpPr>
            <p:nvPr/>
          </p:nvSpPr>
          <p:spPr bwMode="auto">
            <a:xfrm>
              <a:off x="5219518" y="5732499"/>
              <a:ext cx="811188" cy="554001"/>
            </a:xfrm>
            <a:prstGeom prst="rect">
              <a:avLst/>
            </a:prstGeom>
            <a:noFill/>
            <a:ln w="9525">
              <a:solidFill>
                <a:srgbClr val="000000"/>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First flight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Me 262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18.7.1942</a:t>
              </a:r>
            </a:p>
          </p:txBody>
        </p:sp>
        <p:sp>
          <p:nvSpPr>
            <p:cNvPr id="213" name="Textfeld 26"/>
            <p:cNvSpPr txBox="1">
              <a:spLocks noChangeArrowheads="1"/>
            </p:cNvSpPr>
            <p:nvPr/>
          </p:nvSpPr>
          <p:spPr bwMode="auto">
            <a:xfrm>
              <a:off x="6875229" y="5732499"/>
              <a:ext cx="811187" cy="554001"/>
            </a:xfrm>
            <a:prstGeom prst="rect">
              <a:avLst/>
            </a:prstGeom>
            <a:noFill/>
            <a:ln w="9525">
              <a:solidFill>
                <a:srgbClr val="000000"/>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First flight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He 162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6.12.1944</a:t>
              </a:r>
            </a:p>
          </p:txBody>
        </p:sp>
        <p:sp>
          <p:nvSpPr>
            <p:cNvPr id="214" name="Pfeil nach unten 25"/>
            <p:cNvSpPr>
              <a:spLocks noChangeArrowheads="1"/>
            </p:cNvSpPr>
            <p:nvPr/>
          </p:nvSpPr>
          <p:spPr bwMode="auto">
            <a:xfrm rot="10800000">
              <a:off x="7164145" y="5373747"/>
              <a:ext cx="214305" cy="300018"/>
            </a:xfrm>
            <a:prstGeom prst="downArrow">
              <a:avLst>
                <a:gd name="adj1" fmla="val 50000"/>
                <a:gd name="adj2" fmla="val 49869"/>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15" name="Pfeil nach unten 25"/>
            <p:cNvSpPr>
              <a:spLocks noChangeArrowheads="1"/>
            </p:cNvSpPr>
            <p:nvPr/>
          </p:nvSpPr>
          <p:spPr bwMode="auto">
            <a:xfrm rot="10800000">
              <a:off x="6156114" y="5372159"/>
              <a:ext cx="214306" cy="300019"/>
            </a:xfrm>
            <a:prstGeom prst="downArrow">
              <a:avLst>
                <a:gd name="adj1" fmla="val 50000"/>
                <a:gd name="adj2" fmla="val 49869"/>
              </a:avLst>
            </a:prstGeom>
            <a:solidFill>
              <a:schemeClr val="accent2">
                <a:lumMod val="60000"/>
                <a:lumOff val="40000"/>
              </a:schemeClr>
            </a:solidFill>
            <a:ln w="9525" algn="ctr">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16" name="Textfeld 26"/>
            <p:cNvSpPr txBox="1">
              <a:spLocks noChangeArrowheads="1"/>
            </p:cNvSpPr>
            <p:nvPr/>
          </p:nvSpPr>
          <p:spPr bwMode="auto">
            <a:xfrm>
              <a:off x="6083091" y="5732499"/>
              <a:ext cx="811188" cy="554001"/>
            </a:xfrm>
            <a:prstGeom prst="rect">
              <a:avLst/>
            </a:prstGeom>
            <a:noFill/>
            <a:ln w="9525">
              <a:solidFill>
                <a:srgbClr val="000000"/>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First flight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Ar 234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5.6.1943</a:t>
              </a:r>
            </a:p>
          </p:txBody>
        </p:sp>
      </p:grpSp>
      <p:sp>
        <p:nvSpPr>
          <p:cNvPr id="31750" name="Textfeld 61"/>
          <p:cNvSpPr txBox="1">
            <a:spLocks noChangeArrowheads="1"/>
          </p:cNvSpPr>
          <p:nvPr/>
        </p:nvSpPr>
        <p:spPr bwMode="auto">
          <a:xfrm>
            <a:off x="876300" y="5953125"/>
            <a:ext cx="724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the first day of war : 1 turbojet engine, at the last day : 6700 produced.</a:t>
            </a:r>
          </a:p>
        </p:txBody>
      </p:sp>
    </p:spTree>
    <p:extLst>
      <p:ext uri="{BB962C8B-B14F-4D97-AF65-F5344CB8AC3E}">
        <p14:creationId xmlns:p14="http://schemas.microsoft.com/office/powerpoint/2010/main" val="1394372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OYAL AERO NEGA"/>
          <p:cNvPicPr>
            <a:picLocks noChangeAspect="1" noChangeArrowheads="1"/>
          </p:cNvPicPr>
          <p:nvPr/>
        </p:nvPicPr>
        <p:blipFill>
          <a:blip r:embed="rId3" cstate="print"/>
          <a:srcRect/>
          <a:stretch>
            <a:fillRect/>
          </a:stretch>
        </p:blipFill>
        <p:spPr bwMode="auto">
          <a:xfrm>
            <a:off x="171450" y="150813"/>
            <a:ext cx="1187450" cy="1187450"/>
          </a:xfrm>
          <a:prstGeom prst="rect">
            <a:avLst/>
          </a:prstGeom>
          <a:noFill/>
          <a:ln w="9525">
            <a:noFill/>
            <a:miter lim="800000"/>
            <a:headEnd/>
            <a:tailEnd/>
          </a:ln>
        </p:spPr>
      </p:pic>
      <p:sp>
        <p:nvSpPr>
          <p:cNvPr id="6" name="Text Box 3"/>
          <p:cNvSpPr txBox="1">
            <a:spLocks noChangeArrowheads="1"/>
          </p:cNvSpPr>
          <p:nvPr/>
        </p:nvSpPr>
        <p:spPr bwMode="auto">
          <a:xfrm>
            <a:off x="1389804" y="4756735"/>
            <a:ext cx="6062516"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9146" tIns="44572" rIns="89146" bIns="44572"/>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6600" b="1" i="1" dirty="0" smtClean="0">
                <a:solidFill>
                  <a:srgbClr val="000099"/>
                </a:solidFill>
              </a:rPr>
              <a:t>Questions?</a:t>
            </a:r>
            <a:endParaRPr lang="en-US" altLang="en-US" sz="2736" b="1" i="1" dirty="0">
              <a:solidFill>
                <a:srgbClr val="000099"/>
              </a:solidFill>
            </a:endParaRPr>
          </a:p>
        </p:txBody>
      </p:sp>
      <p:sp>
        <p:nvSpPr>
          <p:cNvPr id="7" name="Text Box 5"/>
          <p:cNvSpPr txBox="1">
            <a:spLocks noChangeArrowheads="1"/>
          </p:cNvSpPr>
          <p:nvPr/>
        </p:nvSpPr>
        <p:spPr bwMode="auto">
          <a:xfrm>
            <a:off x="1331640" y="2256524"/>
            <a:ext cx="6268868" cy="2036572"/>
          </a:xfrm>
          <a:prstGeom prst="rect">
            <a:avLst/>
          </a:prstGeom>
          <a:solidFill>
            <a:srgbClr val="3366FF">
              <a:alpha val="43921"/>
            </a:srgbClr>
          </a:solidFill>
          <a:ln w="19050">
            <a:solidFill>
              <a:schemeClr val="tx2"/>
            </a:solidFill>
            <a:miter lim="800000"/>
            <a:headEnd/>
            <a:tailEnd/>
          </a:ln>
        </p:spPr>
        <p:txBody>
          <a:bodyPr wrap="square" lIns="89146" tIns="44572" rIns="89146" bIns="115818">
            <a:spAutoFit/>
          </a:bodyPr>
          <a:lstStyle/>
          <a:p>
            <a:pPr algn="ctr" eaLnBrk="0" hangingPunct="0">
              <a:lnSpc>
                <a:spcPct val="50000"/>
              </a:lnSpc>
              <a:spcBef>
                <a:spcPct val="50000"/>
              </a:spcBef>
              <a:defRPr/>
            </a:pPr>
            <a:endParaRPr lang="en-GB" sz="599" b="1" dirty="0">
              <a:solidFill>
                <a:schemeClr val="bg1"/>
              </a:solidFill>
            </a:endParaRPr>
          </a:p>
          <a:p>
            <a:pPr algn="ctr" eaLnBrk="0" hangingPunct="0">
              <a:lnSpc>
                <a:spcPct val="50000"/>
              </a:lnSpc>
              <a:spcBef>
                <a:spcPts val="1171"/>
              </a:spcBef>
              <a:spcAft>
                <a:spcPts val="600"/>
              </a:spcAft>
              <a:defRPr/>
            </a:pPr>
            <a:r>
              <a:rPr lang="en-GB" b="1" dirty="0" smtClean="0">
                <a:solidFill>
                  <a:schemeClr val="bg1"/>
                </a:solidFill>
                <a:latin typeface="+mn-lt"/>
              </a:rPr>
              <a:t> </a:t>
            </a:r>
            <a:r>
              <a:rPr lang="en-GB" b="1" dirty="0" smtClean="0">
                <a:solidFill>
                  <a:schemeClr val="bg1"/>
                </a:solidFill>
                <a:latin typeface="+mn-lt"/>
                <a:cs typeface="Times New Roman" pitchFamily="18" charset="0"/>
              </a:rPr>
              <a:t>Ian WHITTLE</a:t>
            </a:r>
          </a:p>
          <a:p>
            <a:pPr algn="ctr" eaLnBrk="0" hangingPunct="0">
              <a:lnSpc>
                <a:spcPct val="50000"/>
              </a:lnSpc>
              <a:spcBef>
                <a:spcPts val="1171"/>
              </a:spcBef>
              <a:defRPr/>
            </a:pPr>
            <a:r>
              <a:rPr lang="en-GB" b="1" dirty="0" smtClean="0">
                <a:solidFill>
                  <a:schemeClr val="bg1"/>
                </a:solidFill>
                <a:latin typeface="+mn-lt"/>
                <a:cs typeface="Times New Roman" pitchFamily="18" charset="0"/>
              </a:rPr>
              <a:t>son of Sir Frank WHITTLE</a:t>
            </a:r>
          </a:p>
          <a:p>
            <a:pPr algn="ctr" eaLnBrk="0" hangingPunct="0">
              <a:lnSpc>
                <a:spcPct val="50000"/>
              </a:lnSpc>
              <a:spcBef>
                <a:spcPts val="1171"/>
              </a:spcBef>
              <a:defRPr/>
            </a:pPr>
            <a:r>
              <a:rPr lang="en-GB" b="1" dirty="0">
                <a:solidFill>
                  <a:schemeClr val="bg1"/>
                </a:solidFill>
              </a:rPr>
              <a:t>and</a:t>
            </a:r>
            <a:endParaRPr lang="en-GB" b="1" dirty="0" smtClean="0">
              <a:solidFill>
                <a:schemeClr val="bg1"/>
              </a:solidFill>
              <a:latin typeface="+mn-lt"/>
              <a:cs typeface="Times New Roman" pitchFamily="18" charset="0"/>
            </a:endParaRPr>
          </a:p>
          <a:p>
            <a:pPr algn="ctr" eaLnBrk="0" hangingPunct="0">
              <a:lnSpc>
                <a:spcPct val="50000"/>
              </a:lnSpc>
              <a:spcBef>
                <a:spcPts val="1171"/>
              </a:spcBef>
              <a:defRPr/>
            </a:pPr>
            <a:r>
              <a:rPr lang="en-GB" sz="3164" b="1" dirty="0">
                <a:solidFill>
                  <a:schemeClr val="bg1"/>
                </a:solidFill>
              </a:rPr>
              <a:t>Wolfgang BRIX</a:t>
            </a:r>
          </a:p>
          <a:p>
            <a:pPr algn="ctr" eaLnBrk="0" hangingPunct="0">
              <a:lnSpc>
                <a:spcPct val="50000"/>
              </a:lnSpc>
              <a:spcBef>
                <a:spcPts val="1171"/>
              </a:spcBef>
              <a:spcAft>
                <a:spcPts val="600"/>
              </a:spcAft>
              <a:defRPr/>
            </a:pPr>
            <a:r>
              <a:rPr lang="en-GB" b="1" dirty="0">
                <a:solidFill>
                  <a:schemeClr val="bg1"/>
                </a:solidFill>
              </a:rPr>
              <a:t>former Engine Expert Airbus </a:t>
            </a:r>
            <a:r>
              <a:rPr lang="en-GB" b="1" dirty="0" smtClean="0">
                <a:solidFill>
                  <a:schemeClr val="bg1"/>
                </a:solidFill>
              </a:rPr>
              <a:t>Deutschland</a:t>
            </a:r>
            <a:endParaRPr lang="en-GB" sz="2000" b="1" dirty="0">
              <a:solidFill>
                <a:schemeClr val="bg1"/>
              </a:solidFill>
            </a:endParaRPr>
          </a:p>
        </p:txBody>
      </p:sp>
    </p:spTree>
    <p:extLst>
      <p:ext uri="{BB962C8B-B14F-4D97-AF65-F5344CB8AC3E}">
        <p14:creationId xmlns:p14="http://schemas.microsoft.com/office/powerpoint/2010/main" val="216575781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 y="836712"/>
            <a:ext cx="9008020" cy="5264038"/>
          </a:xfrm>
          <a:prstGeom prst="rect">
            <a:avLst/>
          </a:prstGeom>
        </p:spPr>
      </p:pic>
      <p:sp>
        <p:nvSpPr>
          <p:cNvPr id="8" name="Rectangle 9"/>
          <p:cNvSpPr>
            <a:spLocks noChangeArrowheads="1"/>
          </p:cNvSpPr>
          <p:nvPr/>
        </p:nvSpPr>
        <p:spPr bwMode="auto">
          <a:xfrm>
            <a:off x="60814" y="4471261"/>
            <a:ext cx="4439177" cy="720080"/>
          </a:xfrm>
          <a:prstGeom prst="rect">
            <a:avLst/>
          </a:prstGeom>
          <a:noFill/>
          <a:ln w="28575" algn="ctr">
            <a:solidFill>
              <a:srgbClr val="00FF00"/>
            </a:solidFill>
            <a:miter lim="800000"/>
            <a:headEnd/>
            <a:tailEnd/>
          </a:ln>
        </p:spPr>
        <p:txBody>
          <a:bodyPr wrap="square" anchor="ctr">
            <a:spAutoFit/>
          </a:bodyPr>
          <a:lstStyle/>
          <a:p>
            <a:pPr algn="r" eaLnBrk="0" hangingPunct="0"/>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OYAL AERO NEGA"/>
          <p:cNvPicPr>
            <a:picLocks noChangeAspect="1" noChangeArrowheads="1"/>
          </p:cNvPicPr>
          <p:nvPr/>
        </p:nvPicPr>
        <p:blipFill>
          <a:blip r:embed="rId3" cstate="print"/>
          <a:srcRect/>
          <a:stretch>
            <a:fillRect/>
          </a:stretch>
        </p:blipFill>
        <p:spPr bwMode="auto">
          <a:xfrm>
            <a:off x="171450" y="150813"/>
            <a:ext cx="1187450" cy="1187450"/>
          </a:xfrm>
          <a:prstGeom prst="rect">
            <a:avLst/>
          </a:prstGeom>
          <a:noFill/>
          <a:ln w="9525">
            <a:noFill/>
            <a:miter lim="800000"/>
            <a:headEnd/>
            <a:tailEnd/>
          </a:ln>
        </p:spPr>
      </p:pic>
      <p:sp>
        <p:nvSpPr>
          <p:cNvPr id="3" name="Rectangle 25"/>
          <p:cNvSpPr>
            <a:spLocks noChangeArrowheads="1"/>
          </p:cNvSpPr>
          <p:nvPr/>
        </p:nvSpPr>
        <p:spPr bwMode="auto">
          <a:xfrm>
            <a:off x="333375" y="2246313"/>
            <a:ext cx="8631238" cy="4135437"/>
          </a:xfrm>
          <a:prstGeom prst="rect">
            <a:avLst/>
          </a:prstGeom>
          <a:noFill/>
          <a:ln w="25400">
            <a:noFill/>
            <a:miter lim="800000"/>
            <a:headEnd/>
            <a:tailEnd/>
          </a:ln>
          <a:effectLst/>
        </p:spPr>
        <p:txBody>
          <a:bodyPr/>
          <a:lstStyle/>
          <a:p>
            <a:pPr marL="330200" indent="-330200" algn="ctr" defTabSz="795338">
              <a:spcBef>
                <a:spcPct val="20000"/>
              </a:spcBef>
              <a:buClr>
                <a:schemeClr val="bg1"/>
              </a:buClr>
              <a:buSzPct val="80000"/>
              <a:buFont typeface="Wingdings" pitchFamily="2" charset="2"/>
              <a:buNone/>
            </a:pPr>
            <a:r>
              <a:rPr lang="en-GB" sz="2800" b="1" dirty="0" err="1">
                <a:solidFill>
                  <a:srgbClr val="C00000"/>
                </a:solidFill>
              </a:rPr>
              <a:t>Frohes</a:t>
            </a:r>
            <a:r>
              <a:rPr lang="en-GB" sz="2800" b="1" dirty="0">
                <a:solidFill>
                  <a:srgbClr val="C00000"/>
                </a:solidFill>
              </a:rPr>
              <a:t> Fest und </a:t>
            </a:r>
            <a:r>
              <a:rPr lang="en-GB" sz="2800" b="1" dirty="0" err="1">
                <a:solidFill>
                  <a:srgbClr val="C00000"/>
                </a:solidFill>
              </a:rPr>
              <a:t>ein</a:t>
            </a:r>
            <a:r>
              <a:rPr lang="en-GB" sz="2800" b="1" dirty="0">
                <a:solidFill>
                  <a:srgbClr val="C00000"/>
                </a:solidFill>
              </a:rPr>
              <a:t> </a:t>
            </a:r>
            <a:r>
              <a:rPr lang="en-GB" sz="2800" b="1" dirty="0" err="1">
                <a:solidFill>
                  <a:srgbClr val="C00000"/>
                </a:solidFill>
              </a:rPr>
              <a:t>gutes</a:t>
            </a:r>
            <a:r>
              <a:rPr lang="en-GB" sz="2800" b="1" dirty="0">
                <a:solidFill>
                  <a:srgbClr val="C00000"/>
                </a:solidFill>
              </a:rPr>
              <a:t> </a:t>
            </a:r>
            <a:r>
              <a:rPr lang="en-GB" sz="2800" b="1" dirty="0" err="1">
                <a:solidFill>
                  <a:srgbClr val="C00000"/>
                </a:solidFill>
              </a:rPr>
              <a:t>Neues</a:t>
            </a:r>
            <a:r>
              <a:rPr lang="en-GB" sz="2800" b="1" dirty="0">
                <a:solidFill>
                  <a:srgbClr val="C00000"/>
                </a:solidFill>
              </a:rPr>
              <a:t> </a:t>
            </a:r>
            <a:r>
              <a:rPr lang="en-GB" sz="2800" b="1" dirty="0" err="1">
                <a:solidFill>
                  <a:srgbClr val="C00000"/>
                </a:solidFill>
              </a:rPr>
              <a:t>Jahr</a:t>
            </a:r>
            <a:endParaRPr lang="en-GB" sz="2800" b="1" dirty="0">
              <a:solidFill>
                <a:srgbClr val="C00000"/>
              </a:solidFill>
            </a:endParaRPr>
          </a:p>
          <a:p>
            <a:pPr marL="330200" indent="-330200" algn="ctr" defTabSz="795338">
              <a:spcBef>
                <a:spcPct val="20000"/>
              </a:spcBef>
              <a:buClr>
                <a:schemeClr val="bg1"/>
              </a:buClr>
              <a:buSzPct val="80000"/>
              <a:buFont typeface="Wingdings" pitchFamily="2" charset="2"/>
              <a:buNone/>
            </a:pPr>
            <a:r>
              <a:rPr lang="en-GB" sz="2800" b="1" dirty="0" smtClean="0">
                <a:solidFill>
                  <a:srgbClr val="C00000"/>
                </a:solidFill>
              </a:rPr>
              <a:t>Merry Christmas </a:t>
            </a:r>
            <a:r>
              <a:rPr lang="en-GB" sz="2800" b="1" dirty="0">
                <a:solidFill>
                  <a:srgbClr val="C00000"/>
                </a:solidFill>
              </a:rPr>
              <a:t>and </a:t>
            </a:r>
            <a:r>
              <a:rPr lang="en-GB" sz="2800" b="1" dirty="0" smtClean="0">
                <a:solidFill>
                  <a:srgbClr val="C00000"/>
                </a:solidFill>
              </a:rPr>
              <a:t>Happy New </a:t>
            </a:r>
            <a:r>
              <a:rPr lang="en-GB" sz="2800" b="1" dirty="0">
                <a:solidFill>
                  <a:srgbClr val="C00000"/>
                </a:solidFill>
              </a:rPr>
              <a:t>Year</a:t>
            </a:r>
          </a:p>
          <a:p>
            <a:pPr marL="330200" indent="-330200" algn="ctr" defTabSz="795338">
              <a:spcBef>
                <a:spcPct val="20000"/>
              </a:spcBef>
              <a:buClr>
                <a:schemeClr val="bg1"/>
              </a:buClr>
              <a:buSzPct val="80000"/>
              <a:buFont typeface="Wingdings" pitchFamily="2" charset="2"/>
              <a:buNone/>
            </a:pPr>
            <a:r>
              <a:rPr lang="en-GB" sz="2800" b="1" dirty="0" err="1">
                <a:solidFill>
                  <a:srgbClr val="C00000"/>
                </a:solidFill>
              </a:rPr>
              <a:t>Bonnes</a:t>
            </a:r>
            <a:r>
              <a:rPr lang="en-GB" sz="2800" b="1" dirty="0">
                <a:solidFill>
                  <a:srgbClr val="C00000"/>
                </a:solidFill>
              </a:rPr>
              <a:t> Fêtes / </a:t>
            </a:r>
            <a:r>
              <a:rPr lang="en-GB" sz="2800" b="1" dirty="0" err="1">
                <a:solidFill>
                  <a:srgbClr val="C00000"/>
                </a:solidFill>
              </a:rPr>
              <a:t>Meilleurs</a:t>
            </a:r>
            <a:r>
              <a:rPr lang="en-GB" sz="2800" b="1" dirty="0">
                <a:solidFill>
                  <a:srgbClr val="C00000"/>
                </a:solidFill>
              </a:rPr>
              <a:t> </a:t>
            </a:r>
            <a:r>
              <a:rPr lang="en-GB" sz="2800" b="1" dirty="0" err="1">
                <a:solidFill>
                  <a:srgbClr val="C00000"/>
                </a:solidFill>
              </a:rPr>
              <a:t>Voeux</a:t>
            </a:r>
            <a:endParaRPr lang="en-GB" sz="2800" b="1" dirty="0">
              <a:solidFill>
                <a:srgbClr val="C00000"/>
              </a:solidFill>
            </a:endParaRPr>
          </a:p>
          <a:p>
            <a:pPr marL="330200" indent="-330200" algn="ctr" defTabSz="795338">
              <a:spcBef>
                <a:spcPct val="20000"/>
              </a:spcBef>
              <a:buClr>
                <a:schemeClr val="bg1"/>
              </a:buClr>
              <a:buSzPct val="80000"/>
              <a:buFont typeface="Wingdings" pitchFamily="2" charset="2"/>
              <a:buNone/>
            </a:pPr>
            <a:r>
              <a:rPr lang="en-GB" sz="2800" b="1" dirty="0" err="1">
                <a:solidFill>
                  <a:srgbClr val="C00000"/>
                </a:solidFill>
              </a:rPr>
              <a:t>Feliz</a:t>
            </a:r>
            <a:r>
              <a:rPr lang="en-GB" sz="2800" b="1" dirty="0">
                <a:solidFill>
                  <a:srgbClr val="C00000"/>
                </a:solidFill>
              </a:rPr>
              <a:t> </a:t>
            </a:r>
            <a:r>
              <a:rPr lang="en-GB" sz="2800" b="1" dirty="0" err="1">
                <a:solidFill>
                  <a:srgbClr val="C00000"/>
                </a:solidFill>
              </a:rPr>
              <a:t>Navidad</a:t>
            </a:r>
            <a:r>
              <a:rPr lang="en-GB" sz="2800" b="1" dirty="0">
                <a:solidFill>
                  <a:srgbClr val="C00000"/>
                </a:solidFill>
              </a:rPr>
              <a:t>  &amp; </a:t>
            </a:r>
            <a:r>
              <a:rPr lang="en-GB" sz="2800" b="1" dirty="0" err="1">
                <a:solidFill>
                  <a:srgbClr val="C00000"/>
                </a:solidFill>
              </a:rPr>
              <a:t>Feliz</a:t>
            </a:r>
            <a:r>
              <a:rPr lang="en-GB" sz="2800" b="1" dirty="0">
                <a:solidFill>
                  <a:srgbClr val="C00000"/>
                </a:solidFill>
              </a:rPr>
              <a:t> A</a:t>
            </a:r>
            <a:r>
              <a:rPr lang="en-US" sz="2800" b="1" dirty="0" err="1" smtClean="0">
                <a:solidFill>
                  <a:srgbClr val="C00000"/>
                </a:solidFill>
              </a:rPr>
              <a:t>ňo</a:t>
            </a:r>
            <a:r>
              <a:rPr lang="en-US" sz="2800" b="1" dirty="0" smtClean="0">
                <a:solidFill>
                  <a:srgbClr val="C00000"/>
                </a:solidFill>
              </a:rPr>
              <a:t> </a:t>
            </a:r>
            <a:r>
              <a:rPr lang="en-US" sz="2800" b="1" dirty="0">
                <a:solidFill>
                  <a:srgbClr val="C00000"/>
                </a:solidFill>
              </a:rPr>
              <a:t>Nuevo</a:t>
            </a:r>
          </a:p>
          <a:p>
            <a:pPr marL="330200" indent="-330200" algn="ctr" defTabSz="795338">
              <a:spcBef>
                <a:spcPct val="20000"/>
              </a:spcBef>
              <a:buClr>
                <a:schemeClr val="bg1"/>
              </a:buClr>
              <a:buSzPct val="80000"/>
              <a:buFont typeface="Wingdings" pitchFamily="2" charset="2"/>
              <a:buNone/>
            </a:pPr>
            <a:r>
              <a:rPr lang="en-GB" sz="2800" b="1" dirty="0">
                <a:solidFill>
                  <a:srgbClr val="C00000"/>
                </a:solidFill>
              </a:rPr>
              <a:t>God Jul </a:t>
            </a:r>
            <a:r>
              <a:rPr lang="en-GB" sz="2800" b="1" dirty="0" err="1">
                <a:solidFill>
                  <a:srgbClr val="C00000"/>
                </a:solidFill>
              </a:rPr>
              <a:t>och</a:t>
            </a:r>
            <a:r>
              <a:rPr lang="en-GB" sz="2800" b="1" dirty="0">
                <a:solidFill>
                  <a:srgbClr val="C00000"/>
                </a:solidFill>
              </a:rPr>
              <a:t> </a:t>
            </a:r>
            <a:r>
              <a:rPr lang="en-GB" sz="2800" b="1" dirty="0" err="1">
                <a:solidFill>
                  <a:srgbClr val="C00000"/>
                </a:solidFill>
              </a:rPr>
              <a:t>Gott</a:t>
            </a:r>
            <a:r>
              <a:rPr lang="en-GB" sz="2800" b="1" dirty="0">
                <a:solidFill>
                  <a:srgbClr val="C00000"/>
                </a:solidFill>
              </a:rPr>
              <a:t> </a:t>
            </a:r>
            <a:r>
              <a:rPr lang="en-GB" sz="2800" b="1" dirty="0" err="1" smtClean="0">
                <a:solidFill>
                  <a:srgbClr val="C00000"/>
                </a:solidFill>
              </a:rPr>
              <a:t>Nytt</a:t>
            </a:r>
            <a:r>
              <a:rPr lang="en-GB" sz="2800" b="1" dirty="0" smtClean="0">
                <a:solidFill>
                  <a:srgbClr val="C00000"/>
                </a:solidFill>
              </a:rPr>
              <a:t> </a:t>
            </a:r>
            <a:r>
              <a:rPr lang="en-US" sz="2800" b="1" dirty="0" smtClean="0">
                <a:solidFill>
                  <a:srgbClr val="C00000"/>
                </a:solidFill>
                <a:cs typeface="Arial" charset="0"/>
              </a:rPr>
              <a:t>Å</a:t>
            </a:r>
            <a:r>
              <a:rPr lang="en-GB" sz="2800" b="1" dirty="0" smtClean="0">
                <a:solidFill>
                  <a:srgbClr val="C00000"/>
                </a:solidFill>
              </a:rPr>
              <a:t>r</a:t>
            </a:r>
            <a:endParaRPr lang="en-GB" sz="2800" b="1" dirty="0">
              <a:solidFill>
                <a:srgbClr val="C00000"/>
              </a:solidFill>
            </a:endParaRPr>
          </a:p>
        </p:txBody>
      </p:sp>
    </p:spTree>
    <p:extLst>
      <p:ext uri="{BB962C8B-B14F-4D97-AF65-F5344CB8AC3E}">
        <p14:creationId xmlns:p14="http://schemas.microsoft.com/office/powerpoint/2010/main" val="2708340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OYAL AERO NEGA"/>
          <p:cNvPicPr>
            <a:picLocks noChangeAspect="1" noChangeArrowheads="1"/>
          </p:cNvPicPr>
          <p:nvPr/>
        </p:nvPicPr>
        <p:blipFill>
          <a:blip r:embed="rId3" cstate="print"/>
          <a:srcRect/>
          <a:stretch>
            <a:fillRect/>
          </a:stretch>
        </p:blipFill>
        <p:spPr bwMode="auto">
          <a:xfrm>
            <a:off x="171450" y="150813"/>
            <a:ext cx="1187450" cy="1187450"/>
          </a:xfrm>
          <a:prstGeom prst="rect">
            <a:avLst/>
          </a:prstGeom>
          <a:noFill/>
          <a:ln w="9525">
            <a:noFill/>
            <a:miter lim="800000"/>
            <a:headEnd/>
            <a:tailEnd/>
          </a:ln>
        </p:spPr>
      </p:pic>
      <p:sp>
        <p:nvSpPr>
          <p:cNvPr id="3" name="Rectangle 2"/>
          <p:cNvSpPr>
            <a:spLocks noChangeArrowheads="1"/>
          </p:cNvSpPr>
          <p:nvPr/>
        </p:nvSpPr>
        <p:spPr bwMode="auto">
          <a:xfrm>
            <a:off x="1347788" y="530465"/>
            <a:ext cx="6505575" cy="530225"/>
          </a:xfrm>
          <a:prstGeom prst="rect">
            <a:avLst/>
          </a:prstGeom>
          <a:noFill/>
          <a:ln w="25400">
            <a:noFill/>
            <a:miter lim="800000"/>
            <a:headEnd/>
            <a:tailEnd/>
          </a:ln>
        </p:spPr>
        <p:txBody>
          <a:bodyPr anchor="b"/>
          <a:lstStyle/>
          <a:p>
            <a:pPr algn="ctr" eaLnBrk="0" hangingPunct="0"/>
            <a:r>
              <a:rPr lang="en-US" sz="3200" b="1" dirty="0">
                <a:solidFill>
                  <a:srgbClr val="000099"/>
                </a:solidFill>
              </a:rPr>
              <a:t>Forthcoming Programme</a:t>
            </a:r>
          </a:p>
        </p:txBody>
      </p:sp>
      <p:sp>
        <p:nvSpPr>
          <p:cNvPr id="5" name="Rectangle 3"/>
          <p:cNvSpPr>
            <a:spLocks noChangeArrowheads="1"/>
          </p:cNvSpPr>
          <p:nvPr/>
        </p:nvSpPr>
        <p:spPr bwMode="auto">
          <a:xfrm>
            <a:off x="439743" y="2571758"/>
            <a:ext cx="8294687" cy="1368425"/>
          </a:xfrm>
          <a:prstGeom prst="rect">
            <a:avLst/>
          </a:prstGeom>
          <a:noFill/>
          <a:ln w="25400">
            <a:noFill/>
            <a:miter lim="800000"/>
            <a:headEnd/>
            <a:tailEnd/>
          </a:ln>
        </p:spPr>
        <p:txBody>
          <a:bodyPr/>
          <a:lstStyle/>
          <a:p>
            <a:pPr marL="342900" indent="-342900" algn="ctr" eaLnBrk="0" hangingPunct="0">
              <a:spcBef>
                <a:spcPct val="20000"/>
              </a:spcBef>
              <a:buClr>
                <a:schemeClr val="bg1"/>
              </a:buClr>
              <a:buSzPct val="80000"/>
              <a:buFont typeface="Wingdings" pitchFamily="2" charset="2"/>
              <a:buNone/>
            </a:pPr>
            <a:r>
              <a:rPr lang="en-US" sz="4800" b="1" i="1" dirty="0" smtClean="0">
                <a:solidFill>
                  <a:srgbClr val="000099"/>
                </a:solidFill>
              </a:rPr>
              <a:t>www.RAeS-Toulouse.org</a:t>
            </a:r>
          </a:p>
          <a:p>
            <a:pPr marL="342900" indent="-342900" algn="ctr" eaLnBrk="0" hangingPunct="0">
              <a:spcBef>
                <a:spcPct val="20000"/>
              </a:spcBef>
              <a:buClr>
                <a:schemeClr val="bg1"/>
              </a:buClr>
              <a:buSzPct val="80000"/>
              <a:buFont typeface="Wingdings" pitchFamily="2" charset="2"/>
              <a:buNone/>
            </a:pPr>
            <a:r>
              <a:rPr lang="en-US" sz="4800" b="1" i="1" dirty="0" smtClean="0">
                <a:solidFill>
                  <a:srgbClr val="000099"/>
                </a:solidFill>
              </a:rPr>
              <a:t>www.Aerosociety.com</a:t>
            </a:r>
            <a:endParaRPr lang="en-US" sz="4800" b="1" i="1" dirty="0">
              <a:solidFill>
                <a:srgbClr val="000099"/>
              </a:solidFill>
            </a:endParaRPr>
          </a:p>
          <a:p>
            <a:pPr marL="342900" indent="-342900" algn="ctr" eaLnBrk="0" hangingPunct="0">
              <a:spcBef>
                <a:spcPct val="20000"/>
              </a:spcBef>
              <a:buClr>
                <a:schemeClr val="bg1"/>
              </a:buClr>
              <a:buSzPct val="80000"/>
              <a:buFont typeface="Wingdings" pitchFamily="2" charset="2"/>
              <a:buNone/>
            </a:pPr>
            <a:r>
              <a:rPr lang="en-GB" sz="2000" b="1" i="1" dirty="0">
                <a:solidFill>
                  <a:srgbClr val="000099"/>
                </a:solidFill>
              </a:rPr>
              <a:t> and links to </a:t>
            </a:r>
          </a:p>
        </p:txBody>
      </p:sp>
      <p:sp>
        <p:nvSpPr>
          <p:cNvPr id="6" name="Rectangle 4"/>
          <p:cNvSpPr>
            <a:spLocks noChangeArrowheads="1"/>
          </p:cNvSpPr>
          <p:nvPr/>
        </p:nvSpPr>
        <p:spPr bwMode="auto">
          <a:xfrm>
            <a:off x="409575" y="1979613"/>
            <a:ext cx="8294688" cy="1017587"/>
          </a:xfrm>
          <a:prstGeom prst="rect">
            <a:avLst/>
          </a:prstGeom>
          <a:noFill/>
          <a:ln w="25400">
            <a:noFill/>
            <a:miter lim="800000"/>
            <a:headEnd/>
            <a:tailEnd/>
          </a:ln>
        </p:spPr>
        <p:txBody>
          <a:bodyPr/>
          <a:lstStyle/>
          <a:p>
            <a:pPr marL="342900" indent="-342900" algn="ctr" eaLnBrk="0" hangingPunct="0">
              <a:spcBef>
                <a:spcPct val="20000"/>
              </a:spcBef>
              <a:buClr>
                <a:schemeClr val="bg1"/>
              </a:buClr>
              <a:buSzPct val="80000"/>
              <a:buFont typeface="Wingdings" pitchFamily="2" charset="2"/>
              <a:buNone/>
            </a:pPr>
            <a:r>
              <a:rPr lang="en-US" b="1">
                <a:solidFill>
                  <a:srgbClr val="000099"/>
                </a:solidFill>
              </a:rPr>
              <a:t>For posters / any changes / updates</a:t>
            </a:r>
            <a:endParaRPr lang="en-GB" sz="2800" b="1">
              <a:solidFill>
                <a:srgbClr val="000099"/>
              </a:solidFill>
            </a:endParaRPr>
          </a:p>
        </p:txBody>
      </p:sp>
      <p:sp>
        <p:nvSpPr>
          <p:cNvPr id="7" name="Text Box 5"/>
          <p:cNvSpPr txBox="1">
            <a:spLocks noChangeArrowheads="1"/>
          </p:cNvSpPr>
          <p:nvPr/>
        </p:nvSpPr>
        <p:spPr bwMode="auto">
          <a:xfrm>
            <a:off x="1173663" y="6310553"/>
            <a:ext cx="2906308" cy="200055"/>
          </a:xfrm>
          <a:prstGeom prst="rect">
            <a:avLst/>
          </a:prstGeom>
          <a:noFill/>
          <a:ln w="28575" algn="ctr">
            <a:noFill/>
            <a:miter lim="800000"/>
            <a:headEnd/>
            <a:tailEnd/>
          </a:ln>
        </p:spPr>
        <p:txBody>
          <a:bodyPr wrap="none">
            <a:spAutoFit/>
          </a:bodyPr>
          <a:lstStyle/>
          <a:p>
            <a:pPr algn="ctr" eaLnBrk="0" hangingPunct="0">
              <a:lnSpc>
                <a:spcPct val="50000"/>
              </a:lnSpc>
              <a:spcBef>
                <a:spcPct val="50000"/>
              </a:spcBef>
            </a:pPr>
            <a:r>
              <a:rPr lang="en-US" sz="1400" b="1" i="1" dirty="0" smtClean="0">
                <a:solidFill>
                  <a:srgbClr val="000099"/>
                </a:solidFill>
              </a:rPr>
              <a:t>www.Academie-Air-Espace.com</a:t>
            </a:r>
            <a:endParaRPr lang="en-US" sz="1400" b="1" i="1" dirty="0">
              <a:solidFill>
                <a:srgbClr val="000099"/>
              </a:solidFill>
            </a:endParaRPr>
          </a:p>
        </p:txBody>
      </p:sp>
      <p:sp>
        <p:nvSpPr>
          <p:cNvPr id="8" name="Text Box 6"/>
          <p:cNvSpPr txBox="1">
            <a:spLocks noChangeArrowheads="1"/>
          </p:cNvSpPr>
          <p:nvPr/>
        </p:nvSpPr>
        <p:spPr bwMode="auto">
          <a:xfrm>
            <a:off x="6296530" y="6326428"/>
            <a:ext cx="1535741" cy="200055"/>
          </a:xfrm>
          <a:prstGeom prst="rect">
            <a:avLst/>
          </a:prstGeom>
          <a:noFill/>
          <a:ln w="28575" algn="ctr">
            <a:noFill/>
            <a:miter lim="800000"/>
            <a:headEnd/>
            <a:tailEnd/>
          </a:ln>
        </p:spPr>
        <p:txBody>
          <a:bodyPr wrap="none">
            <a:spAutoFit/>
          </a:bodyPr>
          <a:lstStyle/>
          <a:p>
            <a:pPr algn="ctr" eaLnBrk="0" hangingPunct="0">
              <a:lnSpc>
                <a:spcPct val="50000"/>
              </a:lnSpc>
              <a:spcBef>
                <a:spcPct val="50000"/>
              </a:spcBef>
            </a:pPr>
            <a:r>
              <a:rPr lang="en-US" sz="1400" b="1" i="1" dirty="0" smtClean="0">
                <a:solidFill>
                  <a:srgbClr val="000099"/>
                </a:solidFill>
              </a:rPr>
              <a:t>AAAf-MP@sfr.fr</a:t>
            </a:r>
            <a:endParaRPr lang="en-US" sz="1400" b="1" i="1" dirty="0">
              <a:solidFill>
                <a:srgbClr val="000099"/>
              </a:solidFill>
            </a:endParaRPr>
          </a:p>
        </p:txBody>
      </p:sp>
      <p:pic>
        <p:nvPicPr>
          <p:cNvPr id="9" name="Picture 8" descr="3AF new logo - 23oct07"/>
          <p:cNvPicPr>
            <a:picLocks noChangeAspect="1" noChangeArrowheads="1"/>
          </p:cNvPicPr>
          <p:nvPr/>
        </p:nvPicPr>
        <p:blipFill>
          <a:blip r:embed="rId4" cstate="print"/>
          <a:srcRect/>
          <a:stretch>
            <a:fillRect/>
          </a:stretch>
        </p:blipFill>
        <p:spPr bwMode="auto">
          <a:xfrm>
            <a:off x="5829301" y="4927600"/>
            <a:ext cx="2414588" cy="1238250"/>
          </a:xfrm>
          <a:prstGeom prst="rect">
            <a:avLst/>
          </a:prstGeom>
          <a:noFill/>
          <a:ln w="9525">
            <a:noFill/>
            <a:miter lim="800000"/>
            <a:headEnd/>
            <a:tailEnd/>
          </a:ln>
        </p:spPr>
      </p:pic>
      <p:pic>
        <p:nvPicPr>
          <p:cNvPr id="10" name="Picture 9" descr="AAE New Logo - 9dec13.jpg"/>
          <p:cNvPicPr>
            <a:picLocks noChangeAspect="1"/>
          </p:cNvPicPr>
          <p:nvPr/>
        </p:nvPicPr>
        <p:blipFill>
          <a:blip r:embed="rId5" cstate="print"/>
          <a:stretch>
            <a:fillRect/>
          </a:stretch>
        </p:blipFill>
        <p:spPr>
          <a:xfrm>
            <a:off x="1844334" y="4941168"/>
            <a:ext cx="1586987" cy="1238400"/>
          </a:xfrm>
          <a:prstGeom prst="rect">
            <a:avLst/>
          </a:prstGeom>
        </p:spPr>
      </p:pic>
    </p:spTree>
    <p:extLst>
      <p:ext uri="{BB962C8B-B14F-4D97-AF65-F5344CB8AC3E}">
        <p14:creationId xmlns:p14="http://schemas.microsoft.com/office/powerpoint/2010/main" val="35277357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C:\Users\Ian\Pictures\Archival Images\W1 roto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24000"/>
            <a:ext cx="4495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2936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F9AA4-AD49-496B-A77C-7DDD306E7BCB}"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pic>
        <p:nvPicPr>
          <p:cNvPr id="4099" name="Picture 2" descr="FO FW"/>
          <p:cNvPicPr>
            <a:picLocks noChangeAspect="1" noChangeArrowheads="1"/>
          </p:cNvPicPr>
          <p:nvPr/>
        </p:nvPicPr>
        <p:blipFill>
          <a:blip r:embed="rId3" cstate="print"/>
          <a:srcRect/>
          <a:stretch>
            <a:fillRect/>
          </a:stretch>
        </p:blipFill>
        <p:spPr bwMode="auto">
          <a:xfrm>
            <a:off x="2286000" y="142875"/>
            <a:ext cx="4672013" cy="6715125"/>
          </a:xfrm>
          <a:prstGeom prst="rect">
            <a:avLst/>
          </a:prstGeom>
          <a:noFill/>
          <a:ln w="9525">
            <a:noFill/>
            <a:miter lim="800000"/>
            <a:headEnd/>
            <a:tailEnd/>
          </a:ln>
        </p:spPr>
      </p:pic>
    </p:spTree>
    <p:extLst>
      <p:ext uri="{BB962C8B-B14F-4D97-AF65-F5344CB8AC3E}">
        <p14:creationId xmlns:p14="http://schemas.microsoft.com/office/powerpoint/2010/main" val="18247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D0556F-E8E3-44E8-B9D8-7634E1981B3C}"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ysClr val="windowText" lastClr="000000"/>
              </a:solidFill>
              <a:effectLst/>
              <a:uLnTx/>
              <a:uFillTx/>
            </a:endParaRPr>
          </a:p>
        </p:txBody>
      </p:sp>
      <p:pic>
        <p:nvPicPr>
          <p:cNvPr id="6147" name="Picture 2" descr="pic7"/>
          <p:cNvPicPr>
            <a:picLocks noChangeAspect="1" noChangeArrowheads="1"/>
          </p:cNvPicPr>
          <p:nvPr/>
        </p:nvPicPr>
        <p:blipFill>
          <a:blip r:embed="rId3" cstate="print"/>
          <a:srcRect l="7539" t="5392" r="3770"/>
          <a:stretch>
            <a:fillRect/>
          </a:stretch>
        </p:blipFill>
        <p:spPr bwMode="auto">
          <a:xfrm>
            <a:off x="1798638" y="387350"/>
            <a:ext cx="5527675" cy="6072188"/>
          </a:xfrm>
          <a:prstGeom prst="rect">
            <a:avLst/>
          </a:prstGeom>
          <a:noFill/>
          <a:ln w="9525">
            <a:noFill/>
            <a:miter lim="800000"/>
            <a:headEnd/>
            <a:tailEnd/>
          </a:ln>
        </p:spPr>
      </p:pic>
    </p:spTree>
    <p:extLst>
      <p:ext uri="{BB962C8B-B14F-4D97-AF65-F5344CB8AC3E}">
        <p14:creationId xmlns:p14="http://schemas.microsoft.com/office/powerpoint/2010/main" val="3405263360"/>
      </p:ext>
    </p:extLst>
  </p:cSld>
  <p:clrMapOvr>
    <a:masterClrMapping/>
  </p:clrMapOvr>
  <p:transition spd="med">
    <p:split orient="vert"/>
  </p:transition>
</p:sld>
</file>

<file path=ppt/theme/theme1.xml><?xml version="1.0" encoding="utf-8"?>
<a:theme xmlns:a="http://schemas.openxmlformats.org/drawingml/2006/main" name="HD TLS 12apr11 - John Green background">
  <a:themeElements>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fontScheme name="RAeS Aerospace 2010 - John Green sky background">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clrMap bg1="lt1" tx1="dk1" bg2="lt2" tx2="dk2" accent1="accent1" accent2="accent2" accent3="accent3" accent4="accent4" accent5="accent5" accent6="accent6" hlink="hlink" folHlink="folHlink"/>
    </a:extraClrScheme>
    <a:extraClrScheme>
      <a:clrScheme name="RAeS Aerospace 2010 - John Green sky background 2">
        <a:dk1>
          <a:srgbClr val="000000"/>
        </a:dk1>
        <a:lt1>
          <a:srgbClr val="FFFFFF"/>
        </a:lt1>
        <a:dk2>
          <a:srgbClr val="063DE8"/>
        </a:dk2>
        <a:lt2>
          <a:srgbClr val="FFFF00"/>
        </a:lt2>
        <a:accent1>
          <a:srgbClr val="FFFF00"/>
        </a:accent1>
        <a:accent2>
          <a:srgbClr val="00DCFF"/>
        </a:accent2>
        <a:accent3>
          <a:srgbClr val="AAAFF2"/>
        </a:accent3>
        <a:accent4>
          <a:srgbClr val="DADADA"/>
        </a:accent4>
        <a:accent5>
          <a:srgbClr val="FFFFAA"/>
        </a:accent5>
        <a:accent6>
          <a:srgbClr val="00C7E7"/>
        </a:accent6>
        <a:hlink>
          <a:srgbClr val="FF66CC"/>
        </a:hlink>
        <a:folHlink>
          <a:srgbClr val="BBFFBB"/>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0.xml><?xml version="1.0" encoding="utf-8"?>
<a:theme xmlns:a="http://schemas.openxmlformats.org/drawingml/2006/main" name="1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5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31206</TotalTime>
  <Words>3042</Words>
  <Application>Microsoft Office PowerPoint</Application>
  <PresentationFormat>On-screen Show (4:3)</PresentationFormat>
  <Paragraphs>516</Paragraphs>
  <Slides>67</Slides>
  <Notes>31</Notes>
  <HiddenSlides>0</HiddenSlides>
  <MMClips>0</MMClips>
  <ScaleCrop>false</ScaleCrop>
  <HeadingPairs>
    <vt:vector size="6" baseType="variant">
      <vt:variant>
        <vt:lpstr>Fonts Used</vt:lpstr>
      </vt:variant>
      <vt:variant>
        <vt:i4>5</vt:i4>
      </vt:variant>
      <vt:variant>
        <vt:lpstr>Theme</vt:lpstr>
      </vt:variant>
      <vt:variant>
        <vt:i4>30</vt:i4>
      </vt:variant>
      <vt:variant>
        <vt:lpstr>Slide Titles</vt:lpstr>
      </vt:variant>
      <vt:variant>
        <vt:i4>67</vt:i4>
      </vt:variant>
    </vt:vector>
  </HeadingPairs>
  <TitlesOfParts>
    <vt:vector size="102" baseType="lpstr">
      <vt:lpstr>Arial</vt:lpstr>
      <vt:lpstr>Calibri</vt:lpstr>
      <vt:lpstr>Copperplate Gothic Bold</vt:lpstr>
      <vt:lpstr>Times New Roman</vt:lpstr>
      <vt:lpstr>Wingdings</vt:lpstr>
      <vt:lpstr>HD TLS 12apr11 - John Green background</vt:lpstr>
      <vt:lpstr>Larissa-Design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PowerPoint Presentation</vt:lpstr>
      <vt:lpstr>PowerPoint Presentation</vt:lpstr>
      <vt:lpstr>PowerPoint Presentation</vt:lpstr>
      <vt:lpstr>Genesis of the Turbojet</vt:lpstr>
      <vt:lpstr>    Rolls-Royce Trent 1000  Turbofan  </vt:lpstr>
      <vt:lpstr>PowerPoint Presentation</vt:lpstr>
      <vt:lpstr>PowerPoint Presentation</vt:lpstr>
      <vt:lpstr>PowerPoint Presentation</vt:lpstr>
      <vt:lpstr>PowerPoint Presentation</vt:lpstr>
      <vt:lpstr>PowerPoint Presentation</vt:lpstr>
      <vt:lpstr>PowerPoint Presentation</vt:lpstr>
      <vt:lpstr> 1930/31  </vt:lpstr>
      <vt:lpstr>1931/32 Turbojet enters the public domain </vt:lpstr>
      <vt:lpstr>    1930 - 34  Turbofan  </vt:lpstr>
      <vt:lpstr>                           Reheat</vt:lpstr>
      <vt:lpstr>1934 - 1936 F.W. at Cambridge (Peterhouse)</vt:lpstr>
      <vt:lpstr>Col Tinling &amp; Rolf Williams c1936</vt:lpstr>
      <vt:lpstr>1936 - back into the fray   </vt:lpstr>
      <vt:lpstr>1935-1936 Germany  </vt:lpstr>
      <vt:lpstr>PowerPoint Presentation</vt:lpstr>
      <vt:lpstr>PowerPoint Presentation</vt:lpstr>
      <vt:lpstr>PowerPoint Presentation</vt:lpstr>
      <vt:lpstr> 1939 - Germany  First Flight of a Turbojet aircraft - He.178</vt:lpstr>
      <vt:lpstr>PowerPoint Presentation</vt:lpstr>
      <vt:lpstr>       May 15th 1941  First Flight of the Gloster E28/39   Flight duration: 17 minutes  Cleared for 10 hours of flight test before engine inspection</vt:lpstr>
      <vt:lpstr>PowerPoint Presentation</vt:lpstr>
      <vt:lpstr>Gloster E28/39</vt:lpstr>
      <vt:lpstr>PowerPoint Presentation</vt:lpstr>
      <vt:lpstr>1941 - The W1 sent to the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Aero-Engines 1903-2003</dc:title>
  <dc:creator>Alec Collins</dc:creator>
  <cp:lastModifiedBy>Hugh Dibley</cp:lastModifiedBy>
  <cp:revision>882</cp:revision>
  <cp:lastPrinted>2015-12-26T17:11:49Z</cp:lastPrinted>
  <dcterms:created xsi:type="dcterms:W3CDTF">2004-01-13T12:03:31Z</dcterms:created>
  <dcterms:modified xsi:type="dcterms:W3CDTF">2015-12-27T23:59:03Z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2992718</vt:lpwstr>
  </property>
  <property fmtid="{D5CDD505-2E9C-101B-9397-08002B2CF9AE}" pid="3" name="NXPowerLiteSettings">
    <vt:lpwstr>F7000400038000</vt:lpwstr>
  </property>
  <property fmtid="{D5CDD505-2E9C-101B-9397-08002B2CF9AE}" pid="4" name="NXPowerLiteVersion">
    <vt:lpwstr>D7.0.0</vt:lpwstr>
  </property>
  <property fmtid="{D5CDD505-2E9C-101B-9397-08002B2CF9AE}" pid="5" name="NXTAG2">
    <vt:lpwstr>000800de3e000000000001024110</vt:lpwstr>
  </property>
</Properties>
</file>